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35.7</c:v>
                </c:pt>
                <c:pt idx="1">
                  <c:v>104.9</c:v>
                </c:pt>
                <c:pt idx="2">
                  <c:v>99.3</c:v>
                </c:pt>
                <c:pt idx="3">
                  <c:v>160.4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34</c:v>
                </c:pt>
                <c:pt idx="1">
                  <c:v>90</c:v>
                </c:pt>
                <c:pt idx="2">
                  <c:v>107.5</c:v>
                </c:pt>
                <c:pt idx="3">
                  <c:v>140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F2136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DB0A40"/>
              </a:solidFill>
              <a:effectLst/>
            </c:spPr>
          </c:dPt>
          <c:dPt>
            <c:idx val="1"/>
            <c:bubble3D val="0"/>
            <c:spPr>
              <a:solidFill>
                <a:srgbClr val="EF4444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F9731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371</c:v>
                </c:pt>
                <c:pt idx="1">
                  <c:v>364</c:v>
                </c:pt>
                <c:pt idx="2">
                  <c:v>276</c:v>
                </c:pt>
                <c:pt idx="3">
                  <c:v>242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D1B2A"/>
    </a:solidFill>
    <a:ln>
      <a:noFill/>
    </a:ln>
    <a:effectLst/>
  </c:sp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Restaurant</c:v>
                  </c:pt>
                  <c:pt idx="4">
                    <c:v>Online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385</c:v>
                </c:pt>
                <c:pt idx="1">
                  <c:v>229</c:v>
                </c:pt>
                <c:pt idx="2">
                  <c:v>219</c:v>
                </c:pt>
                <c:pt idx="3">
                  <c:v>167</c:v>
                </c:pt>
                <c:pt idx="4">
                  <c:v>133</c:v>
                </c:pt>
                <c:pt idx="5">
                  <c:v>118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9731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381</c:v>
                </c:pt>
                <c:pt idx="1">
                  <c:v>319</c:v>
                </c:pt>
                <c:pt idx="2">
                  <c:v>296</c:v>
                </c:pt>
                <c:pt idx="3">
                  <c:v>180</c:v>
                </c:pt>
                <c:pt idx="4">
                  <c:v>76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</c:v>
                </c:pt>
                <c:pt idx="1">
                  <c:v>48</c:v>
                </c:pt>
                <c:pt idx="2">
                  <c:v>34</c:v>
                </c:pt>
                <c:pt idx="3">
                  <c:v>28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r>
              <a:rPr sz="900" b="0" i="0" u="none" strike="noStrike">
                <a:solidFill>
                  <a:srgbClr val="8B9DB7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FFC72C"/>
            </a:solidFill>
            <a:ln w="38100" cap="flat">
              <a:solidFill>
                <a:srgbClr val="FFC72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FC72C"/>
              </a:solidFill>
              <a:ln w="9525" cap="flat">
                <a:solidFill>
                  <a:srgbClr val="FFC72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352</c:v>
                </c:pt>
                <c:pt idx="1">
                  <c:v>397</c:v>
                </c:pt>
                <c:pt idx="2">
                  <c:v>316</c:v>
                </c:pt>
                <c:pt idx="3">
                  <c:v>161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ln w="38100" cap="flat">
              <a:solidFill>
                <a:srgbClr val="8B9DB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B9DB7"/>
              </a:solidFill>
              <a:ln w="9525" cap="flat">
                <a:solidFill>
                  <a:srgbClr val="8B9DB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</c:lvl>
              </c:multiLvlStrCache>
            </c:multiLvl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340</c:v>
                </c:pt>
                <c:pt idx="1">
                  <c:v>380</c:v>
                </c:pt>
                <c:pt idx="2">
                  <c:v>350</c:v>
                </c:pt>
                <c:pt idx="3">
                  <c:v>175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FFC7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3.xml"/><Relationship Id="rId2" Type="http://schemas.openxmlformats.org/officeDocument/2006/relationships/chart" Target="/ppt/charts/chart2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1.xml"/><Relationship Id="rId2" Type="http://schemas.openxmlformats.org/officeDocument/2006/relationships/chart" Target="/ppt/charts/chart2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2025  |  October — December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B9DB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Rush Energy Co.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2.93x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35.6%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2.8x (+4.6%)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$25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40.8%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$26 (-3.5%)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3.23%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4.7%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 (-7.7%)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$161K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49.1%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$175K (-8.0%)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5.2K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11.6%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5.0K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+3.3%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487K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14.7%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480K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+1.4%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19.9%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0.5%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29.4%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0.7%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-2.0%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2.47M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4.3%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2.6M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-5.0%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19.9%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29.4%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2.47M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 Q4 revenue $160.4K crushed $140K plan (+14.6%) — build on holiday momentum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deliveries at 17.33% vs 10% plan — secure supplier capacity for 2026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recovered: 99.1% pass rate (plan: 99.0%), only 2 recalls vs Q3's 7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grew 36% QoQ and hit $76K vs $65K plan — expand 2026 investment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leadership@rushenergy.com  |  www.rushenergy.com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$160.4K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61.5%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$78.1K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62.9%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+13.2%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0.2%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$131.9M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131.4%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+14.7%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$102.9M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131.2%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+15.6%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1.95%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10.2%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+8.3%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$160.4K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$140.0K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+14.6%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$78.1K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$69.0K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+13.2%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$131.9M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$115M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+14.7%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48.6%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49.3%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-1.4%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Q4 record $160.4K crushed $140K plan (+14.6%) — exceptional holiday performance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$160.4K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$140.0K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+14.6%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$99.3K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61.5%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$78.1K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$69.0K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+13.2%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$48.0K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62.9%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48.6%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49.3%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48.5%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0.2%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$131.9M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$115M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+14.7%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$57M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131.4%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2.93x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2.8x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+4.6%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2.16x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35.6%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51.2%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-11.7%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53.1%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3.6%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99.1%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+0.1%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98.8%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0.3%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17.33%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+73.3%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13.64%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27.1%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4.57%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+30.6%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5.73%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20.2%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5.2K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5.0K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+3.3%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5.8K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11.6%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$371K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29.6%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20.0%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$364K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29.1%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5.2%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$276K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22.0%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1.1%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$242K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19.3%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21.2%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Q4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$1,251K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$1,252K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51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4.9%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+13.3%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4.57%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20.2%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+30.6%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682K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8.6%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600K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+13.7%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$12.7K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7.4%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$12.0K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+6.2%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20.1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8.6%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18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+11.7%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17.33%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27.1%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10%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+73.3%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4.12/5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0.7%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4.3/5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-4.2%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$1.1M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51.2%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3.6%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58%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-11.7%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94.9%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0.1%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-1.1%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1.01%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17.9%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458h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16.4%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99.1%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0.3%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+0.1%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16.7%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+25.0%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71.4%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3.16%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10.0%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2.8%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+12.9%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424EADD-DE6B-4226-82E8-24CD8F3DBAFA}"/>
</file>

<file path=customXml/itemProps2.xml><?xml version="1.0" encoding="utf-8"?>
<ds:datastoreItem xmlns:ds="http://schemas.openxmlformats.org/officeDocument/2006/customXml" ds:itemID="{BBBE2D84-26EF-4ED2-B600-E26EEB9B10F7}"/>
</file>

<file path=customXml/itemProps3.xml><?xml version="1.0" encoding="utf-8"?>
<ds:datastoreItem xmlns:ds="http://schemas.openxmlformats.org/officeDocument/2006/customXml" ds:itemID="{727C6709-B4F7-42D0-B71D-C81A097DD29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2026-03-14T22:33:51Z</dcterms:created>
  <dcterms:modified xsi:type="dcterms:W3CDTF">2026-03-14T22:33:51Z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