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35.7</c:v>
                </c:pt>
                <c:pt idx="1">
                  <c:v>104.9</c:v>
                </c:pt>
                <c:pt idx="2">
                  <c:v>99.3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</c:v>
                </c:pt>
                <c:pt idx="1">
                  <c:v>90</c:v>
                </c:pt>
                <c:pt idx="2">
                  <c:v>107.5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F2136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DB0A40"/>
              </a:solidFill>
              <a:effectLst/>
            </c:spPr>
          </c:dPt>
          <c:dPt>
            <c:idx val="1"/>
            <c:bubble3D val="0"/>
            <c:spPr>
              <a:solidFill>
                <a:srgbClr val="EF4444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F9731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Juice</c:v>
                </c:pt>
                <c:pt idx="3">
                  <c:v>Energy Drink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464</c:v>
                </c:pt>
                <c:pt idx="1">
                  <c:v>384</c:v>
                </c:pt>
                <c:pt idx="2">
                  <c:v>307</c:v>
                </c:pt>
                <c:pt idx="3">
                  <c:v>279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D1B2A"/>
    </a:solidFill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550</c:v>
                </c:pt>
                <c:pt idx="1">
                  <c:v>244</c:v>
                </c:pt>
                <c:pt idx="2">
                  <c:v>230</c:v>
                </c:pt>
                <c:pt idx="3">
                  <c:v>149</c:v>
                </c:pt>
                <c:pt idx="4">
                  <c:v>143</c:v>
                </c:pt>
                <c:pt idx="5">
                  <c:v>118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9731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526</c:v>
                </c:pt>
                <c:pt idx="1">
                  <c:v>366</c:v>
                </c:pt>
                <c:pt idx="2">
                  <c:v>288</c:v>
                </c:pt>
                <c:pt idx="3">
                  <c:v>197</c:v>
                </c:pt>
                <c:pt idx="4">
                  <c:v>56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46</c:v>
                </c:pt>
                <c:pt idx="1">
                  <c:v>48</c:v>
                </c:pt>
                <c:pt idx="2">
                  <c:v>34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r>
              <a:rPr sz="900" b="0" i="0" u="none" strike="noStrike">
                <a:solidFill>
                  <a:srgbClr val="8B9DB7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FFC72C"/>
            </a:solidFill>
            <a:ln w="38100" cap="flat">
              <a:solidFill>
                <a:srgbClr val="FFC72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FC72C"/>
              </a:solidFill>
              <a:ln w="9525" cap="flat">
                <a:solidFill>
                  <a:srgbClr val="FFC72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352</c:v>
                </c:pt>
                <c:pt idx="1">
                  <c:v>397</c:v>
                </c:pt>
                <c:pt idx="2">
                  <c:v>316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ln w="38100" cap="flat">
              <a:solidFill>
                <a:srgbClr val="8B9DB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B9DB7"/>
              </a:solidFill>
              <a:ln w="9525" cap="flat">
                <a:solidFill>
                  <a:srgbClr val="8B9DB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340</c:v>
                </c:pt>
                <c:pt idx="1">
                  <c:v>380</c:v>
                </c:pt>
                <c:pt idx="2">
                  <c:v>350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FFC7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chart" Target="/ppt/charts/chart1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chart" Target="/ppt/charts/chart16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2025  |  July — September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B9DB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Rush Energy Co.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2.16x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26.0%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2.8x (-22.9%)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30.9%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$35 (+21.2%)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3.39%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9.6%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3.8% (-10.8%)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$316K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20.4%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$350K (-9.7%)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5.8K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10.7%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5.2K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+12.4%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570K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16.3%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520K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+9.7%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1.5%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-9.1%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29.2%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1.0%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2.58M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1.1%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-7.9%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29.2%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2.58M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URGENT: 7 recalls vs 2 planned — 6 FDA violations require immediate root cause analysis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missed plan by 7.7% ($99.3K vs $107.5K) — quality issues impacted distribution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 13.64% vs 8% plan — conduct supplier performance reviews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at 2.16x (plan: 2.8x) — pause underperforming campaigns immediately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leadership@rushenergy.com  |  www.rushenergy.com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$99.3K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5.3%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-7.6%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$48.0K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5.1%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48.5%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0.6%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$57M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30.6%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-12.3%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$44.5M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30.5%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-11.9%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1.77%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11.5%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-1.7%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$99.3K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$107.5K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-7.6%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$48.0K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$53.2K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-9.8%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$57M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$65M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-12.3%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48.5%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49.5%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-2.0%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revenue missed $107.5K plan by 7.7% — quality issues impacted sales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$99.3K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$107.5K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-7.6%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$104.9K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5.3%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$48.0K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$53.2K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$50.5K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5.1%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48.5%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49.5%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48.8%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0.6%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$57M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$65M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-12.3%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$82.1M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30.6%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2.16x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2.8x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-22.9%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2.92x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26.0%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53.1%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-8.4%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49.6%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7.1%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98.8%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-0.4%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98.9%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13.64%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+70.5%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5.63%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142.3%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5.73%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+63.7%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5.19%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10.4%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5.8K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5.2K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+12.4%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10.7%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$464K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32.4%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10.2%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$384K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26.8%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3.0%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$307K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15.0%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$279K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19.5%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5.4%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$1,434K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$1,433K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1.8%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+8.0%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5.73%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+63.7%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628K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8.1%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$11.9K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4.1%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$11.0K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18.5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18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+2.8%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13.64%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142.3%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+70.5%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4.15/5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4.3/5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-3.5%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31.0%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53.1%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7.1%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58%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-8.4%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94.8%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0.2%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-1.3%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1.23%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7.0%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+36.7%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548h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22.6%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420h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98.8%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-0.4%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50.0%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+100.0%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250.0%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3.51%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55.3%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+40.4%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5A1116-DE84-4306-98DC-A5F9B55EC7DF}"/>
</file>

<file path=customXml/itemProps2.xml><?xml version="1.0" encoding="utf-8"?>
<ds:datastoreItem xmlns:ds="http://schemas.openxmlformats.org/officeDocument/2006/customXml" ds:itemID="{9078B68A-D437-491D-ABE2-3B7EF8F7FE20}"/>
</file>

<file path=customXml/itemProps3.xml><?xml version="1.0" encoding="utf-8"?>
<ds:datastoreItem xmlns:ds="http://schemas.openxmlformats.org/officeDocument/2006/customXml" ds:itemID="{62A61E62-1FD8-4C56-901E-49A02B3CB76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2026-03-14T22:33:51Z</dcterms:created>
  <dcterms:modified xsi:type="dcterms:W3CDTF">2026-03-14T22:33:51Z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