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m4v" ContentType="video/mp4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1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customXml" Target="../customXml/item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0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rgbClr val="F97316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Southeast</c:v>
                  </c:pt>
                  <c:pt idx="1">
                    <c:v>West</c:v>
                  </c:pt>
                  <c:pt idx="2">
                    <c:v>Northeast</c:v>
                  </c:pt>
                  <c:pt idx="3">
                    <c:v>Midwest</c:v>
                  </c:pt>
                  <c:pt idx="4">
                    <c:v>International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494</c:v>
                </c:pt>
                <c:pt idx="1">
                  <c:v>361</c:v>
                </c:pt>
                <c:pt idx="2">
                  <c:v>265</c:v>
                </c:pt>
                <c:pt idx="3">
                  <c:v>194</c:v>
                </c:pt>
                <c:pt idx="4">
                  <c:v>66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FFFFF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1E3A5F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B9DB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0F2136"/>
    </a:solidFill>
    <a:ln>
      <a:noFill/>
    </a:ln>
    <a:effectLst/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Impressions (M)</c:v>
                </c:pt>
              </c:strCache>
            </c:strRef>
          </c:tx>
          <c:spPr>
            <a:solidFill>
              <a:srgbClr val="8B5CF6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Sheet1!$A$2:$A$3</c:f>
              <c:multiLvlStrCache>
                <c:ptCount val="2"/>
                <c:lvl>
                  <c:pt idx="0">
                    <c:v>Q1</c:v>
                  </c:pt>
                  <c:pt idx="1">
                    <c:v>Q2</c:v>
                  </c:pt>
                </c:lvl>
              </c:multiLvlStrCache>
            </c:multiLvl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46</c:v>
                </c:pt>
                <c:pt idx="1">
                  <c:v>48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8B9DB7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1E3A5F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B9DB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0F2136"/>
    </a:solidFill>
    <a:ln>
      <a:noFill/>
    </a:ln>
    <a:effectLst/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900" b="0" i="0" u="none" strike="noStrike">
                <a:solidFill>
                  <a:srgbClr val="8B9DB7"/>
                </a:solidFill>
                <a:latin typeface="Arial"/>
              </a:defRPr>
            </a:pPr>
            <a:r>
              <a:rPr sz="900" b="0" i="0" u="none" strike="noStrike">
                <a:solidFill>
                  <a:srgbClr val="8B9DB7"/>
                </a:solidFill>
                <a:latin typeface="Arial"/>
              </a:rPr>
              <a:t>Spend: Actual vs Plan ($K)</a:t>
            </a:r>
          </a:p>
        </c:rich>
      </c:tx>
      <c:layout/>
      <c:overlay val="0"/>
    </c:title>
    <c:autoTitleDeleted val="0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Actual ($K)</c:v>
                </c:pt>
              </c:strCache>
            </c:strRef>
          </c:tx>
          <c:spPr>
            <a:solidFill>
              <a:srgbClr val="FFC72C"/>
            </a:solidFill>
            <a:ln w="38100" cap="flat">
              <a:solidFill>
                <a:srgbClr val="FFC72C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800" u="none">
                    <a:solidFill>
                      <a:srgbClr val="FFC72C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FFC72C"/>
              </a:solidFill>
              <a:ln w="9525" cap="flat">
                <a:solidFill>
                  <a:srgbClr val="FFC72C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Sheet1!$A$2:$A$3</c:f>
              <c:multiLvlStrCache>
                <c:ptCount val="2"/>
                <c:lvl>
                  <c:pt idx="0">
                    <c:v>Q1</c:v>
                  </c:pt>
                  <c:pt idx="1">
                    <c:v>Q2</c:v>
                  </c:pt>
                </c:lvl>
              </c:multiLvlStrCache>
            </c:multiLvl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352</c:v>
                </c:pt>
                <c:pt idx="1">
                  <c:v>397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Plan ($K)</c:v>
                </c:pt>
              </c:strCache>
            </c:strRef>
          </c:tx>
          <c:spPr>
            <a:solidFill>
              <a:srgbClr val="8B9DB7"/>
            </a:solidFill>
            <a:ln w="38100" cap="flat">
              <a:solidFill>
                <a:srgbClr val="8B9DB7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800" u="none">
                    <a:solidFill>
                      <a:srgbClr val="FFC72C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8B9DB7"/>
              </a:solidFill>
              <a:ln w="9525" cap="flat">
                <a:solidFill>
                  <a:srgbClr val="8B9DB7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Sheet1!$A$2:$A$3</c:f>
              <c:multiLvlStrCache>
                <c:ptCount val="2"/>
                <c:lvl>
                  <c:pt idx="0">
                    <c:v>Q1</c:v>
                  </c:pt>
                  <c:pt idx="1">
                    <c:v>Q2</c:v>
                  </c:pt>
                </c:lvl>
              </c:multiLvlStrCache>
            </c:multiLvl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340</c:v>
                </c:pt>
                <c:pt idx="1">
                  <c:v>380</c:v>
                </c:pt>
              </c:numCache>
            </c:numRef>
          </c:val>
          <c:smooth val="1"/>
        </c:ser>
        <c:dLbls>
          <c:numFmt formatCode="#,##0" sourceLinked="0"/>
          <c:txPr>
            <a:bodyPr/>
            <a:lstStyle/>
            <a:p>
              <a:pPr>
                <a:defRPr b="0" i="0" strike="noStrike" sz="800" u="none">
                  <a:solidFill>
                    <a:srgbClr val="FFC72C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B9DB7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1E3A5F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B9DB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800">
              <a:solidFill>
                <a:srgbClr val="8B9DB7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0F2136"/>
    </a:solidFill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0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Actual ($K)</c:v>
                </c:pt>
              </c:strCache>
            </c:strRef>
          </c:tx>
          <c:spPr>
            <a:solidFill>
              <a:srgbClr val="DB0A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Sheet1!$A$2:$A$3</c:f>
              <c:multiLvlStrCache>
                <c:ptCount val="2"/>
                <c:lvl>
                  <c:pt idx="0">
                    <c:v>Q1</c:v>
                  </c:pt>
                  <c:pt idx="1">
                    <c:v>Q2</c:v>
                  </c:pt>
                </c:lvl>
              </c:multiLvlStrCache>
            </c:multiLvl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35.7</c:v>
                </c:pt>
                <c:pt idx="1">
                  <c:v>104.9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Plan ($K)</c:v>
                </c:pt>
              </c:strCache>
            </c:strRef>
          </c:tx>
          <c:spPr>
            <a:solidFill>
              <a:srgbClr val="8B9DB7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Sheet1!$A$2:$A$3</c:f>
              <c:multiLvlStrCache>
                <c:ptCount val="2"/>
                <c:lvl>
                  <c:pt idx="0">
                    <c:v>Q1</c:v>
                  </c:pt>
                  <c:pt idx="1">
                    <c:v>Q2</c:v>
                  </c:pt>
                </c:lvl>
              </c:multiLvlStrCache>
            </c:multiLvl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34</c:v>
                </c:pt>
                <c:pt idx="1">
                  <c:v>90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8B9DB7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1E3A5F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B9DB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0F2136"/>
        </a:solidFill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8B9DB7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0F2136"/>
    </a:solidFill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DB0A40"/>
              </a:solidFill>
              <a:effectLst/>
            </c:spPr>
          </c:dPt>
          <c:dPt>
            <c:idx val="1"/>
            <c:bubble3D val="0"/>
            <c:spPr>
              <a:solidFill>
                <a:srgbClr val="EF4444"/>
              </a:solidFill>
              <a:effectLst/>
            </c:spPr>
          </c:dPt>
          <c:dPt>
            <c:idx val="2"/>
            <c:bubble3D val="0"/>
            <c:spPr>
              <a:solidFill>
                <a:srgbClr val="22C55E"/>
              </a:solidFill>
              <a:effectLst/>
            </c:spPr>
          </c:dPt>
          <c:dPt>
            <c:idx val="3"/>
            <c:bubble3D val="0"/>
            <c:spPr>
              <a:solidFill>
                <a:srgbClr val="F97316"/>
              </a:solidFill>
              <a:effectLst/>
            </c:spPr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%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Sparkling Water</c:v>
                </c:pt>
                <c:pt idx="1">
                  <c:v>Craft Soda</c:v>
                </c:pt>
                <c:pt idx="2">
                  <c:v>Energy Drink</c:v>
                </c:pt>
                <c:pt idx="3">
                  <c:v>Juice</c:v>
                </c:pt>
              </c:strCache>
            </c:strRef>
          </c:cat>
          <c:val>
            <c:numRef>
              <c:f>Sheet1!$B$2:$B$5</c:f>
              <c:numCache>
                <c:ptCount val="4"/>
                <c:pt idx="0">
                  <c:v>421</c:v>
                </c:pt>
                <c:pt idx="1">
                  <c:v>396</c:v>
                </c:pt>
                <c:pt idx="2">
                  <c:v>295</c:v>
                </c:pt>
                <c:pt idx="3">
                  <c:v>267</c:v>
                </c:pt>
              </c:numCache>
            </c:numRef>
          </c:val>
        </c:ser>
        <c:firstSliceAng val="0"/>
        <c:holeSize val="50"/>
      </c:doughnut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8B9DB7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0D1B2A"/>
    </a:solidFill>
    <a:ln>
      <a:noFill/>
    </a:ln>
    <a:effectLst/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</c:v>
                </c:pt>
              </c:strCache>
            </c:strRef>
          </c:tx>
          <c:spPr>
            <a:solidFill>
              <a:srgbClr val="DB0A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Sheet1!$A$2:$A$7</c:f>
              <c:multiLvlStrCache>
                <c:ptCount val="6"/>
                <c:lvl>
                  <c:pt idx="0">
                    <c:v>Distributor</c:v>
                  </c:pt>
                  <c:pt idx="1">
                    <c:v>Retail</c:v>
                  </c:pt>
                  <c:pt idx="2">
                    <c:v>Supermarket</c:v>
                  </c:pt>
                  <c:pt idx="3">
                    <c:v>Online</c:v>
                  </c:pt>
                  <c:pt idx="4">
                    <c:v>Restaurant</c:v>
                  </c:pt>
                  <c:pt idx="5">
                    <c:v>DTC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506</c:v>
                </c:pt>
                <c:pt idx="1">
                  <c:v>246</c:v>
                </c:pt>
                <c:pt idx="2">
                  <c:v>238</c:v>
                </c:pt>
                <c:pt idx="3">
                  <c:v>168</c:v>
                </c:pt>
                <c:pt idx="4">
                  <c:v>136</c:v>
                </c:pt>
                <c:pt idx="5">
                  <c:v>84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FFFFFF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1E3A5F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8B9DB7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0F2136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1.xml"/><Relationship Id="rId2" Type="http://schemas.openxmlformats.org/officeDocument/2006/relationships/chart" Target="/ppt/charts/chart12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7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8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9.xml"/><Relationship Id="rId2" Type="http://schemas.openxmlformats.org/officeDocument/2006/relationships/chart" Target="/ppt/charts/chart10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3" name="Shape 1"/>
          <p:cNvSpPr/>
          <p:nvPr/>
        </p:nvSpPr>
        <p:spPr>
          <a:xfrm>
            <a:off x="457200" y="914400"/>
            <a:ext cx="73152" cy="2011680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914400"/>
            <a:ext cx="7772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90000"/>
              </a:lnSpc>
              <a:buNone/>
            </a:pPr>
            <a:r>
              <a:rPr lang="en-US" sz="36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QUARTERLY</a:t>
            </a:r>
            <a:endParaRPr lang="en-US" sz="3600" dirty="0"/>
          </a:p>
          <a:p>
            <a:pPr indent="0" marL="0">
              <a:lnSpc>
                <a:spcPct val="90000"/>
              </a:lnSpc>
              <a:buNone/>
            </a:pPr>
            <a:r>
              <a:rPr lang="en-US" sz="36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BUSINESS REVIEW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822960" y="246888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Q2 2025  |  April — June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822960" y="3017520"/>
            <a:ext cx="2743200" cy="27432"/>
          </a:xfrm>
          <a:prstGeom prst="rect">
            <a:avLst/>
          </a:prstGeom>
          <a:solidFill>
            <a:srgbClr val="8B9DB7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329184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Rush Energy Co.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22960" y="374904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  |  Prepared for Leadership Review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MARKETING PERFORMANCE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1965960" cy="155448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640080"/>
            <a:ext cx="1965960" cy="54864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7772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2.92x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548640" y="117043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ROI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548640" y="1417320"/>
            <a:ext cx="178308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148132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18.0%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48640" y="169164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3x (-2.7%)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2606040" y="640080"/>
            <a:ext cx="1965960" cy="155448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606040" y="640080"/>
            <a:ext cx="1965960" cy="54864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12" name="Text 10"/>
          <p:cNvSpPr/>
          <p:nvPr/>
        </p:nvSpPr>
        <p:spPr>
          <a:xfrm>
            <a:off x="2697480" y="7772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$32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2697480" y="117043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Cost Per Acq.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2697480" y="1417320"/>
            <a:ext cx="178308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15" name="Text 13"/>
          <p:cNvSpPr/>
          <p:nvPr/>
        </p:nvSpPr>
        <p:spPr>
          <a:xfrm>
            <a:off x="2697480" y="148132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52.0%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2697480" y="169164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$28 (+15.7%)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754880" y="640080"/>
            <a:ext cx="1965960" cy="155448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754880" y="640080"/>
            <a:ext cx="196596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19" name="Text 17"/>
          <p:cNvSpPr/>
          <p:nvPr/>
        </p:nvSpPr>
        <p:spPr>
          <a:xfrm>
            <a:off x="4846320" y="7772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3.75%</a:t>
            </a:r>
            <a:endParaRPr lang="en-US" sz="2000" dirty="0"/>
          </a:p>
        </p:txBody>
      </p:sp>
      <p:sp>
        <p:nvSpPr>
          <p:cNvPr id="20" name="Text 18"/>
          <p:cNvSpPr/>
          <p:nvPr/>
        </p:nvSpPr>
        <p:spPr>
          <a:xfrm>
            <a:off x="4846320" y="117043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Conversion Rate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4846320" y="1417320"/>
            <a:ext cx="178308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2" name="Text 20"/>
          <p:cNvSpPr/>
          <p:nvPr/>
        </p:nvSpPr>
        <p:spPr>
          <a:xfrm>
            <a:off x="4846320" y="148132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13.4%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4846320" y="169164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4% (-6.3%)</a:t>
            </a:r>
            <a:endParaRPr lang="en-US" sz="800" dirty="0"/>
          </a:p>
        </p:txBody>
      </p:sp>
      <p:sp>
        <p:nvSpPr>
          <p:cNvPr id="24" name="Shape 22"/>
          <p:cNvSpPr/>
          <p:nvPr/>
        </p:nvSpPr>
        <p:spPr>
          <a:xfrm>
            <a:off x="6903720" y="640080"/>
            <a:ext cx="1965960" cy="155448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903720" y="640080"/>
            <a:ext cx="1965960" cy="54864"/>
          </a:xfrm>
          <a:prstGeom prst="rect">
            <a:avLst/>
          </a:prstGeom>
          <a:solidFill>
            <a:srgbClr val="EF4444"/>
          </a:solidFill>
          <a:ln/>
        </p:spPr>
      </p:sp>
      <p:sp>
        <p:nvSpPr>
          <p:cNvPr id="26" name="Text 24"/>
          <p:cNvSpPr/>
          <p:nvPr/>
        </p:nvSpPr>
        <p:spPr>
          <a:xfrm>
            <a:off x="6995160" y="777240"/>
            <a:ext cx="1783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$397K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6995160" y="1170432"/>
            <a:ext cx="1783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 Spend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995160" y="1417320"/>
            <a:ext cx="178308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9" name="Text 27"/>
          <p:cNvSpPr/>
          <p:nvPr/>
        </p:nvSpPr>
        <p:spPr>
          <a:xfrm>
            <a:off x="6995160" y="1481328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12.8%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995160" y="1691640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$380K (+4.5%)</a:t>
            </a:r>
            <a:endParaRPr lang="en-US" sz="800" dirty="0"/>
          </a:p>
        </p:txBody>
      </p:sp>
      <p:graphicFrame>
        <p:nvGraphicFramePr>
          <p:cNvPr id="31" name="Chart 0" descr=""/>
          <p:cNvGraphicFramePr/>
          <p:nvPr/>
        </p:nvGraphicFramePr>
        <p:xfrm>
          <a:off x="457200" y="2377440"/>
          <a:ext cx="5029200" cy="21031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graphicFrame>
        <p:nvGraphicFramePr>
          <p:cNvPr id="32" name="Chart 1" descr=""/>
          <p:cNvGraphicFramePr/>
          <p:nvPr/>
        </p:nvGraphicFramePr>
        <p:xfrm>
          <a:off x="5669280" y="2377440"/>
          <a:ext cx="3017520" cy="21031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33" name="Text 29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ESG SCORECARD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1600200" cy="16916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457200" y="640080"/>
            <a:ext cx="16002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5" name="Text 3"/>
          <p:cNvSpPr/>
          <p:nvPr/>
        </p:nvSpPr>
        <p:spPr>
          <a:xfrm>
            <a:off x="530352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5.3K t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30352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Carbon (tonnes)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530352" y="1417320"/>
            <a:ext cx="1453896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8" name="Text 6"/>
          <p:cNvSpPr/>
          <p:nvPr/>
        </p:nvSpPr>
        <p:spPr>
          <a:xfrm>
            <a:off x="530352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18.5%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530352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4.8K</a:t>
            </a:r>
            <a:endParaRPr lang="en-US" sz="700" dirty="0"/>
          </a:p>
        </p:txBody>
      </p:sp>
      <p:sp>
        <p:nvSpPr>
          <p:cNvPr id="10" name="Text 8"/>
          <p:cNvSpPr/>
          <p:nvPr/>
        </p:nvSpPr>
        <p:spPr>
          <a:xfrm>
            <a:off x="1463040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+9.9%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2176272" y="640080"/>
            <a:ext cx="1600200" cy="16916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176272" y="640080"/>
            <a:ext cx="16002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13" name="Text 11"/>
          <p:cNvSpPr/>
          <p:nvPr/>
        </p:nvSpPr>
        <p:spPr>
          <a:xfrm>
            <a:off x="2249424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491K m³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249424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Water Usage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2249424" y="1417320"/>
            <a:ext cx="1453896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16" name="Text 14"/>
          <p:cNvSpPr/>
          <p:nvPr/>
        </p:nvSpPr>
        <p:spPr>
          <a:xfrm>
            <a:off x="2249424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16.3%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2249424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460K</a:t>
            </a:r>
            <a:endParaRPr lang="en-US" sz="700" dirty="0"/>
          </a:p>
        </p:txBody>
      </p:sp>
      <p:sp>
        <p:nvSpPr>
          <p:cNvPr id="18" name="Text 16"/>
          <p:cNvSpPr/>
          <p:nvPr/>
        </p:nvSpPr>
        <p:spPr>
          <a:xfrm>
            <a:off x="3182112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+6.7%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3895344" y="640080"/>
            <a:ext cx="1600200" cy="16916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895344" y="640080"/>
            <a:ext cx="16002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21" name="Text 19"/>
          <p:cNvSpPr/>
          <p:nvPr/>
        </p:nvSpPr>
        <p:spPr>
          <a:xfrm>
            <a:off x="3968496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19.7%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3968496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Renewable Energy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3968496" y="1417320"/>
            <a:ext cx="1453896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4" name="Text 22"/>
          <p:cNvSpPr/>
          <p:nvPr/>
        </p:nvSpPr>
        <p:spPr>
          <a:xfrm>
            <a:off x="3968496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1.0%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3968496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22%</a:t>
            </a:r>
            <a:endParaRPr lang="en-US" sz="700" dirty="0"/>
          </a:p>
        </p:txBody>
      </p:sp>
      <p:sp>
        <p:nvSpPr>
          <p:cNvPr id="26" name="Text 24"/>
          <p:cNvSpPr/>
          <p:nvPr/>
        </p:nvSpPr>
        <p:spPr>
          <a:xfrm>
            <a:off x="4901184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-10.5%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5614416" y="640080"/>
            <a:ext cx="1600200" cy="16916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614416" y="640080"/>
            <a:ext cx="16002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29" name="Text 27"/>
          <p:cNvSpPr/>
          <p:nvPr/>
        </p:nvSpPr>
        <p:spPr>
          <a:xfrm>
            <a:off x="5687568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29.5%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5687568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Eco Packaging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5687568" y="1417320"/>
            <a:ext cx="1453896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32" name="Text 30"/>
          <p:cNvSpPr/>
          <p:nvPr/>
        </p:nvSpPr>
        <p:spPr>
          <a:xfrm>
            <a:off x="5687568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1.0%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5687568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30%</a:t>
            </a:r>
            <a:endParaRPr lang="en-US" sz="700" dirty="0"/>
          </a:p>
        </p:txBody>
      </p:sp>
      <p:sp>
        <p:nvSpPr>
          <p:cNvPr id="34" name="Text 32"/>
          <p:cNvSpPr/>
          <p:nvPr/>
        </p:nvSpPr>
        <p:spPr>
          <a:xfrm>
            <a:off x="6620256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-1.7%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7333488" y="640080"/>
            <a:ext cx="1600200" cy="16916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7333488" y="640080"/>
            <a:ext cx="1600200" cy="54864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37" name="Text 35"/>
          <p:cNvSpPr/>
          <p:nvPr/>
        </p:nvSpPr>
        <p:spPr>
          <a:xfrm>
            <a:off x="7406640" y="777240"/>
            <a:ext cx="145389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2.61M</a:t>
            </a:r>
            <a:endParaRPr lang="en-US" sz="1500" dirty="0"/>
          </a:p>
        </p:txBody>
      </p:sp>
      <p:sp>
        <p:nvSpPr>
          <p:cNvPr id="38" name="Text 36"/>
          <p:cNvSpPr/>
          <p:nvPr/>
        </p:nvSpPr>
        <p:spPr>
          <a:xfrm>
            <a:off x="7406640" y="1170432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Glass Recycled</a:t>
            </a:r>
            <a:endParaRPr lang="en-US" sz="800" dirty="0"/>
          </a:p>
        </p:txBody>
      </p:sp>
      <p:sp>
        <p:nvSpPr>
          <p:cNvPr id="39" name="Shape 37"/>
          <p:cNvSpPr/>
          <p:nvPr/>
        </p:nvSpPr>
        <p:spPr>
          <a:xfrm>
            <a:off x="7406640" y="1417320"/>
            <a:ext cx="1453896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40" name="Text 38"/>
          <p:cNvSpPr/>
          <p:nvPr/>
        </p:nvSpPr>
        <p:spPr>
          <a:xfrm>
            <a:off x="7406640" y="1481328"/>
            <a:ext cx="145389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6.1%</a:t>
            </a:r>
            <a:endParaRPr lang="en-US" sz="800" dirty="0"/>
          </a:p>
        </p:txBody>
      </p:sp>
      <p:sp>
        <p:nvSpPr>
          <p:cNvPr id="41" name="Text 39"/>
          <p:cNvSpPr/>
          <p:nvPr/>
        </p:nvSpPr>
        <p:spPr>
          <a:xfrm>
            <a:off x="7406640" y="166420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2.7M</a:t>
            </a:r>
            <a:endParaRPr lang="en-US" sz="700" dirty="0"/>
          </a:p>
        </p:txBody>
      </p:sp>
      <p:sp>
        <p:nvSpPr>
          <p:cNvPr id="42" name="Text 40"/>
          <p:cNvSpPr/>
          <p:nvPr/>
        </p:nvSpPr>
        <p:spPr>
          <a:xfrm>
            <a:off x="8339328" y="1664208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-3.3%</a:t>
            </a:r>
            <a:endParaRPr lang="en-US" sz="700" dirty="0"/>
          </a:p>
        </p:txBody>
      </p:sp>
      <p:sp>
        <p:nvSpPr>
          <p:cNvPr id="43" name="Text 41"/>
          <p:cNvSpPr/>
          <p:nvPr/>
        </p:nvSpPr>
        <p:spPr>
          <a:xfrm>
            <a:off x="457200" y="25603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SUSTAINABILITY HIGHLIGHTS</a:t>
            </a:r>
            <a:endParaRPr lang="en-US" sz="1400" dirty="0"/>
          </a:p>
        </p:txBody>
      </p:sp>
      <p:sp>
        <p:nvSpPr>
          <p:cNvPr id="44" name="Text 42"/>
          <p:cNvSpPr/>
          <p:nvPr/>
        </p:nvSpPr>
        <p:spPr>
          <a:xfrm>
            <a:off x="731520" y="2926080"/>
            <a:ext cx="77724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19.7% renewable energy penetration (plan: 22%) across all facilities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29.5% eco packaging adoption (plan: 30%) — slightly behind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2.61M glass containers recycled through return program</a:t>
            </a:r>
            <a:endParaRPr lang="en-US" sz="11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Carbon reduction initiatives on track to meet net-zero 2030 targets</a:t>
            </a:r>
            <a:endParaRPr lang="en-US" sz="1100" dirty="0"/>
          </a:p>
        </p:txBody>
      </p:sp>
      <p:sp>
        <p:nvSpPr>
          <p:cNvPr id="45" name="Text 43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STRATEGIC RECOMMENDATIONS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548640" y="868680"/>
            <a:ext cx="320040" cy="320040"/>
          </a:xfrm>
          <a:prstGeom prst="ellipse">
            <a:avLst/>
          </a:prstGeom>
          <a:solidFill>
            <a:srgbClr val="DB0A40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86868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1051560" y="82296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 at $104.9K smashed $90K plan (+16.5%) — revise full-year forecast upward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48640" y="1645920"/>
            <a:ext cx="320040" cy="320040"/>
          </a:xfrm>
          <a:prstGeom prst="ellipse">
            <a:avLst/>
          </a:prstGeom>
          <a:solidFill>
            <a:srgbClr val="DB0A40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1051560" y="160020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Supply chain lead time improved to 18.9 days (plan: 20 days) but stockout rate 5.19% vs 3.5% plan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48640" y="2423160"/>
            <a:ext cx="320040" cy="320040"/>
          </a:xfrm>
          <a:prstGeom prst="ellipse">
            <a:avLst/>
          </a:prstGeom>
          <a:solidFill>
            <a:srgbClr val="DB0A40"/>
          </a:solidFill>
          <a:ln/>
        </p:spPr>
      </p:sp>
      <p:sp>
        <p:nvSpPr>
          <p:cNvPr id="10" name="Text 8"/>
          <p:cNvSpPr/>
          <p:nvPr/>
        </p:nvSpPr>
        <p:spPr>
          <a:xfrm>
            <a:off x="548640" y="242316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051560" y="237744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 ROI slipped to 2.92x (plan: 3.0x) — review ad spend allocation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48640" y="3200400"/>
            <a:ext cx="320040" cy="320040"/>
          </a:xfrm>
          <a:prstGeom prst="ellipse">
            <a:avLst/>
          </a:prstGeom>
          <a:solidFill>
            <a:srgbClr val="DB0A40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320040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051560" y="3154680"/>
            <a:ext cx="7498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Southeast region dominates at $494K — consider expanding Midwest &amp; International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0" y="3931920"/>
            <a:ext cx="8229600" cy="64008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" y="3977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QUESTIONS?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40080" y="4251960"/>
            <a:ext cx="76809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leadership@rushenergy.com  |  www.rushenergy.com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F213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AGENDA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731520" y="1005840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01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1234440" y="100584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Executive Summary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731520" y="1353312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175564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02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1234440" y="175564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 &amp; Profitability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731520" y="2103120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9" name="Text 7"/>
          <p:cNvSpPr/>
          <p:nvPr/>
        </p:nvSpPr>
        <p:spPr>
          <a:xfrm>
            <a:off x="731520" y="2505456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03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234440" y="2505456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 vs Actual Overview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731520" y="2852928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12" name="Text 10"/>
          <p:cNvSpPr/>
          <p:nvPr/>
        </p:nvSpPr>
        <p:spPr>
          <a:xfrm>
            <a:off x="731520" y="3255264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04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234440" y="3255264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Sales by Category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731520" y="3602736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15" name="Text 13"/>
          <p:cNvSpPr/>
          <p:nvPr/>
        </p:nvSpPr>
        <p:spPr>
          <a:xfrm>
            <a:off x="731520" y="4005072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05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234440" y="4005072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Channel &amp; Region Mix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31520" y="4352544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18" name="Text 16"/>
          <p:cNvSpPr/>
          <p:nvPr/>
        </p:nvSpPr>
        <p:spPr>
          <a:xfrm>
            <a:off x="4846320" y="1005840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06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349240" y="1005840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Inventory &amp; Supply Chain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846320" y="1353312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1" name="Text 19"/>
          <p:cNvSpPr/>
          <p:nvPr/>
        </p:nvSpPr>
        <p:spPr>
          <a:xfrm>
            <a:off x="4846320" y="1755648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07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349240" y="1755648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Production &amp; Quality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846320" y="2103120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4" name="Text 22"/>
          <p:cNvSpPr/>
          <p:nvPr/>
        </p:nvSpPr>
        <p:spPr>
          <a:xfrm>
            <a:off x="4846320" y="2505456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08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349240" y="2505456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 Performance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4846320" y="2852928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7" name="Text 25"/>
          <p:cNvSpPr/>
          <p:nvPr/>
        </p:nvSpPr>
        <p:spPr>
          <a:xfrm>
            <a:off x="4846320" y="3255264"/>
            <a:ext cx="457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09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349240" y="3255264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ESG &amp; Recommendations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4846320" y="3602736"/>
            <a:ext cx="347472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30" name="Text 28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EXECUTIVE SUMMARY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029200" y="2286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 = vs Prior Quarter  |  Plan = vs Annual Budget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57200" y="685800"/>
            <a:ext cx="2651760" cy="19202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57200" y="685800"/>
            <a:ext cx="2651760" cy="54864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6" name="Text 4"/>
          <p:cNvSpPr/>
          <p:nvPr/>
        </p:nvSpPr>
        <p:spPr>
          <a:xfrm>
            <a:off x="594360" y="82296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$104.9K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594360" y="137160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 Revenue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94360" y="1691640"/>
            <a:ext cx="237744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9" name="Text 7"/>
          <p:cNvSpPr/>
          <p:nvPr/>
        </p:nvSpPr>
        <p:spPr>
          <a:xfrm>
            <a:off x="594360" y="178308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188720" y="178308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193.5%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594360" y="21031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88720" y="21031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+16.5% vs Plan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291840" y="685800"/>
            <a:ext cx="2651760" cy="19202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291840" y="685800"/>
            <a:ext cx="2651760" cy="54864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15" name="Text 13"/>
          <p:cNvSpPr/>
          <p:nvPr/>
        </p:nvSpPr>
        <p:spPr>
          <a:xfrm>
            <a:off x="3429000" y="82296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$50.5K</a:t>
            </a:r>
            <a:endParaRPr lang="en-US" sz="2800" dirty="0"/>
          </a:p>
        </p:txBody>
      </p:sp>
      <p:sp>
        <p:nvSpPr>
          <p:cNvPr id="16" name="Text 14"/>
          <p:cNvSpPr/>
          <p:nvPr/>
        </p:nvSpPr>
        <p:spPr>
          <a:xfrm>
            <a:off x="3429000" y="137160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Profit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429000" y="1691640"/>
            <a:ext cx="237744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18" name="Text 16"/>
          <p:cNvSpPr/>
          <p:nvPr/>
        </p:nvSpPr>
        <p:spPr>
          <a:xfrm>
            <a:off x="3429000" y="178308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4023360" y="178308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185.0%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429000" y="21031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023360" y="21031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+13.6% vs Plan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126480" y="685800"/>
            <a:ext cx="2651760" cy="19202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126480" y="685800"/>
            <a:ext cx="2651760" cy="54864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24" name="Text 22"/>
          <p:cNvSpPr/>
          <p:nvPr/>
        </p:nvSpPr>
        <p:spPr>
          <a:xfrm>
            <a:off x="6263640" y="82296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48.8%</a:t>
            </a:r>
            <a:endParaRPr lang="en-US" sz="2800" dirty="0"/>
          </a:p>
        </p:txBody>
      </p:sp>
      <p:sp>
        <p:nvSpPr>
          <p:cNvPr id="25" name="Text 23"/>
          <p:cNvSpPr/>
          <p:nvPr/>
        </p:nvSpPr>
        <p:spPr>
          <a:xfrm>
            <a:off x="6263640" y="137160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Margin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263640" y="1691640"/>
            <a:ext cx="237744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7" name="Text 25"/>
          <p:cNvSpPr/>
          <p:nvPr/>
        </p:nvSpPr>
        <p:spPr>
          <a:xfrm>
            <a:off x="6263640" y="178308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6858000" y="178308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1.2%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263640" y="21031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858000" y="21031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-1.4% vs Plan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457200" y="2834640"/>
            <a:ext cx="2651760" cy="19202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457200" y="2834640"/>
            <a:ext cx="2651760" cy="54864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33" name="Text 31"/>
          <p:cNvSpPr/>
          <p:nvPr/>
        </p:nvSpPr>
        <p:spPr>
          <a:xfrm>
            <a:off x="594360" y="29718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$82.1M</a:t>
            </a:r>
            <a:endParaRPr lang="en-US" sz="2800" dirty="0"/>
          </a:p>
        </p:txBody>
      </p:sp>
      <p:sp>
        <p:nvSpPr>
          <p:cNvPr id="34" name="Text 32"/>
          <p:cNvSpPr/>
          <p:nvPr/>
        </p:nvSpPr>
        <p:spPr>
          <a:xfrm>
            <a:off x="594360" y="352044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EBITDA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594360" y="3840480"/>
            <a:ext cx="237744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36" name="Text 34"/>
          <p:cNvSpPr/>
          <p:nvPr/>
        </p:nvSpPr>
        <p:spPr>
          <a:xfrm>
            <a:off x="594360" y="39319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1188720" y="39319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182.1%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594360" y="425196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1188720" y="425196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+14.0% vs Plan</a:t>
            </a:r>
            <a:endParaRPr lang="en-US" sz="1000" dirty="0"/>
          </a:p>
        </p:txBody>
      </p:sp>
      <p:sp>
        <p:nvSpPr>
          <p:cNvPr id="40" name="Shape 38"/>
          <p:cNvSpPr/>
          <p:nvPr/>
        </p:nvSpPr>
        <p:spPr>
          <a:xfrm>
            <a:off x="3291840" y="2834640"/>
            <a:ext cx="2651760" cy="19202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3291840" y="2834640"/>
            <a:ext cx="2651760" cy="54864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42" name="Text 40"/>
          <p:cNvSpPr/>
          <p:nvPr/>
        </p:nvSpPr>
        <p:spPr>
          <a:xfrm>
            <a:off x="3429000" y="29718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$64M</a:t>
            </a:r>
            <a:endParaRPr lang="en-US" sz="2800" dirty="0"/>
          </a:p>
        </p:txBody>
      </p:sp>
      <p:sp>
        <p:nvSpPr>
          <p:cNvPr id="43" name="Text 41"/>
          <p:cNvSpPr/>
          <p:nvPr/>
        </p:nvSpPr>
        <p:spPr>
          <a:xfrm>
            <a:off x="3429000" y="352044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 Profit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3429000" y="3840480"/>
            <a:ext cx="237744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45" name="Text 43"/>
          <p:cNvSpPr/>
          <p:nvPr/>
        </p:nvSpPr>
        <p:spPr>
          <a:xfrm>
            <a:off x="3429000" y="39319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4023360" y="39319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181.9%</a:t>
            </a:r>
            <a:endParaRPr lang="en-US" sz="1000" dirty="0"/>
          </a:p>
        </p:txBody>
      </p:sp>
      <p:sp>
        <p:nvSpPr>
          <p:cNvPr id="47" name="Text 45"/>
          <p:cNvSpPr/>
          <p:nvPr/>
        </p:nvSpPr>
        <p:spPr>
          <a:xfrm>
            <a:off x="3429000" y="425196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48" name="Text 46"/>
          <p:cNvSpPr/>
          <p:nvPr/>
        </p:nvSpPr>
        <p:spPr>
          <a:xfrm>
            <a:off x="4023360" y="425196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+14.3% vs Plan</a:t>
            </a:r>
            <a:endParaRPr lang="en-US" sz="1000" dirty="0"/>
          </a:p>
        </p:txBody>
      </p:sp>
      <p:sp>
        <p:nvSpPr>
          <p:cNvPr id="49" name="Shape 47"/>
          <p:cNvSpPr/>
          <p:nvPr/>
        </p:nvSpPr>
        <p:spPr>
          <a:xfrm>
            <a:off x="6126480" y="2834640"/>
            <a:ext cx="2651760" cy="192024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6126480" y="2834640"/>
            <a:ext cx="2651760" cy="54864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51" name="Text 49"/>
          <p:cNvSpPr/>
          <p:nvPr/>
        </p:nvSpPr>
        <p:spPr>
          <a:xfrm>
            <a:off x="6263640" y="297180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2%</a:t>
            </a:r>
            <a:endParaRPr lang="en-US" sz="2800" dirty="0"/>
          </a:p>
        </p:txBody>
      </p:sp>
      <p:sp>
        <p:nvSpPr>
          <p:cNvPr id="52" name="Text 50"/>
          <p:cNvSpPr/>
          <p:nvPr/>
        </p:nvSpPr>
        <p:spPr>
          <a:xfrm>
            <a:off x="6263640" y="3520440"/>
            <a:ext cx="2377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Return Rate</a:t>
            </a:r>
            <a:endParaRPr lang="en-US" sz="1100" dirty="0"/>
          </a:p>
        </p:txBody>
      </p:sp>
      <p:sp>
        <p:nvSpPr>
          <p:cNvPr id="53" name="Shape 51"/>
          <p:cNvSpPr/>
          <p:nvPr/>
        </p:nvSpPr>
        <p:spPr>
          <a:xfrm>
            <a:off x="6263640" y="3840480"/>
            <a:ext cx="2377440" cy="9144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54" name="Text 52"/>
          <p:cNvSpPr/>
          <p:nvPr/>
        </p:nvSpPr>
        <p:spPr>
          <a:xfrm>
            <a:off x="6263640" y="393192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QoQ</a:t>
            </a:r>
            <a:endParaRPr lang="en-US" sz="900" dirty="0"/>
          </a:p>
        </p:txBody>
      </p:sp>
      <p:sp>
        <p:nvSpPr>
          <p:cNvPr id="55" name="Text 53"/>
          <p:cNvSpPr/>
          <p:nvPr/>
        </p:nvSpPr>
        <p:spPr>
          <a:xfrm>
            <a:off x="6858000" y="393192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16.0%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6263640" y="4251960"/>
            <a:ext cx="640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</a:t>
            </a:r>
            <a:endParaRPr lang="en-US" sz="900" dirty="0"/>
          </a:p>
        </p:txBody>
      </p:sp>
      <p:sp>
        <p:nvSpPr>
          <p:cNvPr id="57" name="Text 55"/>
          <p:cNvSpPr/>
          <p:nvPr/>
        </p:nvSpPr>
        <p:spPr>
          <a:xfrm>
            <a:off x="6858000" y="4251960"/>
            <a:ext cx="1783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+11.1% vs Plan</a:t>
            </a:r>
            <a:endParaRPr lang="en-US" sz="1000" dirty="0"/>
          </a:p>
        </p:txBody>
      </p:sp>
      <p:sp>
        <p:nvSpPr>
          <p:cNvPr id="58" name="Text 56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REVENUE &amp; PROFITABILITY</a:t>
            </a:r>
            <a:endParaRPr lang="en-US" sz="24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274320" y="777240"/>
          <a:ext cx="530352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4" name="Shape 1"/>
          <p:cNvSpPr/>
          <p:nvPr/>
        </p:nvSpPr>
        <p:spPr>
          <a:xfrm>
            <a:off x="5760720" y="777240"/>
            <a:ext cx="2926080" cy="320040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5" name="Text 2"/>
          <p:cNvSpPr/>
          <p:nvPr/>
        </p:nvSpPr>
        <p:spPr>
          <a:xfrm>
            <a:off x="5852160" y="77724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ACTUAL vs PLAN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760720" y="1188720"/>
            <a:ext cx="2926080" cy="658368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852160" y="1207008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Revenue</a:t>
            </a:r>
            <a:endParaRPr lang="en-US" sz="800" dirty="0"/>
          </a:p>
        </p:txBody>
      </p:sp>
      <p:sp>
        <p:nvSpPr>
          <p:cNvPr id="8" name="Text 5"/>
          <p:cNvSpPr/>
          <p:nvPr/>
        </p:nvSpPr>
        <p:spPr>
          <a:xfrm>
            <a:off x="5852160" y="1389888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$104.9K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5852160" y="1645920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$90.0K</a:t>
            </a:r>
            <a:endParaRPr lang="en-US" sz="800" dirty="0"/>
          </a:p>
        </p:txBody>
      </p:sp>
      <p:sp>
        <p:nvSpPr>
          <p:cNvPr id="10" name="Shape 7"/>
          <p:cNvSpPr/>
          <p:nvPr/>
        </p:nvSpPr>
        <p:spPr>
          <a:xfrm>
            <a:off x="7498080" y="1371600"/>
            <a:ext cx="1051560" cy="320040"/>
          </a:xfrm>
          <a:prstGeom prst="rect">
            <a:avLst/>
          </a:prstGeom>
          <a:solidFill>
            <a:srgbClr val="1A2D47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498080" y="1371600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+16.5%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5760720" y="1938528"/>
            <a:ext cx="2926080" cy="658368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852160" y="1956816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Profit</a:t>
            </a:r>
            <a:endParaRPr lang="en-US" sz="800" dirty="0"/>
          </a:p>
        </p:txBody>
      </p:sp>
      <p:sp>
        <p:nvSpPr>
          <p:cNvPr id="14" name="Text 11"/>
          <p:cNvSpPr/>
          <p:nvPr/>
        </p:nvSpPr>
        <p:spPr>
          <a:xfrm>
            <a:off x="5852160" y="2139696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$50.5K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5852160" y="2395728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$44.5K</a:t>
            </a:r>
            <a:endParaRPr lang="en-US" sz="800" dirty="0"/>
          </a:p>
        </p:txBody>
      </p:sp>
      <p:sp>
        <p:nvSpPr>
          <p:cNvPr id="16" name="Shape 13"/>
          <p:cNvSpPr/>
          <p:nvPr/>
        </p:nvSpPr>
        <p:spPr>
          <a:xfrm>
            <a:off x="7498080" y="2121408"/>
            <a:ext cx="1051560" cy="320040"/>
          </a:xfrm>
          <a:prstGeom prst="rect">
            <a:avLst/>
          </a:prstGeom>
          <a:solidFill>
            <a:srgbClr val="1A2D47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498080" y="2121408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+13.6%</a:t>
            </a:r>
            <a:endParaRPr lang="en-US" sz="1200" dirty="0"/>
          </a:p>
        </p:txBody>
      </p:sp>
      <p:sp>
        <p:nvSpPr>
          <p:cNvPr id="18" name="Shape 15"/>
          <p:cNvSpPr/>
          <p:nvPr/>
        </p:nvSpPr>
        <p:spPr>
          <a:xfrm>
            <a:off x="5760720" y="2688336"/>
            <a:ext cx="2926080" cy="658368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852160" y="2706624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EBITDA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5852160" y="2889504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C72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$82.1M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5852160" y="3145536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$72M</a:t>
            </a:r>
            <a:endParaRPr lang="en-US" sz="800" dirty="0"/>
          </a:p>
        </p:txBody>
      </p:sp>
      <p:sp>
        <p:nvSpPr>
          <p:cNvPr id="22" name="Shape 19"/>
          <p:cNvSpPr/>
          <p:nvPr/>
        </p:nvSpPr>
        <p:spPr>
          <a:xfrm>
            <a:off x="7498080" y="2871216"/>
            <a:ext cx="1051560" cy="320040"/>
          </a:xfrm>
          <a:prstGeom prst="rect">
            <a:avLst/>
          </a:prstGeom>
          <a:solidFill>
            <a:srgbClr val="1A2D47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7498080" y="2871216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+14.0%</a:t>
            </a:r>
            <a:endParaRPr lang="en-US" sz="1200" dirty="0"/>
          </a:p>
        </p:txBody>
      </p:sp>
      <p:sp>
        <p:nvSpPr>
          <p:cNvPr id="24" name="Shape 21"/>
          <p:cNvSpPr/>
          <p:nvPr/>
        </p:nvSpPr>
        <p:spPr>
          <a:xfrm>
            <a:off x="5760720" y="3438144"/>
            <a:ext cx="2926080" cy="658368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5852160" y="3456432"/>
            <a:ext cx="1371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Margin</a:t>
            </a:r>
            <a:endParaRPr lang="en-US" sz="800" dirty="0"/>
          </a:p>
        </p:txBody>
      </p:sp>
      <p:sp>
        <p:nvSpPr>
          <p:cNvPr id="26" name="Text 23"/>
          <p:cNvSpPr/>
          <p:nvPr/>
        </p:nvSpPr>
        <p:spPr>
          <a:xfrm>
            <a:off x="5852160" y="3639312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48.8%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5852160" y="3895344"/>
            <a:ext cx="1371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49.5%</a:t>
            </a:r>
            <a:endParaRPr lang="en-US" sz="800" dirty="0"/>
          </a:p>
        </p:txBody>
      </p:sp>
      <p:sp>
        <p:nvSpPr>
          <p:cNvPr id="28" name="Shape 25"/>
          <p:cNvSpPr/>
          <p:nvPr/>
        </p:nvSpPr>
        <p:spPr>
          <a:xfrm>
            <a:off x="7498080" y="3621024"/>
            <a:ext cx="1051560" cy="320040"/>
          </a:xfrm>
          <a:prstGeom prst="rect">
            <a:avLst/>
          </a:prstGeom>
          <a:solidFill>
            <a:srgbClr val="1A2D47"/>
          </a:solidFill>
          <a:ln w="12700">
            <a:solidFill>
              <a:srgbClr val="EF4444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7498080" y="3621024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-1.4%</a:t>
            </a:r>
            <a:endParaRPr lang="en-US" sz="1200" dirty="0"/>
          </a:p>
        </p:txBody>
      </p:sp>
      <p:sp>
        <p:nvSpPr>
          <p:cNvPr id="30" name="Text 27"/>
          <p:cNvSpPr/>
          <p:nvPr/>
        </p:nvSpPr>
        <p:spPr>
          <a:xfrm>
            <a:off x="457200" y="41605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Q2 revenue surged to $104.9K, smashing $90K plan (+16.5%) on seasonal demand</a:t>
            </a:r>
            <a:endParaRPr lang="en-US" sz="1100" dirty="0"/>
          </a:p>
        </p:txBody>
      </p:sp>
      <p:sp>
        <p:nvSpPr>
          <p:cNvPr id="31" name="Text 28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C72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PLAN vs ACTUAL SCORECARD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315200" y="18288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8B9DB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Q2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640080"/>
            <a:ext cx="8229600" cy="320040"/>
          </a:xfrm>
          <a:prstGeom prst="rect">
            <a:avLst/>
          </a:prstGeom>
          <a:solidFill>
            <a:srgbClr val="1A2D47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658368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C72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METRIC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2834640" y="65836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C72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ACTUAL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4114800" y="65836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C72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PLAN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5394960" y="65836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C72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VARIANCE</a:t>
            </a:r>
            <a:endParaRPr lang="en-US" sz="800" dirty="0"/>
          </a:p>
        </p:txBody>
      </p:sp>
      <p:sp>
        <p:nvSpPr>
          <p:cNvPr id="9" name="Text 7"/>
          <p:cNvSpPr/>
          <p:nvPr/>
        </p:nvSpPr>
        <p:spPr>
          <a:xfrm>
            <a:off x="6675120" y="658368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C72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PRIOR QTR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7680960" y="658368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FFC72C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QoQ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457200" y="1024128"/>
            <a:ext cx="8229600" cy="338328"/>
          </a:xfrm>
          <a:prstGeom prst="rect">
            <a:avLst/>
          </a:prstGeom>
          <a:solidFill>
            <a:srgbClr val="142238"/>
          </a:solidFill>
          <a:ln/>
        </p:spPr>
      </p:sp>
      <p:sp>
        <p:nvSpPr>
          <p:cNvPr id="12" name="Text 10"/>
          <p:cNvSpPr/>
          <p:nvPr/>
        </p:nvSpPr>
        <p:spPr>
          <a:xfrm>
            <a:off x="548640" y="1024128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 Revenue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2834640" y="102412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$104.9K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114800" y="102412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$90.0K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5394960" y="102412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+16.5%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6675120" y="1024128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$35.7K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7680960" y="1024128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193.5%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57200" y="1362456"/>
            <a:ext cx="8229600" cy="338328"/>
          </a:xfrm>
          <a:prstGeom prst="rect">
            <a:avLst/>
          </a:prstGeom>
          <a:solidFill>
            <a:srgbClr val="0F2136"/>
          </a:solidFill>
          <a:ln/>
        </p:spPr>
      </p:sp>
      <p:sp>
        <p:nvSpPr>
          <p:cNvPr id="19" name="Text 17"/>
          <p:cNvSpPr/>
          <p:nvPr/>
        </p:nvSpPr>
        <p:spPr>
          <a:xfrm>
            <a:off x="548640" y="1362456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Profit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834640" y="136245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$50.5K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114800" y="136245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$44.5K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5394960" y="136245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+13.6%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675120" y="1362456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$17.7K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7680960" y="1362456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185.0%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57200" y="1700784"/>
            <a:ext cx="8229600" cy="338328"/>
          </a:xfrm>
          <a:prstGeom prst="rect">
            <a:avLst/>
          </a:prstGeom>
          <a:solidFill>
            <a:srgbClr val="142238"/>
          </a:solidFill>
          <a:ln/>
        </p:spPr>
      </p:sp>
      <p:sp>
        <p:nvSpPr>
          <p:cNvPr id="26" name="Text 24"/>
          <p:cNvSpPr/>
          <p:nvPr/>
        </p:nvSpPr>
        <p:spPr>
          <a:xfrm>
            <a:off x="548640" y="1700784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Gross Margin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2834640" y="170078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48.8%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114800" y="170078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49.5%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5394960" y="170078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-1.4%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6675120" y="1700784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49.4%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7680960" y="1700784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1.2%</a:t>
            </a:r>
            <a:endParaRPr lang="en-US" sz="1000" dirty="0"/>
          </a:p>
        </p:txBody>
      </p:sp>
      <p:sp>
        <p:nvSpPr>
          <p:cNvPr id="32" name="Shape 30"/>
          <p:cNvSpPr/>
          <p:nvPr/>
        </p:nvSpPr>
        <p:spPr>
          <a:xfrm>
            <a:off x="457200" y="2039112"/>
            <a:ext cx="8229600" cy="338328"/>
          </a:xfrm>
          <a:prstGeom prst="rect">
            <a:avLst/>
          </a:prstGeom>
          <a:solidFill>
            <a:srgbClr val="0F2136"/>
          </a:solidFill>
          <a:ln/>
        </p:spPr>
      </p:sp>
      <p:sp>
        <p:nvSpPr>
          <p:cNvPr id="33" name="Text 31"/>
          <p:cNvSpPr/>
          <p:nvPr/>
        </p:nvSpPr>
        <p:spPr>
          <a:xfrm>
            <a:off x="548640" y="2039112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EBITDA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2834640" y="203911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$82.1M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4114800" y="203911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$72M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5394960" y="203911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+14.0%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6675120" y="2039112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$29.1M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7680960" y="2039112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182.1%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457200" y="2377440"/>
            <a:ext cx="8229600" cy="338328"/>
          </a:xfrm>
          <a:prstGeom prst="rect">
            <a:avLst/>
          </a:prstGeom>
          <a:solidFill>
            <a:srgbClr val="142238"/>
          </a:solidFill>
          <a:ln/>
        </p:spPr>
      </p:sp>
      <p:sp>
        <p:nvSpPr>
          <p:cNvPr id="40" name="Text 38"/>
          <p:cNvSpPr/>
          <p:nvPr/>
        </p:nvSpPr>
        <p:spPr>
          <a:xfrm>
            <a:off x="548640" y="2377440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 ROI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2834640" y="237744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2.92x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4114800" y="237744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3x</a:t>
            </a:r>
            <a:endParaRPr lang="en-US" sz="1000" dirty="0"/>
          </a:p>
        </p:txBody>
      </p:sp>
      <p:sp>
        <p:nvSpPr>
          <p:cNvPr id="43" name="Text 41"/>
          <p:cNvSpPr/>
          <p:nvPr/>
        </p:nvSpPr>
        <p:spPr>
          <a:xfrm>
            <a:off x="5394960" y="237744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-2.7%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6675120" y="2377440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3.56x</a:t>
            </a:r>
            <a:endParaRPr lang="en-US" sz="1000" dirty="0"/>
          </a:p>
        </p:txBody>
      </p:sp>
      <p:sp>
        <p:nvSpPr>
          <p:cNvPr id="45" name="Text 43"/>
          <p:cNvSpPr/>
          <p:nvPr/>
        </p:nvSpPr>
        <p:spPr>
          <a:xfrm>
            <a:off x="7680960" y="2377440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18.0%</a:t>
            </a:r>
            <a:endParaRPr lang="en-US" sz="1000" dirty="0"/>
          </a:p>
        </p:txBody>
      </p:sp>
      <p:sp>
        <p:nvSpPr>
          <p:cNvPr id="46" name="Shape 44"/>
          <p:cNvSpPr/>
          <p:nvPr/>
        </p:nvSpPr>
        <p:spPr>
          <a:xfrm>
            <a:off x="457200" y="2715768"/>
            <a:ext cx="8229600" cy="338328"/>
          </a:xfrm>
          <a:prstGeom prst="rect">
            <a:avLst/>
          </a:prstGeom>
          <a:solidFill>
            <a:srgbClr val="0F2136"/>
          </a:solidFill>
          <a:ln/>
        </p:spPr>
      </p:sp>
      <p:sp>
        <p:nvSpPr>
          <p:cNvPr id="47" name="Text 45"/>
          <p:cNvSpPr/>
          <p:nvPr/>
        </p:nvSpPr>
        <p:spPr>
          <a:xfrm>
            <a:off x="548640" y="2715768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Capacity Util.</a:t>
            </a:r>
            <a:endParaRPr lang="en-US" sz="1000" dirty="0"/>
          </a:p>
        </p:txBody>
      </p:sp>
      <p:sp>
        <p:nvSpPr>
          <p:cNvPr id="48" name="Text 46"/>
          <p:cNvSpPr/>
          <p:nvPr/>
        </p:nvSpPr>
        <p:spPr>
          <a:xfrm>
            <a:off x="2834640" y="271576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49.6%</a:t>
            </a:r>
            <a:endParaRPr lang="en-US" sz="1000" dirty="0"/>
          </a:p>
        </p:txBody>
      </p:sp>
      <p:sp>
        <p:nvSpPr>
          <p:cNvPr id="49" name="Text 47"/>
          <p:cNvSpPr/>
          <p:nvPr/>
        </p:nvSpPr>
        <p:spPr>
          <a:xfrm>
            <a:off x="4114800" y="271576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55%</a:t>
            </a:r>
            <a:endParaRPr lang="en-US" sz="1000" dirty="0"/>
          </a:p>
        </p:txBody>
      </p:sp>
      <p:sp>
        <p:nvSpPr>
          <p:cNvPr id="50" name="Text 48"/>
          <p:cNvSpPr/>
          <p:nvPr/>
        </p:nvSpPr>
        <p:spPr>
          <a:xfrm>
            <a:off x="5394960" y="2715768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-9.8%</a:t>
            </a:r>
            <a:endParaRPr lang="en-US" sz="1000" dirty="0"/>
          </a:p>
        </p:txBody>
      </p:sp>
      <p:sp>
        <p:nvSpPr>
          <p:cNvPr id="51" name="Text 49"/>
          <p:cNvSpPr/>
          <p:nvPr/>
        </p:nvSpPr>
        <p:spPr>
          <a:xfrm>
            <a:off x="6675120" y="2715768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50.2%</a:t>
            </a:r>
            <a:endParaRPr lang="en-US" sz="1000" dirty="0"/>
          </a:p>
        </p:txBody>
      </p:sp>
      <p:sp>
        <p:nvSpPr>
          <p:cNvPr id="52" name="Text 50"/>
          <p:cNvSpPr/>
          <p:nvPr/>
        </p:nvSpPr>
        <p:spPr>
          <a:xfrm>
            <a:off x="7680960" y="2715768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1.2%</a:t>
            </a:r>
            <a:endParaRPr lang="en-US" sz="1000" dirty="0"/>
          </a:p>
        </p:txBody>
      </p:sp>
      <p:sp>
        <p:nvSpPr>
          <p:cNvPr id="53" name="Shape 51"/>
          <p:cNvSpPr/>
          <p:nvPr/>
        </p:nvSpPr>
        <p:spPr>
          <a:xfrm>
            <a:off x="457200" y="3054096"/>
            <a:ext cx="8229600" cy="338328"/>
          </a:xfrm>
          <a:prstGeom prst="rect">
            <a:avLst/>
          </a:prstGeom>
          <a:solidFill>
            <a:srgbClr val="142238"/>
          </a:solidFill>
          <a:ln/>
        </p:spPr>
      </p:sp>
      <p:sp>
        <p:nvSpPr>
          <p:cNvPr id="54" name="Text 52"/>
          <p:cNvSpPr/>
          <p:nvPr/>
        </p:nvSpPr>
        <p:spPr>
          <a:xfrm>
            <a:off x="548640" y="3054096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Quality Pass Rate</a:t>
            </a:r>
            <a:endParaRPr lang="en-US" sz="1000" dirty="0"/>
          </a:p>
        </p:txBody>
      </p:sp>
      <p:sp>
        <p:nvSpPr>
          <p:cNvPr id="55" name="Text 53"/>
          <p:cNvSpPr/>
          <p:nvPr/>
        </p:nvSpPr>
        <p:spPr>
          <a:xfrm>
            <a:off x="2834640" y="305409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98.9%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4114800" y="305409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99.2%</a:t>
            </a:r>
            <a:endParaRPr lang="en-US" sz="1000" dirty="0"/>
          </a:p>
        </p:txBody>
      </p:sp>
      <p:sp>
        <p:nvSpPr>
          <p:cNvPr id="57" name="Text 55"/>
          <p:cNvSpPr/>
          <p:nvPr/>
        </p:nvSpPr>
        <p:spPr>
          <a:xfrm>
            <a:off x="5394960" y="3054096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-0.3%</a:t>
            </a:r>
            <a:endParaRPr lang="en-US" sz="1000" dirty="0"/>
          </a:p>
        </p:txBody>
      </p:sp>
      <p:sp>
        <p:nvSpPr>
          <p:cNvPr id="58" name="Text 56"/>
          <p:cNvSpPr/>
          <p:nvPr/>
        </p:nvSpPr>
        <p:spPr>
          <a:xfrm>
            <a:off x="6675120" y="3054096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99%</a:t>
            </a:r>
            <a:endParaRPr lang="en-US" sz="1000" dirty="0"/>
          </a:p>
        </p:txBody>
      </p:sp>
      <p:sp>
        <p:nvSpPr>
          <p:cNvPr id="59" name="Text 57"/>
          <p:cNvSpPr/>
          <p:nvPr/>
        </p:nvSpPr>
        <p:spPr>
          <a:xfrm>
            <a:off x="7680960" y="3054096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0.1%</a:t>
            </a:r>
            <a:endParaRPr lang="en-US" sz="1000" dirty="0"/>
          </a:p>
        </p:txBody>
      </p:sp>
      <p:sp>
        <p:nvSpPr>
          <p:cNvPr id="60" name="Shape 58"/>
          <p:cNvSpPr/>
          <p:nvPr/>
        </p:nvSpPr>
        <p:spPr>
          <a:xfrm>
            <a:off x="457200" y="3392424"/>
            <a:ext cx="8229600" cy="338328"/>
          </a:xfrm>
          <a:prstGeom prst="rect">
            <a:avLst/>
          </a:prstGeom>
          <a:solidFill>
            <a:srgbClr val="0F2136"/>
          </a:solidFill>
          <a:ln/>
        </p:spPr>
      </p:sp>
      <p:sp>
        <p:nvSpPr>
          <p:cNvPr id="61" name="Text 59"/>
          <p:cNvSpPr/>
          <p:nvPr/>
        </p:nvSpPr>
        <p:spPr>
          <a:xfrm>
            <a:off x="548640" y="3392424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 Delivery %</a:t>
            </a:r>
            <a:endParaRPr lang="en-US" sz="1000" dirty="0"/>
          </a:p>
        </p:txBody>
      </p:sp>
      <p:sp>
        <p:nvSpPr>
          <p:cNvPr id="62" name="Text 60"/>
          <p:cNvSpPr/>
          <p:nvPr/>
        </p:nvSpPr>
        <p:spPr>
          <a:xfrm>
            <a:off x="2834640" y="339242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5.63%</a:t>
            </a:r>
            <a:endParaRPr lang="en-US" sz="1000" dirty="0"/>
          </a:p>
        </p:txBody>
      </p:sp>
      <p:sp>
        <p:nvSpPr>
          <p:cNvPr id="63" name="Text 61"/>
          <p:cNvSpPr/>
          <p:nvPr/>
        </p:nvSpPr>
        <p:spPr>
          <a:xfrm>
            <a:off x="4114800" y="339242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8%</a:t>
            </a:r>
            <a:endParaRPr lang="en-US" sz="1000" dirty="0"/>
          </a:p>
        </p:txBody>
      </p:sp>
      <p:sp>
        <p:nvSpPr>
          <p:cNvPr id="64" name="Text 62"/>
          <p:cNvSpPr/>
          <p:nvPr/>
        </p:nvSpPr>
        <p:spPr>
          <a:xfrm>
            <a:off x="5394960" y="3392424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-29.6%</a:t>
            </a:r>
            <a:endParaRPr lang="en-US" sz="1000" dirty="0"/>
          </a:p>
        </p:txBody>
      </p:sp>
      <p:sp>
        <p:nvSpPr>
          <p:cNvPr id="65" name="Text 63"/>
          <p:cNvSpPr/>
          <p:nvPr/>
        </p:nvSpPr>
        <p:spPr>
          <a:xfrm>
            <a:off x="6675120" y="3392424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12.12%</a:t>
            </a:r>
            <a:endParaRPr lang="en-US" sz="1000" dirty="0"/>
          </a:p>
        </p:txBody>
      </p:sp>
      <p:sp>
        <p:nvSpPr>
          <p:cNvPr id="66" name="Text 64"/>
          <p:cNvSpPr/>
          <p:nvPr/>
        </p:nvSpPr>
        <p:spPr>
          <a:xfrm>
            <a:off x="7680960" y="3392424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53.5%</a:t>
            </a:r>
            <a:endParaRPr lang="en-US" sz="1000" dirty="0"/>
          </a:p>
        </p:txBody>
      </p:sp>
      <p:sp>
        <p:nvSpPr>
          <p:cNvPr id="67" name="Shape 65"/>
          <p:cNvSpPr/>
          <p:nvPr/>
        </p:nvSpPr>
        <p:spPr>
          <a:xfrm>
            <a:off x="457200" y="3730752"/>
            <a:ext cx="8229600" cy="338328"/>
          </a:xfrm>
          <a:prstGeom prst="rect">
            <a:avLst/>
          </a:prstGeom>
          <a:solidFill>
            <a:srgbClr val="142238"/>
          </a:solidFill>
          <a:ln/>
        </p:spPr>
      </p:sp>
      <p:sp>
        <p:nvSpPr>
          <p:cNvPr id="68" name="Text 66"/>
          <p:cNvSpPr/>
          <p:nvPr/>
        </p:nvSpPr>
        <p:spPr>
          <a:xfrm>
            <a:off x="548640" y="3730752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Stockout Rate</a:t>
            </a:r>
            <a:endParaRPr lang="en-US" sz="1000" dirty="0"/>
          </a:p>
        </p:txBody>
      </p:sp>
      <p:sp>
        <p:nvSpPr>
          <p:cNvPr id="69" name="Text 67"/>
          <p:cNvSpPr/>
          <p:nvPr/>
        </p:nvSpPr>
        <p:spPr>
          <a:xfrm>
            <a:off x="2834640" y="373075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5.19%</a:t>
            </a:r>
            <a:endParaRPr lang="en-US" sz="1000" dirty="0"/>
          </a:p>
        </p:txBody>
      </p:sp>
      <p:sp>
        <p:nvSpPr>
          <p:cNvPr id="70" name="Text 68"/>
          <p:cNvSpPr/>
          <p:nvPr/>
        </p:nvSpPr>
        <p:spPr>
          <a:xfrm>
            <a:off x="4114800" y="373075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3.5%</a:t>
            </a:r>
            <a:endParaRPr lang="en-US" sz="1000" dirty="0"/>
          </a:p>
        </p:txBody>
      </p:sp>
      <p:sp>
        <p:nvSpPr>
          <p:cNvPr id="71" name="Text 69"/>
          <p:cNvSpPr/>
          <p:nvPr/>
        </p:nvSpPr>
        <p:spPr>
          <a:xfrm>
            <a:off x="5394960" y="3730752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+48.3%</a:t>
            </a:r>
            <a:endParaRPr lang="en-US" sz="1000" dirty="0"/>
          </a:p>
        </p:txBody>
      </p:sp>
      <p:sp>
        <p:nvSpPr>
          <p:cNvPr id="72" name="Text 70"/>
          <p:cNvSpPr/>
          <p:nvPr/>
        </p:nvSpPr>
        <p:spPr>
          <a:xfrm>
            <a:off x="6675120" y="3730752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4.01%</a:t>
            </a:r>
            <a:endParaRPr lang="en-US" sz="1000" dirty="0"/>
          </a:p>
        </p:txBody>
      </p:sp>
      <p:sp>
        <p:nvSpPr>
          <p:cNvPr id="73" name="Text 71"/>
          <p:cNvSpPr/>
          <p:nvPr/>
        </p:nvSpPr>
        <p:spPr>
          <a:xfrm>
            <a:off x="7680960" y="3730752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29.4%</a:t>
            </a:r>
            <a:endParaRPr lang="en-US" sz="1000" dirty="0"/>
          </a:p>
        </p:txBody>
      </p:sp>
      <p:sp>
        <p:nvSpPr>
          <p:cNvPr id="74" name="Shape 72"/>
          <p:cNvSpPr/>
          <p:nvPr/>
        </p:nvSpPr>
        <p:spPr>
          <a:xfrm>
            <a:off x="457200" y="4069080"/>
            <a:ext cx="8229600" cy="338328"/>
          </a:xfrm>
          <a:prstGeom prst="rect">
            <a:avLst/>
          </a:prstGeom>
          <a:solidFill>
            <a:srgbClr val="0F2136"/>
          </a:solidFill>
          <a:ln/>
        </p:spPr>
      </p:sp>
      <p:sp>
        <p:nvSpPr>
          <p:cNvPr id="75" name="Text 73"/>
          <p:cNvSpPr/>
          <p:nvPr/>
        </p:nvSpPr>
        <p:spPr>
          <a:xfrm>
            <a:off x="548640" y="4069080"/>
            <a:ext cx="21945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Carbon (tonnes)</a:t>
            </a:r>
            <a:endParaRPr lang="en-US" sz="1000" dirty="0"/>
          </a:p>
        </p:txBody>
      </p:sp>
      <p:sp>
        <p:nvSpPr>
          <p:cNvPr id="76" name="Text 74"/>
          <p:cNvSpPr/>
          <p:nvPr/>
        </p:nvSpPr>
        <p:spPr>
          <a:xfrm>
            <a:off x="2834640" y="406908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B0A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5.3K</a:t>
            </a:r>
            <a:endParaRPr lang="en-US" sz="1000" dirty="0"/>
          </a:p>
        </p:txBody>
      </p:sp>
      <p:sp>
        <p:nvSpPr>
          <p:cNvPr id="77" name="Text 75"/>
          <p:cNvSpPr/>
          <p:nvPr/>
        </p:nvSpPr>
        <p:spPr>
          <a:xfrm>
            <a:off x="4114800" y="406908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4.8K</a:t>
            </a:r>
            <a:endParaRPr lang="en-US" sz="1000" dirty="0"/>
          </a:p>
        </p:txBody>
      </p:sp>
      <p:sp>
        <p:nvSpPr>
          <p:cNvPr id="78" name="Text 76"/>
          <p:cNvSpPr/>
          <p:nvPr/>
        </p:nvSpPr>
        <p:spPr>
          <a:xfrm>
            <a:off x="5394960" y="4069080"/>
            <a:ext cx="118872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+9.9%</a:t>
            </a:r>
            <a:endParaRPr lang="en-US" sz="1000" dirty="0"/>
          </a:p>
        </p:txBody>
      </p:sp>
      <p:sp>
        <p:nvSpPr>
          <p:cNvPr id="79" name="Text 77"/>
          <p:cNvSpPr/>
          <p:nvPr/>
        </p:nvSpPr>
        <p:spPr>
          <a:xfrm>
            <a:off x="6675120" y="4069080"/>
            <a:ext cx="100584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4.5K</a:t>
            </a:r>
            <a:endParaRPr lang="en-US" sz="1000" dirty="0"/>
          </a:p>
        </p:txBody>
      </p:sp>
      <p:sp>
        <p:nvSpPr>
          <p:cNvPr id="80" name="Text 78"/>
          <p:cNvSpPr/>
          <p:nvPr/>
        </p:nvSpPr>
        <p:spPr>
          <a:xfrm>
            <a:off x="7680960" y="4069080"/>
            <a:ext cx="91440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18.5%</a:t>
            </a:r>
            <a:endParaRPr lang="en-US" sz="1000" dirty="0"/>
          </a:p>
        </p:txBody>
      </p:sp>
      <p:sp>
        <p:nvSpPr>
          <p:cNvPr id="81" name="Shape 79"/>
          <p:cNvSpPr/>
          <p:nvPr/>
        </p:nvSpPr>
        <p:spPr>
          <a:xfrm>
            <a:off x="457200" y="4498848"/>
            <a:ext cx="8229600" cy="292608"/>
          </a:xfrm>
          <a:prstGeom prst="rect">
            <a:avLst/>
          </a:prstGeom>
          <a:solidFill>
            <a:srgbClr val="1A2D47"/>
          </a:solidFill>
          <a:ln/>
        </p:spPr>
      </p:sp>
      <p:sp>
        <p:nvSpPr>
          <p:cNvPr id="82" name="Text 80"/>
          <p:cNvSpPr/>
          <p:nvPr/>
        </p:nvSpPr>
        <p:spPr>
          <a:xfrm>
            <a:off x="548640" y="4498848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9731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of 10 metrics met or beat plan</a:t>
            </a:r>
            <a:endParaRPr lang="en-US" sz="1000" dirty="0"/>
          </a:p>
        </p:txBody>
      </p:sp>
      <p:sp>
        <p:nvSpPr>
          <p:cNvPr id="83" name="Text 81"/>
          <p:cNvSpPr/>
          <p:nvPr/>
        </p:nvSpPr>
        <p:spPr>
          <a:xfrm>
            <a:off x="5029200" y="4498848"/>
            <a:ext cx="3474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metrics below plan — see recommendations</a:t>
            </a:r>
            <a:endParaRPr lang="en-US" sz="1000" dirty="0"/>
          </a:p>
        </p:txBody>
      </p:sp>
      <p:sp>
        <p:nvSpPr>
          <p:cNvPr id="84" name="Text 82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SALES BY CATEGORY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315200" y="228600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8B9DB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Q2</a:t>
            </a:r>
            <a:endParaRPr lang="en-US" sz="24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274320" y="777240"/>
          <a:ext cx="4114800" cy="34747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4754880" y="777240"/>
            <a:ext cx="3931920" cy="82296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4754880" y="777240"/>
            <a:ext cx="73152" cy="822960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7" name="Text 4"/>
          <p:cNvSpPr/>
          <p:nvPr/>
        </p:nvSpPr>
        <p:spPr>
          <a:xfrm>
            <a:off x="5029200" y="795528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Sparkling Water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029200" y="1051560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$421K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7498080" y="822960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30.5%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6400800" y="1307592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30.3%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4754880" y="1664208"/>
            <a:ext cx="3931920" cy="82296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4754880" y="1664208"/>
            <a:ext cx="73152" cy="822960"/>
          </a:xfrm>
          <a:prstGeom prst="rect">
            <a:avLst/>
          </a:prstGeom>
          <a:solidFill>
            <a:srgbClr val="EF4444"/>
          </a:solidFill>
          <a:ln/>
        </p:spPr>
      </p:sp>
      <p:sp>
        <p:nvSpPr>
          <p:cNvPr id="13" name="Text 10"/>
          <p:cNvSpPr/>
          <p:nvPr/>
        </p:nvSpPr>
        <p:spPr>
          <a:xfrm>
            <a:off x="5029200" y="1682496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Craft Soda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5029200" y="1938528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$396K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7498080" y="1709928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28.7%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6400800" y="2194560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23.8%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4754880" y="2551176"/>
            <a:ext cx="3931920" cy="82296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4754880" y="2551176"/>
            <a:ext cx="73152" cy="822960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19" name="Text 16"/>
          <p:cNvSpPr/>
          <p:nvPr/>
        </p:nvSpPr>
        <p:spPr>
          <a:xfrm>
            <a:off x="5029200" y="2569464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Energy Drink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5029200" y="2825496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$295K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7498080" y="2596896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21.4%</a:t>
            </a:r>
            <a:endParaRPr lang="en-US" sz="1500" dirty="0"/>
          </a:p>
        </p:txBody>
      </p:sp>
      <p:sp>
        <p:nvSpPr>
          <p:cNvPr id="22" name="Text 19"/>
          <p:cNvSpPr/>
          <p:nvPr/>
        </p:nvSpPr>
        <p:spPr>
          <a:xfrm>
            <a:off x="6400800" y="3081528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3.9%</a:t>
            </a:r>
            <a:endParaRPr lang="en-US" sz="900" dirty="0"/>
          </a:p>
        </p:txBody>
      </p:sp>
      <p:sp>
        <p:nvSpPr>
          <p:cNvPr id="23" name="Shape 20"/>
          <p:cNvSpPr/>
          <p:nvPr/>
        </p:nvSpPr>
        <p:spPr>
          <a:xfrm>
            <a:off x="4754880" y="3438144"/>
            <a:ext cx="3931920" cy="82296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4754880" y="3438144"/>
            <a:ext cx="73152" cy="822960"/>
          </a:xfrm>
          <a:prstGeom prst="rect">
            <a:avLst/>
          </a:prstGeom>
          <a:solidFill>
            <a:srgbClr val="F97316"/>
          </a:solidFill>
          <a:ln/>
        </p:spPr>
      </p:sp>
      <p:sp>
        <p:nvSpPr>
          <p:cNvPr id="25" name="Text 22"/>
          <p:cNvSpPr/>
          <p:nvPr/>
        </p:nvSpPr>
        <p:spPr>
          <a:xfrm>
            <a:off x="5029200" y="3456432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Juice</a:t>
            </a:r>
            <a:endParaRPr lang="en-US" sz="1100" dirty="0"/>
          </a:p>
        </p:txBody>
      </p:sp>
      <p:sp>
        <p:nvSpPr>
          <p:cNvPr id="26" name="Text 23"/>
          <p:cNvSpPr/>
          <p:nvPr/>
        </p:nvSpPr>
        <p:spPr>
          <a:xfrm>
            <a:off x="5029200" y="3712464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$267K</a:t>
            </a:r>
            <a:endParaRPr lang="en-US" sz="1400" dirty="0"/>
          </a:p>
        </p:txBody>
      </p:sp>
      <p:sp>
        <p:nvSpPr>
          <p:cNvPr id="27" name="Text 24"/>
          <p:cNvSpPr/>
          <p:nvPr/>
        </p:nvSpPr>
        <p:spPr>
          <a:xfrm>
            <a:off x="7498080" y="3483864"/>
            <a:ext cx="1005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500" b="1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19.4%</a:t>
            </a:r>
            <a:endParaRPr lang="en-US" sz="1500" dirty="0"/>
          </a:p>
        </p:txBody>
      </p:sp>
      <p:sp>
        <p:nvSpPr>
          <p:cNvPr id="28" name="Text 25"/>
          <p:cNvSpPr/>
          <p:nvPr/>
        </p:nvSpPr>
        <p:spPr>
          <a:xfrm>
            <a:off x="6400800" y="3968496"/>
            <a:ext cx="21031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6.0%</a:t>
            </a:r>
            <a:endParaRPr lang="en-US" sz="900" dirty="0"/>
          </a:p>
        </p:txBody>
      </p:sp>
      <p:sp>
        <p:nvSpPr>
          <p:cNvPr id="29" name="Text 26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28600"/>
            <a:ext cx="4572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CHANNEL &amp; REGION MIX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7315200" y="228600"/>
            <a:ext cx="1371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2400" b="1" dirty="0">
                <a:solidFill>
                  <a:srgbClr val="8B9DB7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Q2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57200" y="731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BY CHANNEL</a:t>
            </a:r>
            <a:endParaRPr lang="en-US" sz="12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274320" y="1005840"/>
          <a:ext cx="411480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Text 3"/>
          <p:cNvSpPr/>
          <p:nvPr/>
        </p:nvSpPr>
        <p:spPr>
          <a:xfrm>
            <a:off x="4846320" y="7315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BY REGION</a:t>
            </a:r>
            <a:endParaRPr lang="en-US" sz="1200" dirty="0"/>
          </a:p>
        </p:txBody>
      </p:sp>
      <p:graphicFrame>
        <p:nvGraphicFramePr>
          <p:cNvPr id="7" name="Chart 1" descr=""/>
          <p:cNvGraphicFramePr/>
          <p:nvPr/>
        </p:nvGraphicFramePr>
        <p:xfrm>
          <a:off x="4663440" y="1005840"/>
          <a:ext cx="4114800" cy="32004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8" name="Text 4"/>
          <p:cNvSpPr/>
          <p:nvPr/>
        </p:nvSpPr>
        <p:spPr>
          <a:xfrm>
            <a:off x="457200" y="429768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Total: $1,378K across 6 channels</a:t>
            </a:r>
            <a:endParaRPr lang="en-US" sz="900" dirty="0"/>
          </a:p>
        </p:txBody>
      </p:sp>
      <p:sp>
        <p:nvSpPr>
          <p:cNvPr id="9" name="Text 5"/>
          <p:cNvSpPr/>
          <p:nvPr/>
        </p:nvSpPr>
        <p:spPr>
          <a:xfrm>
            <a:off x="4846320" y="4297680"/>
            <a:ext cx="3840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Total: $1,380K across 5 regions</a:t>
            </a:r>
            <a:endParaRPr lang="en-US" sz="900" dirty="0"/>
          </a:p>
        </p:txBody>
      </p:sp>
      <p:sp>
        <p:nvSpPr>
          <p:cNvPr id="10" name="Text 6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INVENTORY &amp; SUPPLY CHAIN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3931920" cy="320040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640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INVENTORY HEALTH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57200" y="1051560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69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49.5 days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94360" y="13990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Days of Stock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2743200" y="10972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2.6%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94360" y="16184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45 days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468880" y="16184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+10.0% vs Plan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457200" y="2039112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2057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5.19%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94360" y="238658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Stockout Rate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743200" y="2084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29.4%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94360" y="260604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3.5%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2468880" y="260604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+48.3% vs Plan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57200" y="3026664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581K units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594360" y="33741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Near Expiry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2743200" y="30723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10.0%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594360" y="35935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500K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2468880" y="35935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+16.2% vs Plan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457200" y="4014216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9436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$11.4K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59436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Inventory Value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2743200" y="405993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5.7%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594360" y="458114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$10.5K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2468880" y="458114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+8.5% vs Plan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4754880" y="640080"/>
            <a:ext cx="3931920" cy="320040"/>
          </a:xfrm>
          <a:prstGeom prst="rect">
            <a:avLst/>
          </a:prstGeom>
          <a:solidFill>
            <a:srgbClr val="EF4444"/>
          </a:solidFill>
          <a:ln/>
        </p:spPr>
      </p:sp>
      <p:sp>
        <p:nvSpPr>
          <p:cNvPr id="30" name="Text 28"/>
          <p:cNvSpPr/>
          <p:nvPr/>
        </p:nvSpPr>
        <p:spPr>
          <a:xfrm>
            <a:off x="4846320" y="640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SUPPLY CHAIN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754880" y="1051560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892040" y="1069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18.9 days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4892040" y="13990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Avg Lead Time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7040880" y="10972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14.9%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892040" y="16184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20 days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6766560" y="16184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-5.5% vs Plan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4754880" y="2039112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92040" y="2057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5.63%</a:t>
            </a:r>
            <a:endParaRPr lang="en-US" sz="1800" dirty="0"/>
          </a:p>
        </p:txBody>
      </p:sp>
      <p:sp>
        <p:nvSpPr>
          <p:cNvPr id="39" name="Text 37"/>
          <p:cNvSpPr/>
          <p:nvPr/>
        </p:nvSpPr>
        <p:spPr>
          <a:xfrm>
            <a:off x="4892040" y="238658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Late Delivery Rate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7040880" y="2084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53.5%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4892040" y="260604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8%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6766560" y="260604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-29.6% vs Plan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754880" y="3026664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89204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4.11/5</a:t>
            </a:r>
            <a:endParaRPr lang="en-US" sz="1800" dirty="0"/>
          </a:p>
        </p:txBody>
      </p:sp>
      <p:sp>
        <p:nvSpPr>
          <p:cNvPr id="45" name="Text 43"/>
          <p:cNvSpPr/>
          <p:nvPr/>
        </p:nvSpPr>
        <p:spPr>
          <a:xfrm>
            <a:off x="4892040" y="33741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Supplier Score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7040880" y="30723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2.8%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4892040" y="35935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4.2/5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6766560" y="35935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-2.1% vs Plan</a:t>
            </a:r>
            <a:endParaRPr lang="en-US" sz="800" dirty="0"/>
          </a:p>
        </p:txBody>
      </p:sp>
      <p:sp>
        <p:nvSpPr>
          <p:cNvPr id="49" name="Shape 47"/>
          <p:cNvSpPr/>
          <p:nvPr/>
        </p:nvSpPr>
        <p:spPr>
          <a:xfrm>
            <a:off x="4754880" y="4014216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89204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F4444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$0.84M</a:t>
            </a:r>
            <a:endParaRPr lang="en-US" sz="1800" dirty="0"/>
          </a:p>
        </p:txBody>
      </p:sp>
      <p:sp>
        <p:nvSpPr>
          <p:cNvPr id="51" name="Text 49"/>
          <p:cNvSpPr/>
          <p:nvPr/>
        </p:nvSpPr>
        <p:spPr>
          <a:xfrm>
            <a:off x="489204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Procurement Cost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7040880" y="405993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23.6%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4892040" y="458114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$0.9M</a:t>
            </a:r>
            <a:endParaRPr lang="en-US" sz="800" dirty="0"/>
          </a:p>
        </p:txBody>
      </p:sp>
      <p:sp>
        <p:nvSpPr>
          <p:cNvPr id="54" name="Text 52"/>
          <p:cNvSpPr/>
          <p:nvPr/>
        </p:nvSpPr>
        <p:spPr>
          <a:xfrm>
            <a:off x="6766560" y="458114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-6.7% vs Plan</a:t>
            </a:r>
            <a:endParaRPr lang="en-US" sz="800" dirty="0"/>
          </a:p>
        </p:txBody>
      </p:sp>
      <p:sp>
        <p:nvSpPr>
          <p:cNvPr id="55" name="Text 53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D1B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PRODUCTION &amp; QUALITY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57200" y="640080"/>
            <a:ext cx="3931920" cy="320040"/>
          </a:xfrm>
          <a:prstGeom prst="rect">
            <a:avLst/>
          </a:prstGeom>
          <a:solidFill>
            <a:srgbClr val="DB0A40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640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PRODUCTION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457200" y="1051560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069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49.6%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94360" y="13990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Capacity Utilization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2743200" y="10972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1.2%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94360" y="16184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55%</a:t>
            </a:r>
            <a:endParaRPr lang="en-US" sz="800" dirty="0"/>
          </a:p>
        </p:txBody>
      </p:sp>
      <p:sp>
        <p:nvSpPr>
          <p:cNvPr id="10" name="Text 8"/>
          <p:cNvSpPr/>
          <p:nvPr/>
        </p:nvSpPr>
        <p:spPr>
          <a:xfrm>
            <a:off x="2468880" y="16184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-9.8% vs Plan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457200" y="2039112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94360" y="2057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95%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94360" y="238658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Yield Rate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2743200" y="2084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0.4%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94360" y="260604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96%</a:t>
            </a:r>
            <a:endParaRPr lang="en-US" sz="800" dirty="0"/>
          </a:p>
        </p:txBody>
      </p:sp>
      <p:sp>
        <p:nvSpPr>
          <p:cNvPr id="16" name="Text 14"/>
          <p:cNvSpPr/>
          <p:nvPr/>
        </p:nvSpPr>
        <p:spPr>
          <a:xfrm>
            <a:off x="2468880" y="260604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-1.0% vs Plan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57200" y="3026664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9436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1.15%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594360" y="33741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Defect Rate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2743200" y="30723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9.5%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594360" y="35935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0.9%</a:t>
            </a:r>
            <a:endParaRPr lang="en-US" sz="800" dirty="0"/>
          </a:p>
        </p:txBody>
      </p:sp>
      <p:sp>
        <p:nvSpPr>
          <p:cNvPr id="22" name="Text 20"/>
          <p:cNvSpPr/>
          <p:nvPr/>
        </p:nvSpPr>
        <p:spPr>
          <a:xfrm>
            <a:off x="2468880" y="35935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+27.8% vs Plan</a:t>
            </a:r>
            <a:endParaRPr lang="en-US" sz="800" dirty="0"/>
          </a:p>
        </p:txBody>
      </p:sp>
      <p:sp>
        <p:nvSpPr>
          <p:cNvPr id="23" name="Shape 21"/>
          <p:cNvSpPr/>
          <p:nvPr/>
        </p:nvSpPr>
        <p:spPr>
          <a:xfrm>
            <a:off x="457200" y="4014216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9436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DB0A40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447h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59436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Downtime Hours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2743200" y="405993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3.2%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594360" y="458114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400h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2468880" y="458114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+11.8% vs Plan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4754880" y="640080"/>
            <a:ext cx="3931920" cy="320040"/>
          </a:xfrm>
          <a:prstGeom prst="rect">
            <a:avLst/>
          </a:prstGeom>
          <a:solidFill>
            <a:srgbClr val="22C55E"/>
          </a:solidFill>
          <a:ln/>
        </p:spPr>
      </p:sp>
      <p:sp>
        <p:nvSpPr>
          <p:cNvPr id="30" name="Text 28"/>
          <p:cNvSpPr/>
          <p:nvPr/>
        </p:nvSpPr>
        <p:spPr>
          <a:xfrm>
            <a:off x="4846320" y="640080"/>
            <a:ext cx="3749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D1B2A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QUALITY &amp; COMPLIANCE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754880" y="1051560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892040" y="1069848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2C55E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98.9%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4892040" y="139903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 Rate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7040880" y="1097280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0.1%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4892040" y="16184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99.2%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6766560" y="1618488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-0.3% vs Plan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4754880" y="2039112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4892040" y="2057400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4</a:t>
            </a:r>
            <a:endParaRPr lang="en-US" sz="1800" dirty="0"/>
          </a:p>
        </p:txBody>
      </p:sp>
      <p:sp>
        <p:nvSpPr>
          <p:cNvPr id="39" name="Text 37"/>
          <p:cNvSpPr/>
          <p:nvPr/>
        </p:nvSpPr>
        <p:spPr>
          <a:xfrm>
            <a:off x="4892040" y="238658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FDA Violations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7040880" y="2084832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20.0%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4892040" y="2606040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3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6766560" y="2606040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+33.3% vs Plan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754880" y="3026664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4892040" y="304495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1800" dirty="0"/>
          </a:p>
        </p:txBody>
      </p:sp>
      <p:sp>
        <p:nvSpPr>
          <p:cNvPr id="45" name="Text 43"/>
          <p:cNvSpPr/>
          <p:nvPr/>
        </p:nvSpPr>
        <p:spPr>
          <a:xfrm>
            <a:off x="4892040" y="3374136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Recalls</a:t>
            </a:r>
            <a:endParaRPr lang="en-US" sz="900" dirty="0"/>
          </a:p>
        </p:txBody>
      </p:sp>
      <p:sp>
        <p:nvSpPr>
          <p:cNvPr id="46" name="Text 44"/>
          <p:cNvSpPr/>
          <p:nvPr/>
        </p:nvSpPr>
        <p:spPr>
          <a:xfrm>
            <a:off x="7040880" y="3072384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▲ 0.0%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4892040" y="3593592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6766560" y="3593592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+0.0% vs Plan</a:t>
            </a:r>
            <a:endParaRPr lang="en-US" sz="800" dirty="0"/>
          </a:p>
        </p:txBody>
      </p:sp>
      <p:sp>
        <p:nvSpPr>
          <p:cNvPr id="49" name="Shape 47"/>
          <p:cNvSpPr/>
          <p:nvPr/>
        </p:nvSpPr>
        <p:spPr>
          <a:xfrm>
            <a:off x="4754880" y="4014216"/>
            <a:ext cx="3931920" cy="914400"/>
          </a:xfrm>
          <a:prstGeom prst="rect">
            <a:avLst/>
          </a:prstGeom>
          <a:solidFill>
            <a:srgbClr val="142238"/>
          </a:solidFill>
          <a:ln w="12700">
            <a:solidFill>
              <a:srgbClr val="1E3A5F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4892040" y="4032504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9731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2.26%</a:t>
            </a:r>
            <a:endParaRPr lang="en-US" sz="1800" dirty="0"/>
          </a:p>
        </p:txBody>
      </p:sp>
      <p:sp>
        <p:nvSpPr>
          <p:cNvPr id="51" name="Text 49"/>
          <p:cNvSpPr/>
          <p:nvPr/>
        </p:nvSpPr>
        <p:spPr>
          <a:xfrm>
            <a:off x="4892040" y="4361688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Violation Rate</a:t>
            </a:r>
            <a:endParaRPr lang="en-US" sz="900" dirty="0"/>
          </a:p>
        </p:txBody>
      </p:sp>
      <p:sp>
        <p:nvSpPr>
          <p:cNvPr id="52" name="Text 50"/>
          <p:cNvSpPr/>
          <p:nvPr/>
        </p:nvSpPr>
        <p:spPr>
          <a:xfrm>
            <a:off x="7040880" y="4059936"/>
            <a:ext cx="1463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EF444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▼ 28.5%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4892040" y="4581144"/>
            <a:ext cx="1645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Plan: 2.5%</a:t>
            </a:r>
            <a:endParaRPr lang="en-US" sz="800" dirty="0"/>
          </a:p>
        </p:txBody>
      </p:sp>
      <p:sp>
        <p:nvSpPr>
          <p:cNvPr id="54" name="Text 52"/>
          <p:cNvSpPr/>
          <p:nvPr/>
        </p:nvSpPr>
        <p:spPr>
          <a:xfrm>
            <a:off x="6766560" y="4581144"/>
            <a:ext cx="17373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2C55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-9.6% vs Plan</a:t>
            </a:r>
            <a:endParaRPr lang="en-US" sz="800" dirty="0"/>
          </a:p>
        </p:txBody>
      </p:sp>
      <p:sp>
        <p:nvSpPr>
          <p:cNvPr id="55" name="Text 53"/>
          <p:cNvSpPr/>
          <p:nvPr/>
        </p:nvSpPr>
        <p:spPr>
          <a:xfrm>
            <a:off x="59436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dirty="0">
                <a:solidFill>
                  <a:srgbClr val="8B9D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Rush Energy Co.  |  Confidential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91501FD4DDC148AD1E3FAF4074DBCB" ma:contentTypeVersion="10" ma:contentTypeDescription="Create a new document." ma:contentTypeScope="" ma:versionID="23307c1766f35e1813edc1f238b31f69">
  <xsd:schema xmlns:xsd="http://www.w3.org/2001/XMLSchema" xmlns:xs="http://www.w3.org/2001/XMLSchema" xmlns:p="http://schemas.microsoft.com/office/2006/metadata/properties" xmlns:ns2="1d2cd3fc-951f-4e4c-8f77-1331cffdf41d" xmlns:ns3="34e7643f-2a9f-4a64-a4ba-836cf78c5c76" targetNamespace="http://schemas.microsoft.com/office/2006/metadata/properties" ma:root="true" ma:fieldsID="36ef4bd80d09d7a3142c5bd9cda6c92f" ns2:_="" ns3:_="">
    <xsd:import namespace="1d2cd3fc-951f-4e4c-8f77-1331cffdf41d"/>
    <xsd:import namespace="34e7643f-2a9f-4a64-a4ba-836cf78c5c7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cd3fc-951f-4e4c-8f77-1331cffdf4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908c4cd-8667-446b-b651-bab9ad4462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e7643f-2a9f-4a64-a4ba-836cf78c5c7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157cb98-881d-40df-bd60-f2fdacd5fef4}" ma:internalName="TaxCatchAll" ma:showField="CatchAllData" ma:web="34e7643f-2a9f-4a64-a4ba-836cf78c5c7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4e7643f-2a9f-4a64-a4ba-836cf78c5c76" xsi:nil="true"/>
    <lcf76f155ced4ddcb4097134ff3c332f xmlns="1d2cd3fc-951f-4e4c-8f77-1331cffdf41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D8AD51D-4F80-4CF4-8500-8B2A8AE90130}"/>
</file>

<file path=customXml/itemProps2.xml><?xml version="1.0" encoding="utf-8"?>
<ds:datastoreItem xmlns:ds="http://schemas.openxmlformats.org/officeDocument/2006/customXml" ds:itemID="{9F458D67-5B2D-4842-836A-8C2A569B7E92}"/>
</file>

<file path=customXml/itemProps3.xml><?xml version="1.0" encoding="utf-8"?>
<ds:datastoreItem xmlns:ds="http://schemas.openxmlformats.org/officeDocument/2006/customXml" ds:itemID="{403C1BFE-F5E5-420D-B12F-72B60FDBBED3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2026-03-14T22:33:51Z</dcterms:created>
  <dcterms:modified xsi:type="dcterms:W3CDTF">2026-03-14T22:33:51Z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0x0101008B91501FD4DDC148AD1E3FAF4074DBCB</vt:lpwstr>
  </property>
</Properties>
</file>