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F8C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494</c:v>
                </c:pt>
                <c:pt idx="1">
                  <c:v>361</c:v>
                </c:pt>
                <c:pt idx="2">
                  <c:v>265</c:v>
                </c:pt>
                <c:pt idx="3">
                  <c:v>194</c:v>
                </c:pt>
                <c:pt idx="4">
                  <c:v>66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9B59B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48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r>
              <a:rPr sz="900" b="0" i="0" u="none" strike="noStrike">
                <a:solidFill>
                  <a:srgbClr val="888888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E8A825"/>
            </a:solidFill>
            <a:ln w="38100" cap="flat">
              <a:solidFill>
                <a:srgbClr val="E8A82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A825"/>
              </a:solidFill>
              <a:ln w="9525" cap="flat">
                <a:solidFill>
                  <a:srgbClr val="E8A82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352</c:v>
                </c:pt>
                <c:pt idx="1">
                  <c:v>397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ln w="38100" cap="flat">
              <a:solidFill>
                <a:srgbClr val="88888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88888"/>
              </a:solidFill>
              <a:ln w="9525" cap="flat">
                <a:solidFill>
                  <a:srgbClr val="88888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340</c:v>
                </c:pt>
                <c:pt idx="1">
                  <c:v>380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E8A825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35.7</c:v>
                </c:pt>
                <c:pt idx="1">
                  <c:v>104.9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34</c:v>
                </c:pt>
                <c:pt idx="1">
                  <c:v>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11111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CE0D2"/>
              </a:solidFill>
              <a:effectLst/>
            </c:spPr>
          </c:dPt>
          <c:dPt>
            <c:idx val="1"/>
            <c:bubble3D val="0"/>
            <c:spPr>
              <a:solidFill>
                <a:srgbClr val="FF1654"/>
              </a:solidFill>
              <a:effectLst/>
            </c:spPr>
          </c:dPt>
          <c:dPt>
            <c:idx val="2"/>
            <c:bubble3D val="0"/>
            <c:spPr>
              <a:solidFill>
                <a:srgbClr val="7BC142"/>
              </a:solidFill>
              <a:effectLst/>
            </c:spPr>
          </c:dPt>
          <c:dPt>
            <c:idx val="3"/>
            <c:bubble3D val="0"/>
            <c:spPr>
              <a:solidFill>
                <a:srgbClr val="FF8C42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421</c:v>
                </c:pt>
                <c:pt idx="1">
                  <c:v>396</c:v>
                </c:pt>
                <c:pt idx="2">
                  <c:v>295</c:v>
                </c:pt>
                <c:pt idx="3">
                  <c:v>267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00000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Online</c:v>
                  </c:pt>
                  <c:pt idx="4">
                    <c:v>Restaurant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506</c:v>
                </c:pt>
                <c:pt idx="1">
                  <c:v>246</c:v>
                </c:pt>
                <c:pt idx="2">
                  <c:v>238</c:v>
                </c:pt>
                <c:pt idx="3">
                  <c:v>168</c:v>
                </c:pt>
                <c:pt idx="4">
                  <c:v>136</c:v>
                </c:pt>
                <c:pt idx="5">
                  <c:v>84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chart" Target="/ppt/charts/chart1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chart" Target="/ppt/charts/chart10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2025  |  April — June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Pop Lab Craft Soda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2.92x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18.0%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3x (-2.7%)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52.0%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$28 (+15.7%)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3.75%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13.4%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4% (-6.3%)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$397K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12.8%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$380K (+4.5%)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5.3K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18.5%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4.8K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+9.9%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491K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16.3%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460K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+6.7%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19.7%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1.0%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-10.5%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29.5%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1.0%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2.61M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6.1%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2.7M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-3.3%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19.7%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29.5%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2.61M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at $104.9K smashed $90K plan (+16.5%) — revise full-year forecast upward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chain lead time improved to 18.9 days (plan: 20 days) but stockout rate 5.19% vs 3.5% plan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slipped to 2.92x (plan: 3.0x) — review ad spend allocation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Southeast region dominates at $494K — consider expanding Midwest &amp; International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leadership@poplab.com  |  www.poplab.com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$104.9K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193.5%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+16.5%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$50.5K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185.0%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+13.6%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48.8%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$82.1M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182.1%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+14.0%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$64M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181.9%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+14.3%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16.0%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+11.1%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$104.9K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$90.0K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+16.5%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$50.5K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$44.5K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+13.6%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$82.1M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$72M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+14.0%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48.8%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49.5%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-1.4%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revenue surged to $104.9K, smashing $90K plan (+16.5%) on seasonal demand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$104.9K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$90.0K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+16.5%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$35.7K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193.5%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$50.5K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$44.5K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+13.6%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$17.7K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185.0%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48.8%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49.5%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49.4%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$82.1M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$72M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+14.0%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$29.1M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182.1%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2.92x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3.56x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18.0%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49.6%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50.2%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98.9%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-0.3%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5.63%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-29.6%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12.12%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53.5%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5.19%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+48.3%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4.01%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29.4%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4.8K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+9.9%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18.5%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$421K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30.5%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30.3%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$396K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28.7%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23.8%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$295K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3.9%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$267K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19.4%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6.0%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$1,378K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$1,380K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49.5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5.19%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29.4%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+48.3%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581K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10.0%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500K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$11.4K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5.7%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$10.5K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18.9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14.9%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20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-5.5%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5.63%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53.5%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-29.6%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4.11/5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2.8%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-2.1%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$0.84M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23.6%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$0.9M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-6.7%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49.6%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95%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-1.0%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1.15%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9.5%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+27.8%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447h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3.2%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98.9%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-0.3%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20.0%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+33.3%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2.26%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28.5%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-9.6%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8C0939-5132-41BD-8388-65486053E29B}"/>
</file>

<file path=customXml/itemProps2.xml><?xml version="1.0" encoding="utf-8"?>
<ds:datastoreItem xmlns:ds="http://schemas.openxmlformats.org/officeDocument/2006/customXml" ds:itemID="{C55DDFF1-453F-437A-8C92-87B3F15B6698}"/>
</file>

<file path=customXml/itemProps3.xml><?xml version="1.0" encoding="utf-8"?>
<ds:datastoreItem xmlns:ds="http://schemas.openxmlformats.org/officeDocument/2006/customXml" ds:itemID="{233C2FD4-0D46-4C5F-9A91-3C528479DFE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2026-03-14T18:59:58Z</dcterms:created>
  <dcterms:modified xsi:type="dcterms:W3CDTF">2026-03-14T18:59:58Z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