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2D8B8B"/>
                </a:solidFill>
                <a:latin typeface="Calibri"/>
              </a:defRPr>
            </a:pPr>
            <a:r>
              <a:rPr sz="1100" b="0" i="0" u="none" strike="noStrike">
                <a:solidFill>
                  <a:srgbClr val="2D8B8B"/>
                </a:solidFill>
                <a:latin typeface="Calibri"/>
              </a:rPr>
              <a:t>Revenue by Fiscal Year ($M)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($M)</c:v>
                </c:pt>
              </c:strCache>
            </c:strRef>
          </c:tx>
          <c:spPr>
            <a:solidFill>
              <a:srgbClr val="2D8B8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FY19</c:v>
                  </c:pt>
                  <c:pt idx="1">
                    <c:v>FY20</c:v>
                  </c:pt>
                  <c:pt idx="2">
                    <c:v>FY21</c:v>
                  </c:pt>
                  <c:pt idx="3">
                    <c:v>FY22</c:v>
                  </c:pt>
                  <c:pt idx="4">
                    <c:v>FY23</c:v>
                  </c:pt>
                  <c:pt idx="5">
                    <c:v>FY24</c:v>
                  </c:pt>
                  <c:pt idx="6">
                    <c:v>FY25</c:v>
                  </c:pt>
                  <c:pt idx="7">
                    <c:v>FY26*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1543</c:v>
                </c:pt>
                <c:pt idx="1">
                  <c:v>2159</c:v>
                </c:pt>
                <c:pt idx="2">
                  <c:v>2637</c:v>
                </c:pt>
                <c:pt idx="3">
                  <c:v>3093</c:v>
                </c:pt>
                <c:pt idx="4">
                  <c:v>2994</c:v>
                </c:pt>
                <c:pt idx="5">
                  <c:v>3180</c:v>
                </c:pt>
                <c:pt idx="6">
                  <c:v>3709</c:v>
                </c:pt>
                <c:pt idx="7">
                  <c:v>2427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8E2D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 w="6350" cap="flat">
      <a:solidFill>
        <a:srgbClr val="D8E2DD"/>
      </a:solidFill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2D8B8B"/>
                </a:solidFill>
                <a:latin typeface="Calibri"/>
              </a:defRPr>
            </a:pPr>
            <a:r>
              <a:rPr sz="1100" b="0" i="0" u="none" strike="noStrike">
                <a:solidFill>
                  <a:srgbClr val="2D8B8B"/>
                </a:solidFill>
                <a:latin typeface="Calibri"/>
              </a:rPr>
              <a:t>Book-to-Bill Ratio (1.0 = parity)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B:B Ratio</c:v>
                </c:pt>
              </c:strCache>
            </c:strRef>
          </c:tx>
          <c:spPr>
            <a:solidFill>
              <a:srgbClr val="2D8B8B"/>
            </a:solidFill>
            <a:ln w="25400" cap="flat">
              <a:solidFill>
                <a:srgbClr val="2D8B8B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D8B8B"/>
              </a:solidFill>
              <a:ln w="9525" cap="flat">
                <a:solidFill>
                  <a:srgbClr val="2D8B8B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FY19</c:v>
                  </c:pt>
                  <c:pt idx="1">
                    <c:v>FY20</c:v>
                  </c:pt>
                  <c:pt idx="2">
                    <c:v>FY21</c:v>
                  </c:pt>
                  <c:pt idx="3">
                    <c:v>FY22</c:v>
                  </c:pt>
                  <c:pt idx="4">
                    <c:v>FY23</c:v>
                  </c:pt>
                  <c:pt idx="5">
                    <c:v>FY24</c:v>
                  </c:pt>
                  <c:pt idx="6">
                    <c:v>FY25</c:v>
                  </c:pt>
                  <c:pt idx="7">
                    <c:v>FY26*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1.02</c:v>
                </c:pt>
                <c:pt idx="1">
                  <c:v>1.02</c:v>
                </c:pt>
                <c:pt idx="2">
                  <c:v>1.2</c:v>
                </c:pt>
                <c:pt idx="3">
                  <c:v>1.18</c:v>
                </c:pt>
                <c:pt idx="4">
                  <c:v>0.94</c:v>
                </c:pt>
                <c:pt idx="5">
                  <c:v>0.98</c:v>
                </c:pt>
                <c:pt idx="6">
                  <c:v>1.08</c:v>
                </c:pt>
                <c:pt idx="7">
                  <c:v>1.13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8E2D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 w="6350" cap="flat">
      <a:solidFill>
        <a:srgbClr val="D8E2DD"/>
      </a:solidFill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400" b="0" i="0" u="none" strike="noStrike">
                <a:solidFill>
                  <a:srgbClr val="2D8B8B"/>
                </a:solidFill>
                <a:latin typeface="Arial"/>
              </a:defRPr>
            </a:pPr>
            <a:r>
              <a:rPr sz="1400" b="0" i="0" u="none" strike="noStrike">
                <a:solidFill>
                  <a:srgbClr val="2D8B8B"/>
                </a:solidFill>
                <a:latin typeface="Arial"/>
              </a:rPr>
              <a:t>Book-to-Bill Ratio · FY19-FY26 Partial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B:B Ratio</c:v>
                </c:pt>
              </c:strCache>
            </c:strRef>
          </c:tx>
          <c:spPr>
            <a:solidFill>
              <a:srgbClr val="2D8B8B"/>
            </a:solidFill>
            <a:ln w="38100" cap="flat">
              <a:solidFill>
                <a:srgbClr val="2D8B8B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0F172A"/>
                    </a:solidFill>
                    <a:latin typeface="Arial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D8B8B"/>
              </a:solidFill>
              <a:ln w="9525" cap="flat">
                <a:solidFill>
                  <a:srgbClr val="2D8B8B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FY19</c:v>
                  </c:pt>
                  <c:pt idx="1">
                    <c:v>FY20</c:v>
                  </c:pt>
                  <c:pt idx="2">
                    <c:v>FY21</c:v>
                  </c:pt>
                  <c:pt idx="3">
                    <c:v>FY22</c:v>
                  </c:pt>
                  <c:pt idx="4">
                    <c:v>FY23</c:v>
                  </c:pt>
                  <c:pt idx="5">
                    <c:v>FY24</c:v>
                  </c:pt>
                  <c:pt idx="6">
                    <c:v>FY25</c:v>
                  </c:pt>
                  <c:pt idx="7">
                    <c:v>FY26*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1.02</c:v>
                </c:pt>
                <c:pt idx="1">
                  <c:v>1.02</c:v>
                </c:pt>
                <c:pt idx="2">
                  <c:v>1.2</c:v>
                </c:pt>
                <c:pt idx="3">
                  <c:v>1.18</c:v>
                </c:pt>
                <c:pt idx="4">
                  <c:v>0.94</c:v>
                </c:pt>
                <c:pt idx="5">
                  <c:v>0.98</c:v>
                </c:pt>
                <c:pt idx="6">
                  <c:v>1.08</c:v>
                </c:pt>
                <c:pt idx="7">
                  <c:v>1.13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0F172A"/>
                  </a:solidFill>
                  <a:latin typeface="Arial"/>
                </a:defRPr>
              </a:pPr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8E2D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 w="6350" cap="flat">
      <a:solidFill>
        <a:srgbClr val="D8E2DD"/>
      </a:solidFill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400" b="0" i="0" u="none" strike="noStrike">
                <a:solidFill>
                  <a:srgbClr val="2D8B8B"/>
                </a:solidFill>
                <a:latin typeface="Arial"/>
              </a:defRPr>
            </a:pPr>
            <a:r>
              <a:rPr sz="1400" b="0" i="0" u="none" strike="noStrike">
                <a:solidFill>
                  <a:srgbClr val="2D8B8B"/>
                </a:solidFill>
                <a:latin typeface="Arial"/>
              </a:rPr>
              <a:t>FY25 Revenue Share vs Target by End Market (%)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%</c:v>
                </c:pt>
              </c:strCache>
            </c:strRef>
          </c:tx>
          <c:spPr>
            <a:solidFill>
              <a:srgbClr val="D9770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Auto</c:v>
                  </c:pt>
                  <c:pt idx="1">
                    <c:v>Comp</c:v>
                  </c:pt>
                  <c:pt idx="2">
                    <c:v>Ind</c:v>
                  </c:pt>
                  <c:pt idx="3">
                    <c:v>Cons</c:v>
                  </c:pt>
                  <c:pt idx="4">
                    <c:v>Comm</c:v>
                  </c:pt>
                  <c:pt idx="5">
                    <c:v>IoT</c:v>
                  </c:pt>
                  <c:pt idx="6">
                    <c:v>Mil</c:v>
                  </c:pt>
                  <c:pt idx="7">
                    <c:v>Med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48.8</c:v>
                </c:pt>
                <c:pt idx="1">
                  <c:v>13.6</c:v>
                </c:pt>
                <c:pt idx="2">
                  <c:v>12.2</c:v>
                </c:pt>
                <c:pt idx="3">
                  <c:v>8.6</c:v>
                </c:pt>
                <c:pt idx="4">
                  <c:v>7.3</c:v>
                </c:pt>
                <c:pt idx="5">
                  <c:v>5.1</c:v>
                </c:pt>
                <c:pt idx="6">
                  <c:v>3.3</c:v>
                </c:pt>
                <c:pt idx="7">
                  <c:v>1.1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 %</c:v>
                </c:pt>
              </c:strCache>
            </c:strRef>
          </c:tx>
          <c:spPr>
            <a:solidFill>
              <a:srgbClr val="94A3B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Auto</c:v>
                  </c:pt>
                  <c:pt idx="1">
                    <c:v>Comp</c:v>
                  </c:pt>
                  <c:pt idx="2">
                    <c:v>Ind</c:v>
                  </c:pt>
                  <c:pt idx="3">
                    <c:v>Cons</c:v>
                  </c:pt>
                  <c:pt idx="4">
                    <c:v>Comm</c:v>
                  </c:pt>
                  <c:pt idx="5">
                    <c:v>IoT</c:v>
                  </c:pt>
                  <c:pt idx="6">
                    <c:v>Mil</c:v>
                  </c:pt>
                  <c:pt idx="7">
                    <c:v>Med</c:v>
                  </c:pt>
                </c:lvl>
              </c:multiLvlStrCache>
            </c:multiLvl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28</c:v>
                </c:pt>
                <c:pt idx="1">
                  <c:v>10</c:v>
                </c:pt>
                <c:pt idx="2">
                  <c:v>22</c:v>
                </c:pt>
                <c:pt idx="3">
                  <c:v>12</c:v>
                </c:pt>
                <c:pt idx="4">
                  <c:v>15</c:v>
                </c:pt>
                <c:pt idx="5">
                  <c:v>3</c:v>
                </c:pt>
                <c:pt idx="6">
                  <c:v>6</c:v>
                </c:pt>
                <c:pt idx="7">
                  <c:v>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D8E2D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 w="6350" cap="flat">
      <a:solidFill>
        <a:srgbClr val="D8E2DD"/>
      </a:solidFill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2D8B8B"/>
                </a:solidFill>
                <a:latin typeface="Arial"/>
              </a:defRPr>
            </a:pPr>
            <a:r>
              <a:rPr sz="1300" b="0" i="0" u="none" strike="noStrike">
                <a:solidFill>
                  <a:srgbClr val="2D8B8B"/>
                </a:solidFill>
                <a:latin typeface="Arial"/>
              </a:rPr>
              <a:t>Top 20 Customer Revenue Concentration (FY25, $M)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FY25 Revenue ($M)</c:v>
                </c:pt>
              </c:strCache>
            </c:strRef>
          </c:tx>
          <c:spPr>
            <a:solidFill>
              <a:srgbClr val="D9770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0F172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Stellar Dynamics</c:v>
                  </c:pt>
                  <c:pt idx="1">
                    <c:v>Onyx Devices</c:v>
                  </c:pt>
                  <c:pt idx="2">
                    <c:v>Orion Dynamics</c:v>
                  </c:pt>
                  <c:pt idx="3">
                    <c:v>Nexus Devices</c:v>
                  </c:pt>
                  <c:pt idx="4">
                    <c:v>Titan Devices</c:v>
                  </c:pt>
                  <c:pt idx="5">
                    <c:v>Lynx Mfg</c:v>
                  </c:pt>
                  <c:pt idx="6">
                    <c:v>Omega Tech</c:v>
                  </c:pt>
                  <c:pt idx="7">
                    <c:v>Vortex Solns</c:v>
                  </c:pt>
                  <c:pt idx="8">
                    <c:v>Vortex Systems</c:v>
                  </c:pt>
                  <c:pt idx="9">
                    <c:v>Other (10-20)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814</c:v>
                </c:pt>
                <c:pt idx="1">
                  <c:v>365</c:v>
                </c:pt>
                <c:pt idx="2">
                  <c:v>215</c:v>
                </c:pt>
                <c:pt idx="3">
                  <c:v>147</c:v>
                </c:pt>
                <c:pt idx="4">
                  <c:v>126</c:v>
                </c:pt>
                <c:pt idx="5">
                  <c:v>99</c:v>
                </c:pt>
                <c:pt idx="6">
                  <c:v>82</c:v>
                </c:pt>
                <c:pt idx="7">
                  <c:v>71</c:v>
                </c:pt>
                <c:pt idx="8">
                  <c:v>58</c:v>
                </c:pt>
                <c:pt idx="9">
                  <c:v>324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0F172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D8E2D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 w="6350" cap="flat">
      <a:solidFill>
        <a:srgbClr val="D8E2DD"/>
      </a:solidFill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2D8B8B"/>
                </a:solidFill>
                <a:latin typeface="Arial"/>
              </a:defRPr>
            </a:pPr>
            <a:r>
              <a:rPr sz="1200" b="0" i="0" u="none" strike="noStrike">
                <a:solidFill>
                  <a:srgbClr val="2D8B8B"/>
                </a:solidFill>
                <a:latin typeface="Arial"/>
              </a:rPr>
              <a:t>FY25 Revenue by Fab Type ($M)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FY25 Revenue ($M)</c:v>
                </c:pt>
              </c:strCache>
            </c:strRef>
          </c:tx>
          <c:spPr>
            <a:solidFill>
              <a:srgbClr val="D9770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0F172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External Foundry</c:v>
                  </c:pt>
                  <c:pt idx="1">
                    <c:v>Internal</c:v>
                  </c:pt>
                  <c:pt idx="2">
                    <c:v>Specialty</c:v>
                  </c:pt>
                  <c:pt idx="3">
                    <c:v>Assembly/Test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3128.7</c:v>
                </c:pt>
                <c:pt idx="1">
                  <c:v>530.6</c:v>
                </c:pt>
                <c:pt idx="2">
                  <c:v>26.8</c:v>
                </c:pt>
                <c:pt idx="3">
                  <c:v>22.5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0F172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D8E2D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 w="6350" cap="flat">
      <a:solidFill>
        <a:srgbClr val="D8E2DD"/>
      </a:solidFill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2D8B8B"/>
                </a:solidFill>
                <a:latin typeface="Arial"/>
              </a:defRPr>
            </a:pPr>
            <a:r>
              <a:rPr sz="1200" b="0" i="0" u="none" strike="noStrike">
                <a:solidFill>
                  <a:srgbClr val="2D8B8B"/>
                </a:solidFill>
                <a:latin typeface="Arial"/>
              </a:rPr>
              <a:t>$/die by Process Node (FY25)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$/die</c:v>
                </c:pt>
              </c:strCache>
            </c:strRef>
          </c:tx>
          <c:spPr>
            <a:solidFill>
              <a:srgbClr val="2D8B8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0F172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</c:f>
              <c:multiLvlStrCache>
                <c:ptCount val="9"/>
                <c:lvl>
                  <c:pt idx="0">
                    <c:v>5nm</c:v>
                  </c:pt>
                  <c:pt idx="1">
                    <c:v>7nm</c:v>
                  </c:pt>
                  <c:pt idx="2">
                    <c:v>14nm</c:v>
                  </c:pt>
                  <c:pt idx="3">
                    <c:v>22nm</c:v>
                  </c:pt>
                  <c:pt idx="4">
                    <c:v>40nm</c:v>
                  </c:pt>
                  <c:pt idx="5">
                    <c:v>65nm</c:v>
                  </c:pt>
                  <c:pt idx="6">
                    <c:v>90nm</c:v>
                  </c:pt>
                  <c:pt idx="7">
                    <c:v>130nm</c:v>
                  </c:pt>
                  <c:pt idx="8">
                    <c:v>180nm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18.4</c:v>
                </c:pt>
                <c:pt idx="1">
                  <c:v>14.8</c:v>
                </c:pt>
                <c:pt idx="2">
                  <c:v>9.2</c:v>
                </c:pt>
                <c:pt idx="3">
                  <c:v>6.4</c:v>
                </c:pt>
                <c:pt idx="4">
                  <c:v>4.1</c:v>
                </c:pt>
                <c:pt idx="5">
                  <c:v>2.8</c:v>
                </c:pt>
                <c:pt idx="6">
                  <c:v>2.1</c:v>
                </c:pt>
                <c:pt idx="7">
                  <c:v>1.6</c:v>
                </c:pt>
                <c:pt idx="8">
                  <c:v>1.2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0F172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8E2D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 w="6350" cap="flat">
      <a:solidFill>
        <a:srgbClr val="D8E2DD"/>
      </a:solidFill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2D8B8B"/>
                </a:solidFill>
                <a:latin typeface="Arial"/>
              </a:defRPr>
            </a:pPr>
            <a:r>
              <a:rPr sz="1200" b="0" i="0" u="none" strike="noStrike">
                <a:solidFill>
                  <a:srgbClr val="2D8B8B"/>
                </a:solidFill>
                <a:latin typeface="Arial"/>
              </a:rPr>
              <a:t>FY25 Revenue by Product Category ($M, log scale shown on dashboard)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FY25 Revenue ($M)</c:v>
                </c:pt>
              </c:strCache>
            </c:strRef>
          </c:tx>
          <c:spPr>
            <a:solidFill>
              <a:srgbClr val="2D8B8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0F172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MCU</c:v>
                  </c:pt>
                  <c:pt idx="1">
                    <c:v>PWR</c:v>
                  </c:pt>
                  <c:pt idx="2">
                    <c:v>RF</c:v>
                  </c:pt>
                  <c:pt idx="3">
                    <c:v>MEM</c:v>
                  </c:pt>
                  <c:pt idx="4">
                    <c:v>ANA</c:v>
                  </c:pt>
                  <c:pt idx="5">
                    <c:v>FPGA</c:v>
                  </c:pt>
                  <c:pt idx="6">
                    <c:v>SEN</c:v>
                  </c:pt>
                  <c:pt idx="7">
                    <c:v>INT</c:v>
                  </c:pt>
                  <c:pt idx="8">
                    <c:v>OPT</c:v>
                  </c:pt>
                  <c:pt idx="9">
                    <c:v>DIS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3055</c:v>
                </c:pt>
                <c:pt idx="1">
                  <c:v>213</c:v>
                </c:pt>
                <c:pt idx="2">
                  <c:v>140</c:v>
                </c:pt>
                <c:pt idx="3">
                  <c:v>80</c:v>
                </c:pt>
                <c:pt idx="4">
                  <c:v>70</c:v>
                </c:pt>
                <c:pt idx="5">
                  <c:v>58</c:v>
                </c:pt>
                <c:pt idx="6">
                  <c:v>36</c:v>
                </c:pt>
                <c:pt idx="7">
                  <c:v>35</c:v>
                </c:pt>
                <c:pt idx="8">
                  <c:v>14</c:v>
                </c:pt>
                <c:pt idx="9">
                  <c:v>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0F172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D8E2D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 w="6350" cap="flat">
      <a:solidFill>
        <a:srgbClr val="D8E2DD"/>
      </a:solidFill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2D8B8B"/>
                </a:solidFill>
                <a:latin typeface="Arial"/>
              </a:defRPr>
            </a:pPr>
            <a:r>
              <a:rPr sz="1300" b="0" i="0" u="none" strike="noStrike">
                <a:solidFill>
                  <a:srgbClr val="2D8B8B"/>
                </a:solidFill>
                <a:latin typeface="Arial"/>
              </a:rPr>
              <a:t>Design-Win Pipeline Weighted by Stage ($M)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Weighted $M</c:v>
                </c:pt>
              </c:strCache>
            </c:strRef>
          </c:tx>
          <c:spPr>
            <a:solidFill>
              <a:srgbClr val="2D8B8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0F172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Prospect</c:v>
                  </c:pt>
                  <c:pt idx="1">
                    <c:v>Engage</c:v>
                  </c:pt>
                  <c:pt idx="2">
                    <c:v>Eval</c:v>
                  </c:pt>
                  <c:pt idx="3">
                    <c:v>Design</c:v>
                  </c:pt>
                  <c:pt idx="4">
                    <c:v>Qual</c:v>
                  </c:pt>
                  <c:pt idx="5">
                    <c:v>Prod</c:v>
                  </c:pt>
                  <c:pt idx="6">
                    <c:v>EOL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48</c:v>
                </c:pt>
                <c:pt idx="1">
                  <c:v>117</c:v>
                </c:pt>
                <c:pt idx="2">
                  <c:v>236</c:v>
                </c:pt>
                <c:pt idx="3">
                  <c:v>282</c:v>
                </c:pt>
                <c:pt idx="4">
                  <c:v>257</c:v>
                </c:pt>
                <c:pt idx="5">
                  <c:v>212</c:v>
                </c:pt>
                <c:pt idx="6">
                  <c:v>91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0F172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8E2D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 w="6350" cap="flat">
      <a:solidFill>
        <a:srgbClr val="D8E2DD"/>
      </a:solidFill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chart" Target="/ppt/charts/chart7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-1828800"/>
            <a:ext cx="5486400" cy="5486400"/>
          </a:xfrm>
          <a:prstGeom prst="ellipse">
            <a:avLst/>
          </a:prstGeom>
          <a:solidFill>
            <a:srgbClr val="2D8B8B">
              <a:alpha val="30000"/>
            </a:srgbClr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3657600"/>
            <a:ext cx="3657600" cy="3657600"/>
          </a:xfrm>
          <a:prstGeom prst="ellipse">
            <a:avLst/>
          </a:prstGeom>
          <a:solidFill>
            <a:srgbClr val="A8DADC">
              <a:alpha val="15000"/>
            </a:srgbClr>
          </a:solidFill>
          <a:ln w="12700">
            <a:solidFill>
              <a:srgbClr val="A8DAD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64008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2D8B8B"/>
                </a:solidFill>
              </a:rPr>
              <a:t>x</a:t>
            </a:r>
            <a:pPr indent="0" marL="0">
              <a:buNone/>
            </a:pPr>
            <a:r>
              <a:rPr lang="en-US" sz="6000" b="1" dirty="0">
                <a:solidFill>
                  <a:srgbClr val="A8DADC"/>
                </a:solidFill>
              </a:rPr>
              <a:t>F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548640" y="23774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Falcon Semiconductor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310896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A8DADC"/>
                </a:solidFill>
              </a:rPr>
              <a:t>FY25 Board Review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8640" y="36576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B0C5D5"/>
                </a:solidFill>
              </a:rPr>
              <a:t>Performance, Forward Exposures, and Strategic Priorities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5760720"/>
            <a:ext cx="3200400" cy="45720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576072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Prepared for Q2 FY26 Board Meeting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6355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FA5B8"/>
                </a:solidFill>
              </a:rPr>
              <a:t>xFalcon AnalyticsPro · 2026-04-23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-2743200"/>
            <a:ext cx="7315200" cy="7315200"/>
          </a:xfrm>
          <a:prstGeom prst="ellipse">
            <a:avLst/>
          </a:prstGeom>
          <a:solidFill>
            <a:srgbClr val="2D8B8B">
              <a:alpha val="20000"/>
            </a:srgbClr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0" y="3657600"/>
            <a:ext cx="4572000" cy="4572000"/>
          </a:xfrm>
          <a:prstGeom prst="ellipse">
            <a:avLst/>
          </a:prstGeom>
          <a:solidFill>
            <a:srgbClr val="A8DADC">
              <a:alpha val="15000"/>
            </a:srgbClr>
          </a:solidFill>
          <a:ln w="12700">
            <a:solidFill>
              <a:srgbClr val="A8DAD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210312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</a:rPr>
              <a:t>Thank You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548640" y="310896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A8DADC"/>
                </a:solidFill>
              </a:rPr>
              <a:t>Questions · Discussion · Next Steps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48640" y="4754880"/>
            <a:ext cx="11064240" cy="1371600"/>
          </a:xfrm>
          <a:prstGeom prst="rect">
            <a:avLst/>
          </a:prstGeom>
          <a:solidFill>
            <a:srgbClr val="0B1423"/>
          </a:solidFill>
          <a:ln w="9525">
            <a:solidFill>
              <a:srgbClr val="2D8B8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4892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DADC"/>
                </a:solidFill>
              </a:rPr>
              <a:t>Data Sources &amp; Validation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7240" y="5212080"/>
            <a:ext cx="10789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B0C5D5"/>
                </a:solidFill>
              </a:rPr>
              <a:t>IDA semiconductor warehouse · 6 fact tables (FACT_SHIPMENTS 1.46M · FACT_ORDERS 3.4M · FACT_BACKLOG 8K · FACT_DESIGN_WINS 10K · FACT_SUPPLY_CHAIN 49K · FACT_INVENTORY)</a:t>
            </a:r>
            <a:endParaRPr lang="en-US" sz="10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B0C5D5"/>
                </a:solidFill>
              </a:rPr>
              <a:t>All KPIs validated against FY25 benchmarks: Revenue $3.71B · GM 50.33% · B:B 1.077 · Bookings $8.22B · Auto share 48.8%</a:t>
            </a:r>
            <a:endParaRPr lang="en-US" sz="10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B0C5D5"/>
                </a:solidFill>
              </a:rPr>
              <a:t>Full analysis: 11-dashboard kit + AutoExplore dashboard + AutoExplore memo (52 hypotheses, 8 findings)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635508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FA5B8"/>
                </a:solidFill>
              </a:rPr>
              <a:t>xFalcon AnalyticsPro · 2026-04-23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0"/>
          </a:xfrm>
          <a:prstGeom prst="rect">
            <a:avLst/>
          </a:prstGeom>
          <a:solidFill>
            <a:srgbClr val="1A2332"/>
          </a:solidFill>
          <a:ln w="12700">
            <a:solidFill>
              <a:srgbClr val="1A2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371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D8B8B"/>
                </a:solidFill>
              </a:rPr>
              <a:t>x</a:t>
            </a:r>
            <a:pPr indent="0" marL="0">
              <a:buNone/>
            </a:pPr>
            <a:r>
              <a:rPr lang="en-US" sz="2000" b="1" dirty="0">
                <a:solidFill>
                  <a:srgbClr val="A8DADC"/>
                </a:solidFill>
              </a:rPr>
              <a:t>F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77240" y="91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Falcon Semiconductor / 2. FY25 Performance Snapshot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347472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C5D5"/>
                </a:solidFill>
              </a:rPr>
              <a:t>Revenue · Margin · Bookings · Cycle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418320" y="914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8DADC"/>
                </a:solidFill>
              </a:rPr>
              <a:t>xFalcon AnalyticsPro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18320" y="36576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5D5"/>
                </a:solidFill>
              </a:rPr>
              <a:t>Slide 2 of 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73152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</a:rPr>
              <a:t>FY25 was a strong year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Revenue +16.6%, margin held, cycle fully recovered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1554480"/>
            <a:ext cx="269748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1554480"/>
            <a:ext cx="36576" cy="109728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164592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4748B"/>
                </a:solidFill>
              </a:rPr>
              <a:t>REVENUE FY25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" y="184708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D8B8B"/>
                </a:solidFill>
              </a:rPr>
              <a:t>$3.71B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566928" y="239572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59669"/>
                </a:solidFill>
              </a:rPr>
              <a:t>▲ +16.6% vs FY24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291840" y="1554480"/>
            <a:ext cx="269748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91840" y="1554480"/>
            <a:ext cx="36576" cy="109728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01568" y="164592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4748B"/>
                </a:solidFill>
              </a:rPr>
              <a:t>GROSS MARGIN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401568" y="184708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D8B8B"/>
                </a:solidFill>
              </a:rPr>
              <a:t>50.3%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3401568" y="239572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▬ flat vs FY24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126480" y="1554480"/>
            <a:ext cx="269748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126480" y="1554480"/>
            <a:ext cx="36576" cy="109728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36208" y="164592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4748B"/>
                </a:solidFill>
              </a:rPr>
              <a:t>BOOKINGS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236208" y="184708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D8B8B"/>
                </a:solidFill>
              </a:rPr>
              <a:t>$8.22B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6236208" y="239572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59669"/>
                </a:solidFill>
              </a:rPr>
              <a:t>▲ +15.8% vs FY24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8961120" y="1554480"/>
            <a:ext cx="269748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961120" y="1554480"/>
            <a:ext cx="36576" cy="109728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070848" y="164592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4748B"/>
                </a:solidFill>
              </a:rPr>
              <a:t>B:B RATIO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070848" y="184708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D8B8B"/>
                </a:solidFill>
              </a:rPr>
              <a:t>1.08</a:t>
            </a:r>
            <a:endParaRPr lang="en-US" sz="2600" dirty="0"/>
          </a:p>
        </p:txBody>
      </p:sp>
      <p:sp>
        <p:nvSpPr>
          <p:cNvPr id="29" name="Text 27"/>
          <p:cNvSpPr/>
          <p:nvPr/>
        </p:nvSpPr>
        <p:spPr>
          <a:xfrm>
            <a:off x="9070848" y="239572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59669"/>
                </a:solidFill>
              </a:rPr>
              <a:t>▲ +0.10 vs FY24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57200" y="2834640"/>
            <a:ext cx="269748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57200" y="2834640"/>
            <a:ext cx="36576" cy="109728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66928" y="292608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4748B"/>
                </a:solidFill>
              </a:rPr>
              <a:t>DESIGN-WIN PIPE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566928" y="312724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D8B8B"/>
                </a:solidFill>
              </a:rPr>
              <a:t>$1.24B</a:t>
            </a:r>
            <a:endParaRPr lang="en-US" sz="2600" dirty="0"/>
          </a:p>
        </p:txBody>
      </p:sp>
      <p:sp>
        <p:nvSpPr>
          <p:cNvPr id="34" name="Text 32"/>
          <p:cNvSpPr/>
          <p:nvPr/>
        </p:nvSpPr>
        <p:spPr>
          <a:xfrm>
            <a:off x="566928" y="367588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Weighted pipeline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3291840" y="2834640"/>
            <a:ext cx="269748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291840" y="2834640"/>
            <a:ext cx="36576" cy="109728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401568" y="292608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4748B"/>
                </a:solidFill>
              </a:rPr>
              <a:t>FAB UTILIZATION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3401568" y="312724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D8B8B"/>
                </a:solidFill>
              </a:rPr>
              <a:t>82.0%</a:t>
            </a:r>
            <a:endParaRPr lang="en-US" sz="2600" dirty="0"/>
          </a:p>
        </p:txBody>
      </p:sp>
      <p:sp>
        <p:nvSpPr>
          <p:cNvPr id="39" name="Text 37"/>
          <p:cNvSpPr/>
          <p:nvPr/>
        </p:nvSpPr>
        <p:spPr>
          <a:xfrm>
            <a:off x="3401568" y="367588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59669"/>
                </a:solidFill>
              </a:rPr>
              <a:t>▲ from 69% FY23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6126480" y="2834640"/>
            <a:ext cx="269748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126480" y="2834640"/>
            <a:ext cx="36576" cy="109728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236208" y="292608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4748B"/>
                </a:solidFill>
              </a:rPr>
              <a:t>AUTO SHARE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6236208" y="312724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D8B8B"/>
                </a:solidFill>
              </a:rPr>
              <a:t>48.8%</a:t>
            </a:r>
            <a:endParaRPr lang="en-US" sz="2600" dirty="0"/>
          </a:p>
        </p:txBody>
      </p:sp>
      <p:sp>
        <p:nvSpPr>
          <p:cNvPr id="44" name="Text 42"/>
          <p:cNvSpPr/>
          <p:nvPr/>
        </p:nvSpPr>
        <p:spPr>
          <a:xfrm>
            <a:off x="6236208" y="367588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7706"/>
                </a:solidFill>
              </a:rPr>
              <a:t>▲ +20.8 pt OVER target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8961120" y="2834640"/>
            <a:ext cx="269748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961120" y="2834640"/>
            <a:ext cx="36576" cy="109728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070848" y="292608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4748B"/>
                </a:solidFill>
              </a:rPr>
              <a:t>TOP CUSTOMER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9070848" y="312724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D8B8B"/>
                </a:solidFill>
              </a:rPr>
              <a:t>22%</a:t>
            </a:r>
            <a:endParaRPr lang="en-US" sz="2600" dirty="0"/>
          </a:p>
        </p:txBody>
      </p:sp>
      <p:sp>
        <p:nvSpPr>
          <p:cNvPr id="49" name="Text 47"/>
          <p:cNvSpPr/>
          <p:nvPr/>
        </p:nvSpPr>
        <p:spPr>
          <a:xfrm>
            <a:off x="9070848" y="367588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7706"/>
                </a:solidFill>
              </a:rPr>
              <a:t>Stellar Dynamics</a:t>
            </a:r>
            <a:endParaRPr lang="en-US" sz="1000" dirty="0"/>
          </a:p>
        </p:txBody>
      </p:sp>
      <p:graphicFrame>
        <p:nvGraphicFramePr>
          <p:cNvPr id="50" name="Chart 0" descr=""/>
          <p:cNvGraphicFramePr/>
          <p:nvPr/>
        </p:nvGraphicFramePr>
        <p:xfrm>
          <a:off x="457200" y="4023360"/>
          <a:ext cx="5486400" cy="23774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51" name="Chart 1" descr=""/>
          <p:cNvGraphicFramePr/>
          <p:nvPr/>
        </p:nvGraphicFramePr>
        <p:xfrm>
          <a:off x="6217920" y="4023360"/>
          <a:ext cx="5486400" cy="23774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2" name="Shape 48"/>
          <p:cNvSpPr/>
          <p:nvPr/>
        </p:nvSpPr>
        <p:spPr>
          <a:xfrm>
            <a:off x="274320" y="6537960"/>
            <a:ext cx="1161288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53" name="Text 49"/>
          <p:cNvSpPr/>
          <p:nvPr/>
        </p:nvSpPr>
        <p:spPr>
          <a:xfrm>
            <a:off x="274320" y="6583680"/>
            <a:ext cx="1161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Falcon Semiconductor · FY25 Board Review · For Board Distribution Only · 2026-04-23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0"/>
          </a:xfrm>
          <a:prstGeom prst="rect">
            <a:avLst/>
          </a:prstGeom>
          <a:solidFill>
            <a:srgbClr val="1A2332"/>
          </a:solidFill>
          <a:ln w="12700">
            <a:solidFill>
              <a:srgbClr val="1A2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371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D8B8B"/>
                </a:solidFill>
              </a:rPr>
              <a:t>x</a:t>
            </a:r>
            <a:pPr indent="0" marL="0">
              <a:buNone/>
            </a:pPr>
            <a:r>
              <a:rPr lang="en-US" sz="2000" b="1" dirty="0">
                <a:solidFill>
                  <a:srgbClr val="A8DADC"/>
                </a:solidFill>
              </a:rPr>
              <a:t>F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77240" y="91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Falcon Semiconductor / 3. Cycle Recovery Confirmed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347472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C5D5"/>
                </a:solidFill>
              </a:rPr>
              <a:t>FY23 correction → FY25 expansion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418320" y="914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8DADC"/>
                </a:solidFill>
              </a:rPr>
              <a:t>xFalcon AnalyticsPro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18320" y="36576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5D5"/>
                </a:solidFill>
              </a:rPr>
              <a:t>Slide 3 of 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73152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</a:rPr>
              <a:t>The FY23 inventory correction is fully absorbed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B:B 0.94 → 1.08 · past-due units down 15% YoY</a:t>
            </a:r>
            <a:endParaRPr lang="en-US" sz="12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57200" y="1554480"/>
          <a:ext cx="65836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Shape 8"/>
          <p:cNvSpPr/>
          <p:nvPr/>
        </p:nvSpPr>
        <p:spPr>
          <a:xfrm>
            <a:off x="7406640" y="1554480"/>
            <a:ext cx="4297680" cy="457200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406640" y="1554480"/>
            <a:ext cx="54864" cy="457200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589520" y="169164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9669"/>
                </a:solidFill>
              </a:rPr>
              <a:t>Recovery Thesis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7635240" y="2057400"/>
            <a:ext cx="393192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b="1" dirty="0">
                <a:solidFill>
                  <a:srgbClr val="0F172A"/>
                </a:solidFill>
              </a:rPr>
              <a:t>Trough at 0.94 in FY23</a:t>
            </a:r>
            <a:endParaRPr lang="en-US" sz="1200" dirty="0"/>
          </a:p>
          <a:p>
            <a:pPr lvl="1" marL="6858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64748B"/>
                </a:solidFill>
              </a:rPr>
              <a:t>Industry-wide inventory correction; past-due units peaked at 989K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b="1" dirty="0">
                <a:solidFill>
                  <a:srgbClr val="0F172A"/>
                </a:solidFill>
              </a:rPr>
              <a:t>Early recovery 0.98 in FY24</a:t>
            </a:r>
            <a:endParaRPr lang="en-US" sz="1200" dirty="0"/>
          </a:p>
          <a:p>
            <a:pPr lvl="1" marL="6858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64748B"/>
                </a:solidFill>
              </a:rPr>
              <a:t>Backlog age normalized to 29 days, past-due started clearing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b="1" dirty="0">
                <a:solidFill>
                  <a:srgbClr val="0F172A"/>
                </a:solidFill>
              </a:rPr>
              <a:t>Confirmed recovery 1.08 in FY25</a:t>
            </a:r>
            <a:endParaRPr lang="en-US" sz="1200" dirty="0"/>
          </a:p>
          <a:p>
            <a:pPr lvl="1" marL="6858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64748B"/>
                </a:solidFill>
              </a:rPr>
              <a:t>16.6% revenue growth, gross margin held at 50.3%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b="1" dirty="0">
                <a:solidFill>
                  <a:srgbClr val="0F172A"/>
                </a:solidFill>
              </a:rPr>
              <a:t>FY26 partial = 1.13</a:t>
            </a:r>
            <a:endParaRPr lang="en-US" sz="1200" dirty="0"/>
          </a:p>
          <a:p>
            <a:pPr lvl="1" marL="6858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64748B"/>
                </a:solidFill>
              </a:rPr>
              <a:t>Momentum accelerating — tracking ahead of plan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274320" y="6537960"/>
            <a:ext cx="1161288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74320" y="6583680"/>
            <a:ext cx="1161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Falcon Semiconductor · FY25 Board Review · For Board Distribution Only · 2026-04-23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0"/>
          </a:xfrm>
          <a:prstGeom prst="rect">
            <a:avLst/>
          </a:prstGeom>
          <a:solidFill>
            <a:srgbClr val="1A2332"/>
          </a:solidFill>
          <a:ln w="12700">
            <a:solidFill>
              <a:srgbClr val="1A2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371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D8B8B"/>
                </a:solidFill>
              </a:rPr>
              <a:t>x</a:t>
            </a:r>
            <a:pPr indent="0" marL="0">
              <a:buNone/>
            </a:pPr>
            <a:r>
              <a:rPr lang="en-US" sz="2000" b="1" dirty="0">
                <a:solidFill>
                  <a:srgbClr val="A8DADC"/>
                </a:solidFill>
              </a:rPr>
              <a:t>F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77240" y="91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Falcon Semiconductor / 4. Risk 1: Automotive Overconcentration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347472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C5D5"/>
                </a:solidFill>
              </a:rPr>
              <a:t>P1 · Act within 90 days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418320" y="914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8DADC"/>
                </a:solidFill>
              </a:rPr>
              <a:t>xFalcon AnalyticsPro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18320" y="36576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5D5"/>
                </a:solidFill>
              </a:rPr>
              <a:t>Slide 4 of 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73152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</a:rPr>
              <a:t>Automotive is 20.8 points over its strategic target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48.8% of FY25 revenue vs 28% target — the largest single concentration risk</a:t>
            </a:r>
            <a:endParaRPr lang="en-US" sz="12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57200" y="1554480"/>
          <a:ext cx="65836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Shape 8"/>
          <p:cNvSpPr/>
          <p:nvPr/>
        </p:nvSpPr>
        <p:spPr>
          <a:xfrm>
            <a:off x="7406640" y="1554480"/>
            <a:ext cx="4297680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406640" y="1554480"/>
            <a:ext cx="54864" cy="21031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589520" y="169164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06"/>
                </a:solidFill>
              </a:rPr>
              <a:t>So What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7589520" y="2011680"/>
            <a:ext cx="4023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</a:rPr>
              <a:t>A single-market auto slowdown (regulatory, EV demand pause, tariff) would translate to a 15-20% total revenue shock. This exposure is masked in customer-level reviews because auto demand is spread across many Tier 1/2 OEMs.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7406640" y="3840480"/>
            <a:ext cx="4297680" cy="2286000"/>
          </a:xfrm>
          <a:prstGeom prst="rect">
            <a:avLst/>
          </a:prstGeom>
          <a:solidFill>
            <a:srgbClr val="FEF7EA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589520" y="397764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06"/>
                </a:solidFill>
              </a:rPr>
              <a:t>Actions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7635240" y="4251960"/>
            <a:ext cx="39319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0F172A"/>
                </a:solidFill>
              </a:rPr>
              <a:t>Reallocate FY27 R&amp;D spend</a:t>
            </a:r>
            <a:endParaRPr lang="en-US" sz="1100" dirty="0"/>
          </a:p>
          <a:p>
            <a:pPr lvl="1"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64748B"/>
                </a:solidFill>
              </a:rPr>
              <a:t>toward Comm (7.3% vs 15% target) and Industrial (12.2% vs 22% target)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0F172A"/>
                </a:solidFill>
              </a:rPr>
              <a:t>Build auto -20% stress scenario</a:t>
            </a:r>
            <a:endParaRPr lang="en-US" sz="1100" dirty="0"/>
          </a:p>
          <a:p>
            <a:pPr lvl="1"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64748B"/>
                </a:solidFill>
              </a:rPr>
              <a:t>for Q3 FY26 board materials — forcing function on diversification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274320" y="6537960"/>
            <a:ext cx="1161288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274320" y="6583680"/>
            <a:ext cx="1161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Falcon Semiconductor · FY25 Board Review · For Board Distribution Only · 2026-04-23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1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0"/>
          </a:xfrm>
          <a:prstGeom prst="rect">
            <a:avLst/>
          </a:prstGeom>
          <a:solidFill>
            <a:srgbClr val="1A2332"/>
          </a:solidFill>
          <a:ln w="12700">
            <a:solidFill>
              <a:srgbClr val="1A2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371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D8B8B"/>
                </a:solidFill>
              </a:rPr>
              <a:t>x</a:t>
            </a:r>
            <a:pPr indent="0" marL="0">
              <a:buNone/>
            </a:pPr>
            <a:r>
              <a:rPr lang="en-US" sz="2000" b="1" dirty="0">
                <a:solidFill>
                  <a:srgbClr val="A8DADC"/>
                </a:solidFill>
              </a:rPr>
              <a:t>F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77240" y="91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Falcon Semiconductor / 5. Risk 2: Single-Customer Dependency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347472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C5D5"/>
                </a:solidFill>
              </a:rPr>
              <a:t>P1 · Act within 90 days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418320" y="914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8DADC"/>
                </a:solidFill>
              </a:rPr>
              <a:t>xFalcon AnalyticsPro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18320" y="36576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5D5"/>
                </a:solidFill>
              </a:rPr>
              <a:t>Slide 5 of 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73152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</a:rPr>
              <a:t>Stellar Dynamics contributes 22% of FY25 revenue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4× the size of #2 customer · top 5 = 45% · top 20 = 65%</a:t>
            </a:r>
            <a:endParaRPr lang="en-US" sz="12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57200" y="1554480"/>
          <a:ext cx="65836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Shape 8"/>
          <p:cNvSpPr/>
          <p:nvPr/>
        </p:nvSpPr>
        <p:spPr>
          <a:xfrm>
            <a:off x="7406640" y="1554480"/>
            <a:ext cx="4297680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406640" y="1554480"/>
            <a:ext cx="54864" cy="21031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589520" y="169164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06"/>
                </a:solidFill>
              </a:rPr>
              <a:t>So What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7589520" y="2011680"/>
            <a:ext cx="4023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</a:rPr>
              <a:t>Stellar Dynamics defection, budget cut, or program cancellation would cost up to $814M — equivalent to nearly 2 years of organic growth at historical rate.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7406640" y="3840480"/>
            <a:ext cx="4297680" cy="2286000"/>
          </a:xfrm>
          <a:prstGeom prst="rect">
            <a:avLst/>
          </a:prstGeom>
          <a:solidFill>
            <a:srgbClr val="FEF7EA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589520" y="397764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06"/>
                </a:solidFill>
              </a:rPr>
              <a:t>Actions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7635240" y="4251960"/>
            <a:ext cx="39319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0F172A"/>
                </a:solidFill>
              </a:rPr>
              <a:t>Dedicated Stellar retention plan</a:t>
            </a:r>
            <a:endParaRPr lang="en-US" sz="1100" dirty="0"/>
          </a:p>
          <a:p>
            <a:pPr lvl="1"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64748B"/>
                </a:solidFill>
              </a:rPr>
              <a:t>Executive sponsor · 3-year commitment · QBR cadence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0F172A"/>
                </a:solidFill>
              </a:rPr>
              <a:t>"Top 100" growth program</a:t>
            </a:r>
            <a:endParaRPr lang="en-US" sz="1100" dirty="0"/>
          </a:p>
          <a:p>
            <a:pPr lvl="1"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64748B"/>
                </a:solidFill>
              </a:rPr>
              <a:t>25 new accounts reaching $20M+ by FY27 outside top 5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274320" y="6537960"/>
            <a:ext cx="1161288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274320" y="6583680"/>
            <a:ext cx="1161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Falcon Semiconductor · FY25 Board Review · For Board Distribution Only · 2026-04-23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0"/>
          </a:xfrm>
          <a:prstGeom prst="rect">
            <a:avLst/>
          </a:prstGeom>
          <a:solidFill>
            <a:srgbClr val="1A2332"/>
          </a:solidFill>
          <a:ln w="12700">
            <a:solidFill>
              <a:srgbClr val="1A2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371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D8B8B"/>
                </a:solidFill>
              </a:rPr>
              <a:t>x</a:t>
            </a:r>
            <a:pPr indent="0" marL="0">
              <a:buNone/>
            </a:pPr>
            <a:r>
              <a:rPr lang="en-US" sz="2000" b="1" dirty="0">
                <a:solidFill>
                  <a:srgbClr val="A8DADC"/>
                </a:solidFill>
              </a:rPr>
              <a:t>F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77240" y="91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Falcon Semiconductor / 6. Risk 3: External Fab Dependency + Node Strategy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347472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C5D5"/>
                </a:solidFill>
              </a:rPr>
              <a:t>P2 · Monitor + plan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418320" y="914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8DADC"/>
                </a:solidFill>
              </a:rPr>
              <a:t>xFalcon AnalyticsPro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18320" y="36576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5D5"/>
                </a:solidFill>
              </a:rPr>
              <a:t>Slide 6 of 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73152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</a:rPr>
              <a:t>84% of shipped revenue flows through external foundries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Internal fabs stranded at 74% utilization on Legacy nodes · best $/die band is 100% outsourced</a:t>
            </a:r>
            <a:endParaRPr lang="en-US" sz="12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57200" y="1554480"/>
          <a:ext cx="5669280" cy="23774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11" name="Chart 1" descr=""/>
          <p:cNvGraphicFramePr/>
          <p:nvPr/>
        </p:nvGraphicFramePr>
        <p:xfrm>
          <a:off x="457200" y="4023360"/>
          <a:ext cx="5669280" cy="2286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2" name="Shape 8"/>
          <p:cNvSpPr/>
          <p:nvPr/>
        </p:nvSpPr>
        <p:spPr>
          <a:xfrm>
            <a:off x="6400800" y="1554480"/>
            <a:ext cx="5303520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400800" y="1554480"/>
            <a:ext cx="54864" cy="21031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0" y="169164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06"/>
                </a:solidFill>
              </a:rPr>
              <a:t>The Capital Misallocation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6583680" y="2011680"/>
            <a:ext cx="5029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</a:rPr>
              <a:t>The most efficient $/die band (22-40nm) is 100% external. The least strategic band (90-180nm) ties up internal fixed cost at 71-78% utilization. A node-shift plan could materially improve internal ROI and reduce foundry dependency.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400800" y="3840480"/>
            <a:ext cx="5303520" cy="2468880"/>
          </a:xfrm>
          <a:prstGeom prst="rect">
            <a:avLst/>
          </a:prstGeom>
          <a:solidFill>
            <a:srgbClr val="FEF7EA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583680" y="397764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06"/>
                </a:solidFill>
              </a:rPr>
              <a:t>Actions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6629400" y="4251960"/>
            <a:ext cx="493776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0F172A"/>
                </a:solidFill>
              </a:rPr>
              <a:t>Secondary-qualify 5-7nm at a 2nd foundry</a:t>
            </a:r>
            <a:endParaRPr lang="en-US" sz="1100" dirty="0"/>
          </a:p>
          <a:p>
            <a:pPr lvl="1"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64748B"/>
                </a:solidFill>
              </a:rPr>
              <a:t>Currently single-sourced — accept qual cost for optionality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0F172A"/>
                </a:solidFill>
              </a:rPr>
              <a:t>Internal fab node-migration study</a:t>
            </a:r>
            <a:endParaRPr lang="en-US" sz="1100" dirty="0"/>
          </a:p>
          <a:p>
            <a:pPr lvl="1"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64748B"/>
                </a:solidFill>
              </a:rPr>
              <a:t>Target: move one line to 40nm or 22nm by FY28. Model CAPEX-vs-foundry breakeven.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274320" y="6537960"/>
            <a:ext cx="1161288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274320" y="6583680"/>
            <a:ext cx="1161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Falcon Semiconductor · FY25 Board Review · For Board Distribution Only · 2026-04-23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1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0"/>
          </a:xfrm>
          <a:prstGeom prst="rect">
            <a:avLst/>
          </a:prstGeom>
          <a:solidFill>
            <a:srgbClr val="1A2332"/>
          </a:solidFill>
          <a:ln w="12700">
            <a:solidFill>
              <a:srgbClr val="1A2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371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D8B8B"/>
                </a:solidFill>
              </a:rPr>
              <a:t>x</a:t>
            </a:r>
            <a:pPr indent="0" marL="0">
              <a:buNone/>
            </a:pPr>
            <a:r>
              <a:rPr lang="en-US" sz="2000" b="1" dirty="0">
                <a:solidFill>
                  <a:srgbClr val="A8DADC"/>
                </a:solidFill>
              </a:rPr>
              <a:t>F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77240" y="91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Falcon Semiconductor / 7. Product Mix &amp; Margin Mobility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347472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C5D5"/>
                </a:solidFill>
              </a:rPr>
              <a:t>P2 · Plan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418320" y="914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8DADC"/>
                </a:solidFill>
              </a:rPr>
              <a:t>xFalcon AnalyticsPro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18320" y="36576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5D5"/>
                </a:solidFill>
              </a:rPr>
              <a:t>Slide 7 of 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73152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</a:rPr>
              <a:t>MCU dominates revenue; margin headroom sits elsewhere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MCU = 82% of revenue · PWR/RF/FPGA combined = 11% but carry 55% GM%</a:t>
            </a:r>
            <a:endParaRPr lang="en-US" sz="12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57200" y="1554480"/>
          <a:ext cx="594360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Shape 8"/>
          <p:cNvSpPr/>
          <p:nvPr/>
        </p:nvSpPr>
        <p:spPr>
          <a:xfrm>
            <a:off x="6675120" y="1554480"/>
            <a:ext cx="502920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675120" y="1554480"/>
            <a:ext cx="54864" cy="192024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858000" y="169164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8B8B"/>
                </a:solidFill>
              </a:rPr>
              <a:t>Why This Matters for GM%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858000" y="201168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</a:rPr>
              <a:t>Blended GM% is pinned at 50.3% by MCU mix. Scaling PWR/RF/FPGA (all 55% GM) to 25% of revenue by FY28 would lift blended GM% by 2-4 points.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675120" y="3566160"/>
          <a:ext cx="50292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600200"/>
                <a:gridCol w="1600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Category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332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 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332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GM%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33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MCU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PWR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RF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FPGA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2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Shape 12"/>
          <p:cNvSpPr/>
          <p:nvPr/>
        </p:nvSpPr>
        <p:spPr>
          <a:xfrm>
            <a:off x="274320" y="6537960"/>
            <a:ext cx="1161288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274320" y="6583680"/>
            <a:ext cx="1161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Falcon Semiconductor · FY25 Board Review · For Board Distribution Only · 2026-04-23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1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0"/>
          </a:xfrm>
          <a:prstGeom prst="rect">
            <a:avLst/>
          </a:prstGeom>
          <a:solidFill>
            <a:srgbClr val="1A2332"/>
          </a:solidFill>
          <a:ln w="12700">
            <a:solidFill>
              <a:srgbClr val="1A2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371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D8B8B"/>
                </a:solidFill>
              </a:rPr>
              <a:t>x</a:t>
            </a:r>
            <a:pPr indent="0" marL="0">
              <a:buNone/>
            </a:pPr>
            <a:r>
              <a:rPr lang="en-US" sz="2000" b="1" dirty="0">
                <a:solidFill>
                  <a:srgbClr val="A8DADC"/>
                </a:solidFill>
              </a:rPr>
              <a:t>F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77240" y="91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Falcon Semiconductor / 8. Design-Win Pipeline Health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347472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C5D5"/>
                </a:solidFill>
              </a:rPr>
              <a:t>P3 · Monitor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418320" y="914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8DADC"/>
                </a:solidFill>
              </a:rPr>
              <a:t>xFalcon AnalyticsPro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18320" y="36576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5D5"/>
                </a:solidFill>
              </a:rPr>
              <a:t>Slide 8 of 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73152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</a:rPr>
              <a:t>Forward pipeline is healthy — with a clear leak at Eval → Design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Weighted $1.24B · $468M late-stage · 41% loss at Eval → Design is fixable</a:t>
            </a:r>
            <a:endParaRPr lang="en-US" sz="12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57200" y="1554480"/>
          <a:ext cx="65836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Shape 8"/>
          <p:cNvSpPr/>
          <p:nvPr/>
        </p:nvSpPr>
        <p:spPr>
          <a:xfrm>
            <a:off x="7406640" y="1554480"/>
            <a:ext cx="429768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406640" y="1554480"/>
            <a:ext cx="54864" cy="192024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589520" y="169164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8B8B"/>
                </a:solidFill>
              </a:rPr>
              <a:t>Stage Conversion Rates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7635240" y="2011680"/>
            <a:ext cx="3931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0F172A"/>
                </a:solidFill>
              </a:rPr>
              <a:t>Prospect → Engage: 82%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0F172A"/>
                </a:solidFill>
              </a:rPr>
              <a:t>Engage → Eval: 74%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b="1" dirty="0">
                <a:solidFill>
                  <a:srgbClr val="D97706"/>
                </a:solidFill>
              </a:rPr>
              <a:t>Eval → Design: 59% — BIGGEST LEAK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0F172A"/>
                </a:solidFill>
              </a:rPr>
              <a:t>Design → Qual: 71%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0F172A"/>
                </a:solidFill>
              </a:rPr>
              <a:t>Qual → Prod: 78%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7406640" y="3657600"/>
            <a:ext cx="4297680" cy="2468880"/>
          </a:xfrm>
          <a:prstGeom prst="rect">
            <a:avLst/>
          </a:prstGeom>
          <a:solidFill>
            <a:srgbClr val="F0FAF0"/>
          </a:solidFill>
          <a:ln w="9525">
            <a:solidFill>
              <a:srgbClr val="059669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589520" y="379476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59669"/>
                </a:solidFill>
              </a:rPr>
              <a:t>Opportunity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7635240" y="4114800"/>
            <a:ext cx="39319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0F172A"/>
                </a:solidFill>
              </a:rPr>
              <a:t>Lift Eval → Design to 70%</a:t>
            </a:r>
            <a:endParaRPr lang="en-US" sz="1100" dirty="0"/>
          </a:p>
          <a:p>
            <a:pPr lvl="1"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64748B"/>
                </a:solidFill>
              </a:rPr>
              <a:t>Add ~12 FAE headcount targeting Eval-stage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0F172A"/>
                </a:solidFill>
              </a:rPr>
              <a:t>Fast-track AEC-Q100 cert infrastructure</a:t>
            </a:r>
            <a:endParaRPr lang="en-US" sz="1100" dirty="0"/>
          </a:p>
          <a:p>
            <a:pPr lvl="1"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64748B"/>
                </a:solidFill>
              </a:rPr>
              <a:t>Shaves 3.2mo auto qual penalty — unlocks PWR/RF designs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059669"/>
                </a:solidFill>
              </a:rPr>
              <a:t>Estimated $300M incremental FY27 revenue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274320" y="6537960"/>
            <a:ext cx="1161288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274320" y="6583680"/>
            <a:ext cx="1161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Falcon Semiconductor · FY25 Board Review · For Board Distribution Only · 2026-04-23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1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0"/>
          </a:xfrm>
          <a:prstGeom prst="rect">
            <a:avLst/>
          </a:prstGeom>
          <a:solidFill>
            <a:srgbClr val="1A2332"/>
          </a:solidFill>
          <a:ln w="12700">
            <a:solidFill>
              <a:srgbClr val="1A2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371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D8B8B"/>
                </a:solidFill>
              </a:rPr>
              <a:t>x</a:t>
            </a:r>
            <a:pPr indent="0" marL="0">
              <a:buNone/>
            </a:pPr>
            <a:r>
              <a:rPr lang="en-US" sz="2000" b="1" dirty="0">
                <a:solidFill>
                  <a:srgbClr val="A8DADC"/>
                </a:solidFill>
              </a:rPr>
              <a:t>F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77240" y="91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Falcon Semiconductor / 9. Three Priority Actions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347472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0C5D5"/>
                </a:solidFill>
              </a:rPr>
              <a:t>Executive recommendations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418320" y="914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8DADC"/>
                </a:solidFill>
              </a:rPr>
              <a:t>xFalcon AnalyticsPro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18320" y="36576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5D5"/>
                </a:solidFill>
              </a:rPr>
              <a:t>Slide 9 of 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73152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</a:rPr>
              <a:t>Three actions for the next 90 days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Each with owner, measurable outcome, and timeline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1645920"/>
            <a:ext cx="3703320" cy="438912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1645920"/>
            <a:ext cx="370332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1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234440" y="1755648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Diversify End-Market Portfolio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2423160"/>
            <a:ext cx="3337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b="1" dirty="0">
                <a:solidFill>
                  <a:srgbClr val="64748B"/>
                </a:solidFill>
              </a:rPr>
              <a:t>Owner: 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0F172A"/>
                </a:solidFill>
              </a:rPr>
              <a:t>CMO + Head of Product</a:t>
            </a:r>
            <a:endParaRPr lang="en-US" sz="10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00" b="1" dirty="0">
                <a:solidFill>
                  <a:srgbClr val="64748B"/>
                </a:solidFill>
              </a:rPr>
              <a:t>When: 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0F172A"/>
                </a:solidFill>
              </a:rPr>
              <a:t>Q2 FY26 · ongoing</a:t>
            </a:r>
            <a:endParaRPr lang="en-US" sz="10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00" b="1" dirty="0">
                <a:solidFill>
                  <a:srgbClr val="64748B"/>
                </a:solidFill>
              </a:rPr>
              <a:t>Target: 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0F172A"/>
                </a:solidFill>
              </a:rPr>
              <a:t>Auto share ≤ 35% by FY28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40080" y="3474720"/>
            <a:ext cx="333756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520440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D97706"/>
                </a:solidFill>
              </a:rPr>
              <a:t>Key steps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85800" y="3794760"/>
            <a:ext cx="32461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0F172A"/>
                </a:solidFill>
              </a:rPr>
              <a:t>Reallocate FY27 R&amp;D toward Comm (+7.7pt gap) and Industrial (+9.8pt gap).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0F172A"/>
                </a:solidFill>
              </a:rPr>
              <a:t>Target 5G infrastructure and industrial power conversion — both 55% GM categories.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0F172A"/>
                </a:solidFill>
              </a:rPr>
              <a:t>Build auto -20% stress scenario for Q3 FY26 board pack.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343400" y="1645920"/>
            <a:ext cx="3703320" cy="438912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343400" y="1645920"/>
            <a:ext cx="370332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26280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2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5120640" y="1755648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Customer Retention + Growth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526280" y="2423160"/>
            <a:ext cx="3337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b="1" dirty="0">
                <a:solidFill>
                  <a:srgbClr val="64748B"/>
                </a:solidFill>
              </a:rPr>
              <a:t>Owner: 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0F172A"/>
                </a:solidFill>
              </a:rPr>
              <a:t>CRO + CFO</a:t>
            </a:r>
            <a:endParaRPr lang="en-US" sz="10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00" b="1" dirty="0">
                <a:solidFill>
                  <a:srgbClr val="64748B"/>
                </a:solidFill>
              </a:rPr>
              <a:t>When: 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0F172A"/>
                </a:solidFill>
              </a:rPr>
              <a:t>Q3 FY26</a:t>
            </a:r>
            <a:endParaRPr lang="en-US" sz="10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00" b="1" dirty="0">
                <a:solidFill>
                  <a:srgbClr val="64748B"/>
                </a:solidFill>
              </a:rPr>
              <a:t>Target: 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0F172A"/>
                </a:solidFill>
              </a:rPr>
              <a:t>Top-5 customer share ≤ 40% by FY28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526280" y="3474720"/>
            <a:ext cx="333756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26280" y="3520440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D97706"/>
                </a:solidFill>
              </a:rPr>
              <a:t>Key steps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572000" y="3794760"/>
            <a:ext cx="32461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0F172A"/>
                </a:solidFill>
              </a:rPr>
              <a:t>Dedicated Stellar Dynamics retention plan — executive sponsor, 3-year commitment.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0F172A"/>
                </a:solidFill>
              </a:rPr>
              <a:t>Launch "top 100" growth target: 25 new accounts reaching $20M+ outside top 5.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0F172A"/>
                </a:solidFill>
              </a:rPr>
              <a:t>Monthly concentration dashboard to board through FY27.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8229600" y="1645920"/>
            <a:ext cx="3703320" cy="4389120"/>
          </a:xfrm>
          <a:prstGeom prst="rect">
            <a:avLst/>
          </a:prstGeom>
          <a:solidFill>
            <a:srgbClr val="FFFFFF"/>
          </a:solidFill>
          <a:ln w="6350">
            <a:solidFill>
              <a:srgbClr val="D8E2DD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29600" y="1645920"/>
            <a:ext cx="3703320" cy="640080"/>
          </a:xfrm>
          <a:prstGeom prst="rect">
            <a:avLst/>
          </a:prstGeom>
          <a:solidFill>
            <a:srgbClr val="2D8B8B"/>
          </a:solidFill>
          <a:ln w="12700">
            <a:solidFill>
              <a:srgbClr val="2D8B8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12480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3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9006840" y="1755648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Fab Node Migration Study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8412480" y="2423160"/>
            <a:ext cx="3337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b="1" dirty="0">
                <a:solidFill>
                  <a:srgbClr val="64748B"/>
                </a:solidFill>
              </a:rPr>
              <a:t>Owner: 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0F172A"/>
                </a:solidFill>
              </a:rPr>
              <a:t>COO + Head of Manufacturing</a:t>
            </a:r>
            <a:endParaRPr lang="en-US" sz="10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00" b="1" dirty="0">
                <a:solidFill>
                  <a:srgbClr val="64748B"/>
                </a:solidFill>
              </a:rPr>
              <a:t>When: 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0F172A"/>
                </a:solidFill>
              </a:rPr>
              <a:t>Q4 FY26</a:t>
            </a:r>
            <a:endParaRPr lang="en-US" sz="10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00" b="1" dirty="0">
                <a:solidFill>
                  <a:srgbClr val="64748B"/>
                </a:solidFill>
              </a:rPr>
              <a:t>Target: 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0F172A"/>
                </a:solidFill>
              </a:rPr>
              <a:t>Decision on 40nm or 22nm internal line by FY27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8412480" y="3474720"/>
            <a:ext cx="333756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12480" y="3520440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2D8B8B"/>
                </a:solidFill>
              </a:rPr>
              <a:t>Key steps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8458200" y="3794760"/>
            <a:ext cx="32461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0F172A"/>
                </a:solidFill>
              </a:rPr>
              <a:t>Commission internal fab migration feasibility (CAPEX vs foundry breakeven).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0F172A"/>
                </a:solidFill>
              </a:rPr>
              <a:t>Secondary-qualify 5-7nm at a 2nd foundry for all leading-edge SKUs.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0F172A"/>
                </a:solidFill>
              </a:rPr>
              <a:t>Formalize quarterly $/die-to-GM% correlation review.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274320" y="6537960"/>
            <a:ext cx="11612880" cy="0"/>
          </a:xfrm>
          <a:prstGeom prst="line">
            <a:avLst/>
          </a:prstGeom>
          <a:noFill/>
          <a:ln w="6350">
            <a:solidFill>
              <a:srgbClr val="D8E2DD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74320" y="6583680"/>
            <a:ext cx="1161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Falcon Semiconductor · FY25 Board Review · For Board Distribution Only · 2026-04-23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81B4B74-1208-4CDF-A8AA-2549C882A61C}"/>
</file>

<file path=customXml/itemProps2.xml><?xml version="1.0" encoding="utf-8"?>
<ds:datastoreItem xmlns:ds="http://schemas.openxmlformats.org/officeDocument/2006/customXml" ds:itemID="{C91A4C0F-3CEC-4064-812C-20ABA567DD26}"/>
</file>

<file path=customXml/itemProps3.xml><?xml version="1.0" encoding="utf-8"?>
<ds:datastoreItem xmlns:ds="http://schemas.openxmlformats.org/officeDocument/2006/customXml" ds:itemID="{CBC68390-0B7C-4158-99A3-A631C1AEDDA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Falcon Semiconductor · FY25 Board Review</dc:title>
  <dc:subject>PptxGenJS Presentation</dc:subject>
  <dc:creator>xFalcon AnalyticsPro</dc:creator>
  <cp:lastModifiedBy>xFalcon AnalyticsPro</cp:lastModifiedBy>
  <cp:revision>1</cp:revision>
  <dcterms:created xsi:type="dcterms:W3CDTF">2026-04-23T22:38:42Z</dcterms:created>
  <dcterms:modified xsi:type="dcterms:W3CDTF">2026-04-23T22:38:42Z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