
<file path=[Content_Types].xml><?xml version="1.0" encoding="utf-8"?>
<Types xmlns="http://schemas.openxmlformats.org/package/2006/content-types">
  <Default Extension="gif" ContentType="image/gif"/>
  <Default Extension="jpeg" ContentType="image/jpeg"/>
  <Default Extension="jpg" ContentType="image/jpg"/>
  <Default Extension="m4v" ContentType="video/mp4"/>
  <Default Extension="mp4" ContentType="video/mp4"/>
  <Default Extension="png" ContentType="image/png"/>
  <Default Extension="rels" ContentType="application/vnd.openxmlformats-package.relationships+xml"/>
  <Default Extension="svg" ContentType="image/svg+xml"/>
  <Default Extension="vml" ContentType="application/vnd.openxmlformats-officedocument.vmlDrawing"/>
  <Default Extension="xlsx" ContentType="application/vnd.openxmlformats-officedocument.spreadsheetml.sheet"/>
  <Default Extension="xml" ContentType="application/xml"/>
  <Override PartName="/docProps/app.xml" ContentType="application/vnd.openxmlformats-officedocument.extended-properties+xml"/>
  <Override PartName="/docProps/core.xml" ContentType="application/vnd.openxmlformats-package.core-properties+xml"/>
  <Override PartName="/ppt/theme/theme1.xml" ContentType="application/vnd.openxmlformats-officedocument.theme+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Masters/slideMaster1.xml" ContentType="application/vnd.openxmlformats-officedocument.presentationml.slideMaster+xml"/>
  <Override PartName="/ppt/notesMasters/notesMaster1.xml" ContentType="application/vnd.openxmlformats-officedocument.presentationml.notesMaster+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officeDocument" Target="ppt/presentation.xml"/><Relationship Id="rId2" Type="http://schemas.openxmlformats.org/package/2006/relationships/metadata/core-properties" Target="docProps/core.xml"/><Relationship Id="rId1"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notesMasterIdLst>
    <p:notesMasterId r:id="rId14"/>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Relationships xmlns="http://schemas.openxmlformats.org/package/2006/relationships"><Relationship Id="rId1" Type="http://schemas.openxmlformats.org/officeDocument/2006/relationships/package" Target="../embeddings/Microsoft_Excel_Worksheet6.xlsx"/></Relationships>
</file>

<file path=ppt/charts/chart1.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stacked"/>
        <c:varyColors val="0"/>
        <c:ser>
          <c:idx val="0"/>
          <c:order val="0"/>
          <c:tx>
            <c:strRef>
              <c:f>Sheet1!$B$1</c:f>
              <c:strCache>
                <c:ptCount val="1"/>
                <c:pt idx="0">
                  <c:v>Top 3 Platinum (Vertex / Meridian / HorizonTech)</c:v>
                </c:pt>
              </c:strCache>
            </c:strRef>
          </c:tx>
          <c:spPr>
            <a:solidFill>
              <a:srgbClr val="4A4E8F"/>
            </a:solidFill>
            <a:effectLst/>
          </c:spPr>
          <c:invertIfNegative val="0"/>
          <c:dLbls>
            <c:numFmt formatCode="#,##0" sourceLinked="0"/>
            <c:txPr>
              <a:bodyPr/>
              <a:lstStyle/>
              <a:p>
                <a:pPr>
                  <a:defRPr b="0" i="0" strike="noStrike" sz="1200" u="none">
                    <a:solidFill>
                      <a:srgbClr val="000000"/>
                    </a:solidFill>
                    <a:latin typeface="Arial"/>
                  </a:defRPr>
                </a:pPr>
              </a:p>
            </c:txPr>
            <c:showLegendKey val="0"/>
            <c:showVal val="0"/>
            <c:showCatName val="0"/>
            <c:showSerName val="0"/>
            <c:showPercent val="0"/>
            <c:showBubbleSize val="0"/>
            <c:showLeaderLines val="0"/>
          </c:dLbls>
          <c:cat>
            <c:multiLvlStrRef>
              <c:f>Sheet1!$A$2:$A$8</c:f>
              <c:multiLvlStrCache>
                <c:ptCount val="7"/>
                <c:lvl>
                  <c:pt idx="0">
                    <c:v>2018</c:v>
                  </c:pt>
                  <c:pt idx="1">
                    <c:v>2019</c:v>
                  </c:pt>
                  <c:pt idx="2">
                    <c:v>2020</c:v>
                  </c:pt>
                  <c:pt idx="3">
                    <c:v>2021</c:v>
                  </c:pt>
                  <c:pt idx="4">
                    <c:v>2022</c:v>
                  </c:pt>
                  <c:pt idx="5">
                    <c:v>2023</c:v>
                  </c:pt>
                  <c:pt idx="6">
                    <c:v>2024</c:v>
                  </c:pt>
                </c:lvl>
              </c:multiLvlStrCache>
            </c:multiLvlStrRef>
          </c:cat>
          <c:val>
            <c:numRef>
              <c:f>Sheet1!$B$2:$B$8</c:f>
              <c:numCache>
                <c:formatCode>General</c:formatCode>
                <c:ptCount val="7"/>
                <c:pt idx="0">
                  <c:v>5448.4</c:v>
                </c:pt>
                <c:pt idx="1">
                  <c:v>5410.3</c:v>
                </c:pt>
                <c:pt idx="2">
                  <c:v>6287.9</c:v>
                </c:pt>
                <c:pt idx="3">
                  <c:v>7232.9</c:v>
                </c:pt>
                <c:pt idx="4">
                  <c:v>6965.4</c:v>
                </c:pt>
                <c:pt idx="5">
                  <c:v>7914.3</c:v>
                </c:pt>
                <c:pt idx="6">
                  <c:v>7850.1</c:v>
                </c:pt>
              </c:numCache>
            </c:numRef>
          </c:val>
        </c:ser>
        <c:ser>
          <c:idx val="1"/>
          <c:order val="1"/>
          <c:tx>
            <c:strRef>
              <c:f>Sheet1!$C$1</c:f>
              <c:strCache>
                <c:ptCount val="1"/>
                <c:pt idx="0">
                  <c:v>Other 16 clients</c:v>
                </c:pt>
              </c:strCache>
            </c:strRef>
          </c:tx>
          <c:spPr>
            <a:solidFill>
              <a:srgbClr val="A490C2"/>
            </a:solidFill>
            <a:effectLst/>
          </c:spPr>
          <c:invertIfNegative val="0"/>
          <c:dLbls>
            <c:numFmt formatCode="#,##0" sourceLinked="0"/>
            <c:txPr>
              <a:bodyPr/>
              <a:lstStyle/>
              <a:p>
                <a:pPr>
                  <a:defRPr b="0" i="0" strike="noStrike" sz="1200" u="none">
                    <a:solidFill>
                      <a:srgbClr val="000000"/>
                    </a:solidFill>
                    <a:latin typeface="Arial"/>
                  </a:defRPr>
                </a:pPr>
              </a:p>
            </c:txPr>
            <c:showLegendKey val="0"/>
            <c:showVal val="0"/>
            <c:showCatName val="0"/>
            <c:showSerName val="0"/>
            <c:showPercent val="0"/>
            <c:showBubbleSize val="0"/>
            <c:showLeaderLines val="0"/>
          </c:dLbls>
          <c:cat>
            <c:multiLvlStrRef>
              <c:f>Sheet1!$A$2:$A$8</c:f>
              <c:multiLvlStrCache>
                <c:ptCount val="7"/>
                <c:lvl>
                  <c:pt idx="0">
                    <c:v>2018</c:v>
                  </c:pt>
                  <c:pt idx="1">
                    <c:v>2019</c:v>
                  </c:pt>
                  <c:pt idx="2">
                    <c:v>2020</c:v>
                  </c:pt>
                  <c:pt idx="3">
                    <c:v>2021</c:v>
                  </c:pt>
                  <c:pt idx="4">
                    <c:v>2022</c:v>
                  </c:pt>
                  <c:pt idx="5">
                    <c:v>2023</c:v>
                  </c:pt>
                  <c:pt idx="6">
                    <c:v>2024</c:v>
                  </c:pt>
                </c:lvl>
              </c:multiLvlStrCache>
            </c:multiLvlStrRef>
          </c:cat>
          <c:val>
            <c:numRef>
              <c:f>Sheet1!$C$2:$C$8</c:f>
              <c:numCache>
                <c:formatCode>General</c:formatCode>
                <c:ptCount val="7"/>
                <c:pt idx="0">
                  <c:v>3337.5</c:v>
                </c:pt>
                <c:pt idx="1">
                  <c:v>3602.2</c:v>
                </c:pt>
                <c:pt idx="2">
                  <c:v>3955.5</c:v>
                </c:pt>
                <c:pt idx="3">
                  <c:v>4281.3</c:v>
                </c:pt>
                <c:pt idx="4">
                  <c:v>4268.9</c:v>
                </c:pt>
                <c:pt idx="5">
                  <c:v>4648.1</c:v>
                </c:pt>
                <c:pt idx="6">
                  <c:v>4856.4</c:v>
                </c:pt>
              </c:numCache>
            </c:numRef>
          </c:val>
        </c:ser>
        <c:dLbls>
          <c:numFmt formatCode="#,##0" sourceLinked="0"/>
          <c:txPr>
            <a:bodyPr/>
            <a:lstStyle/>
            <a:p>
              <a:pPr>
                <a:defRPr b="0" i="0" strike="noStrike" sz="1200" u="none">
                  <a:solidFill>
                    <a:srgbClr val="000000"/>
                  </a:solidFill>
                  <a:latin typeface="Arial"/>
                </a:defRPr>
              </a:pPr>
            </a:p>
          </c:txPr>
          <c:showLegendKey val="0"/>
          <c:showVal val="0"/>
          <c:showCatName val="0"/>
          <c:showSerName val="0"/>
          <c:showPercent val="0"/>
          <c:showBubbleSize val="0"/>
          <c:showLeaderLines val="0"/>
        </c:dLbls>
        <c:gapWidth val="50"/>
        <c:overlap val="10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5A5470"/>
                </a:solidFill>
                <a:latin typeface="Arial"/>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E5E0EE"/>
              </a:solidFill>
              <a:prstDash val="solid"/>
              <a:round/>
            </a:ln>
          </c:spPr>
        </c:majorGridlines>
        <c:title>
          <c:tx>
            <c:rich>
              <a:bodyPr/>
              <a:lstStyle/>
              <a:p>
                <a:pPr>
                  <a:defRPr sz="1000" b="0" i="0" u="none" strike="noStrike">
                    <a:solidFill>
                      <a:srgbClr val="5A5470"/>
                    </a:solidFill>
                    <a:latin typeface="Arial"/>
                  </a:defRPr>
                </a:pPr>
                <a:r>
                  <a:rPr sz="1000" b="0" i="0" u="none" strike="noStrike">
                    <a:solidFill>
                      <a:srgbClr val="5A5470"/>
                    </a:solidFill>
                    <a:latin typeface="Arial"/>
                  </a:rPr>
                  <a:t>Project billings ($M)</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5A5470"/>
                </a:solidFill>
                <a:latin typeface="Arial"/>
              </a:defRPr>
            </a:pPr>
            <a:endParaRPr lang="en-US"/>
          </a:p>
        </c:txPr>
        <c:crossAx val="2094734554"/>
        <c:crosses val="autoZero"/>
        <c:crossBetween val="between"/>
      </c:valAx>
      <c:spPr>
        <a:noFill/>
        <a:ln>
          <a:noFill/>
        </a:ln>
        <a:effectLst/>
      </c:spPr>
    </c:plotArea>
    <c:legend>
      <c:legendPos val="b"/>
      <c:overlay val="0"/>
      <c:txPr>
        <a:bodyPr/>
        <a:lstStyle/>
        <a:p>
          <a:pPr>
            <a:defRPr sz="1100">
              <a:solidFill>
                <a:srgbClr val="5A5470"/>
              </a:solidFill>
            </a:defRPr>
          </a:pPr>
          <a:endParaRPr lang="en-US"/>
        </a:p>
      </c:txPr>
    </c:legend>
    <c:plotVisOnly val="1"/>
    <c:dispBlanksAs val="span"/>
  </c:chart>
  <c:spPr>
    <a:solidFill>
      <a:srgbClr val="FFFFFF"/>
    </a:solid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lineChart>
        <c:varyColors val="0"/>
        <c:ser>
          <c:idx val="0"/>
          <c:order val="0"/>
          <c:tx>
            <c:strRef>
              <c:f>Sheet1!$B$1</c:f>
              <c:strCache>
                <c:ptCount val="1"/>
                <c:pt idx="0">
                  <c:v>Vertex Financial Group</c:v>
                </c:pt>
              </c:strCache>
            </c:strRef>
          </c:tx>
          <c:spPr>
            <a:solidFill>
              <a:srgbClr val="4A4E8F"/>
            </a:solidFill>
            <a:ln w="38100" cap="flat">
              <a:solidFill>
                <a:srgbClr val="4A4E8F"/>
              </a:solidFill>
              <a:prstDash val="solid"/>
              <a:round/>
            </a:ln>
            <a:effectLst/>
          </c:spPr>
          <c:invertIfNegative val="0"/>
          <c:dLbls>
            <c:numFmt formatCode="#,##0" sourceLinked="0"/>
            <c:txPr>
              <a:bodyPr/>
              <a:lstStyle/>
              <a:p>
                <a:pPr>
                  <a:defRPr b="0" i="0" strike="noStrike" sz="1200" u="none">
                    <a:solidFill>
                      <a:srgbClr val="000000"/>
                    </a:solidFill>
                    <a:latin typeface="Arial"/>
                  </a:defRPr>
                </a:pPr>
              </a:p>
            </c:txPr>
            <c:showLegendKey val="0"/>
            <c:showVal val="0"/>
            <c:showCatName val="0"/>
            <c:showSerName val="0"/>
            <c:showPercent val="0"/>
            <c:showBubbleSize val="0"/>
            <c:showLeaderLines val="0"/>
          </c:dLbls>
          <c:marker>
            <c:symbol val="circle"/>
            <c:size val="6"/>
            <c:spPr>
              <a:solidFill>
                <a:srgbClr val="4A4E8F"/>
              </a:solidFill>
              <a:ln w="9525" cap="flat">
                <a:solidFill>
                  <a:srgbClr val="4A4E8F"/>
                </a:solidFill>
                <a:prstDash val="solid"/>
                <a:round/>
              </a:ln>
              <a:effectLst/>
            </c:spPr>
          </c:marker>
          <c:cat>
            <c:multiLvlStrRef>
              <c:f>Sheet1!$A$2:$A$8</c:f>
              <c:multiLvlStrCache>
                <c:ptCount val="7"/>
                <c:lvl>
                  <c:pt idx="0">
                    <c:v>2018</c:v>
                  </c:pt>
                  <c:pt idx="1">
                    <c:v>2019</c:v>
                  </c:pt>
                  <c:pt idx="2">
                    <c:v>2020</c:v>
                  </c:pt>
                  <c:pt idx="3">
                    <c:v>2021</c:v>
                  </c:pt>
                  <c:pt idx="4">
                    <c:v>2022</c:v>
                  </c:pt>
                  <c:pt idx="5">
                    <c:v>2023</c:v>
                  </c:pt>
                  <c:pt idx="6">
                    <c:v>2024</c:v>
                  </c:pt>
                </c:lvl>
              </c:multiLvlStrCache>
            </c:multiLvlStrRef>
          </c:cat>
          <c:val>
            <c:numRef>
              <c:f>Sheet1!$B$2:$B$8</c:f>
              <c:numCache>
                <c:formatCode>General</c:formatCode>
                <c:ptCount val="7"/>
                <c:pt idx="0">
                  <c:v>1948</c:v>
                </c:pt>
                <c:pt idx="1">
                  <c:v>1933</c:v>
                </c:pt>
                <c:pt idx="2">
                  <c:v>2429</c:v>
                </c:pt>
                <c:pt idx="3">
                  <c:v>2451</c:v>
                </c:pt>
                <c:pt idx="4">
                  <c:v>2093</c:v>
                </c:pt>
                <c:pt idx="5">
                  <c:v>2778</c:v>
                </c:pt>
                <c:pt idx="6">
                  <c:v>2833</c:v>
                </c:pt>
              </c:numCache>
            </c:numRef>
          </c:val>
          <c:smooth val="0"/>
        </c:ser>
        <c:ser>
          <c:idx val="1"/>
          <c:order val="1"/>
          <c:tx>
            <c:strRef>
              <c:f>Sheet1!$C$1</c:f>
              <c:strCache>
                <c:ptCount val="1"/>
                <c:pt idx="0">
                  <c:v>Meridian Health Systems</c:v>
                </c:pt>
              </c:strCache>
            </c:strRef>
          </c:tx>
          <c:spPr>
            <a:solidFill>
              <a:srgbClr val="A490C2"/>
            </a:solidFill>
            <a:ln w="38100" cap="flat">
              <a:solidFill>
                <a:srgbClr val="A490C2"/>
              </a:solidFill>
              <a:prstDash val="solid"/>
              <a:round/>
            </a:ln>
            <a:effectLst/>
          </c:spPr>
          <c:invertIfNegative val="0"/>
          <c:dLbls>
            <c:numFmt formatCode="#,##0" sourceLinked="0"/>
            <c:txPr>
              <a:bodyPr/>
              <a:lstStyle/>
              <a:p>
                <a:pPr>
                  <a:defRPr b="0" i="0" strike="noStrike" sz="1200" u="none">
                    <a:solidFill>
                      <a:srgbClr val="000000"/>
                    </a:solidFill>
                    <a:latin typeface="Arial"/>
                  </a:defRPr>
                </a:pPr>
              </a:p>
            </c:txPr>
            <c:showLegendKey val="0"/>
            <c:showVal val="0"/>
            <c:showCatName val="0"/>
            <c:showSerName val="0"/>
            <c:showPercent val="0"/>
            <c:showBubbleSize val="0"/>
            <c:showLeaderLines val="0"/>
          </c:dLbls>
          <c:marker>
            <c:symbol val="circle"/>
            <c:size val="6"/>
            <c:spPr>
              <a:solidFill>
                <a:srgbClr val="A490C2"/>
              </a:solidFill>
              <a:ln w="9525" cap="flat">
                <a:solidFill>
                  <a:srgbClr val="A490C2"/>
                </a:solidFill>
                <a:prstDash val="solid"/>
                <a:round/>
              </a:ln>
              <a:effectLst/>
            </c:spPr>
          </c:marker>
          <c:cat>
            <c:multiLvlStrRef>
              <c:f>Sheet1!$A$2:$A$8</c:f>
              <c:multiLvlStrCache>
                <c:ptCount val="7"/>
                <c:lvl>
                  <c:pt idx="0">
                    <c:v>2018</c:v>
                  </c:pt>
                  <c:pt idx="1">
                    <c:v>2019</c:v>
                  </c:pt>
                  <c:pt idx="2">
                    <c:v>2020</c:v>
                  </c:pt>
                  <c:pt idx="3">
                    <c:v>2021</c:v>
                  </c:pt>
                  <c:pt idx="4">
                    <c:v>2022</c:v>
                  </c:pt>
                  <c:pt idx="5">
                    <c:v>2023</c:v>
                  </c:pt>
                  <c:pt idx="6">
                    <c:v>2024</c:v>
                  </c:pt>
                </c:lvl>
              </c:multiLvlStrCache>
            </c:multiLvlStrRef>
          </c:cat>
          <c:val>
            <c:numRef>
              <c:f>Sheet1!$C$2:$C$8</c:f>
              <c:numCache>
                <c:formatCode>General</c:formatCode>
                <c:ptCount val="7"/>
                <c:pt idx="0">
                  <c:v>1787</c:v>
                </c:pt>
                <c:pt idx="1">
                  <c:v>1778</c:v>
                </c:pt>
                <c:pt idx="2">
                  <c:v>1935</c:v>
                </c:pt>
                <c:pt idx="3">
                  <c:v>2171</c:v>
                </c:pt>
                <c:pt idx="4">
                  <c:v>2697</c:v>
                </c:pt>
                <c:pt idx="5">
                  <c:v>2959</c:v>
                </c:pt>
                <c:pt idx="6">
                  <c:v>2618</c:v>
                </c:pt>
              </c:numCache>
            </c:numRef>
          </c:val>
          <c:smooth val="0"/>
        </c:ser>
        <c:ser>
          <c:idx val="2"/>
          <c:order val="2"/>
          <c:tx>
            <c:strRef>
              <c:f>Sheet1!$D$1</c:f>
              <c:strCache>
                <c:ptCount val="1"/>
                <c:pt idx="0">
                  <c:v>HorizonTech Corp</c:v>
                </c:pt>
              </c:strCache>
            </c:strRef>
          </c:tx>
          <c:spPr>
            <a:solidFill>
              <a:srgbClr val="94A3B8"/>
            </a:solidFill>
            <a:ln w="38100" cap="flat">
              <a:solidFill>
                <a:srgbClr val="94A3B8"/>
              </a:solidFill>
              <a:prstDash val="solid"/>
              <a:round/>
            </a:ln>
            <a:effectLst/>
          </c:spPr>
          <c:invertIfNegative val="0"/>
          <c:dLbls>
            <c:numFmt formatCode="#,##0" sourceLinked="0"/>
            <c:txPr>
              <a:bodyPr/>
              <a:lstStyle/>
              <a:p>
                <a:pPr>
                  <a:defRPr b="0" i="0" strike="noStrike" sz="1200" u="none">
                    <a:solidFill>
                      <a:srgbClr val="000000"/>
                    </a:solidFill>
                    <a:latin typeface="Arial"/>
                  </a:defRPr>
                </a:pPr>
              </a:p>
            </c:txPr>
            <c:showLegendKey val="0"/>
            <c:showVal val="0"/>
            <c:showCatName val="0"/>
            <c:showSerName val="0"/>
            <c:showPercent val="0"/>
            <c:showBubbleSize val="0"/>
            <c:showLeaderLines val="0"/>
          </c:dLbls>
          <c:marker>
            <c:symbol val="circle"/>
            <c:size val="6"/>
            <c:spPr>
              <a:solidFill>
                <a:srgbClr val="94A3B8"/>
              </a:solidFill>
              <a:ln w="9525" cap="flat">
                <a:solidFill>
                  <a:srgbClr val="94A3B8"/>
                </a:solidFill>
                <a:prstDash val="solid"/>
                <a:round/>
              </a:ln>
              <a:effectLst/>
            </c:spPr>
          </c:marker>
          <c:cat>
            <c:multiLvlStrRef>
              <c:f>Sheet1!$A$2:$A$8</c:f>
              <c:multiLvlStrCache>
                <c:ptCount val="7"/>
                <c:lvl>
                  <c:pt idx="0">
                    <c:v>2018</c:v>
                  </c:pt>
                  <c:pt idx="1">
                    <c:v>2019</c:v>
                  </c:pt>
                  <c:pt idx="2">
                    <c:v>2020</c:v>
                  </c:pt>
                  <c:pt idx="3">
                    <c:v>2021</c:v>
                  </c:pt>
                  <c:pt idx="4">
                    <c:v>2022</c:v>
                  </c:pt>
                  <c:pt idx="5">
                    <c:v>2023</c:v>
                  </c:pt>
                  <c:pt idx="6">
                    <c:v>2024</c:v>
                  </c:pt>
                </c:lvl>
              </c:multiLvlStrCache>
            </c:multiLvlStrRef>
          </c:cat>
          <c:val>
            <c:numRef>
              <c:f>Sheet1!$D$2:$D$8</c:f>
              <c:numCache>
                <c:formatCode>General</c:formatCode>
                <c:ptCount val="7"/>
                <c:pt idx="0">
                  <c:v>1713</c:v>
                </c:pt>
                <c:pt idx="1">
                  <c:v>1699</c:v>
                </c:pt>
                <c:pt idx="2">
                  <c:v>1924</c:v>
                </c:pt>
                <c:pt idx="3">
                  <c:v>2611</c:v>
                </c:pt>
                <c:pt idx="4">
                  <c:v>2175</c:v>
                </c:pt>
                <c:pt idx="5">
                  <c:v>2363</c:v>
                </c:pt>
                <c:pt idx="6">
                  <c:v>2399</c:v>
                </c:pt>
              </c:numCache>
            </c:numRef>
          </c:val>
          <c:smooth val="0"/>
        </c:ser>
        <c:dLbls>
          <c:numFmt formatCode="#,##0" sourceLinked="0"/>
          <c:txPr>
            <a:bodyPr/>
            <a:lstStyle/>
            <a:p>
              <a:pPr>
                <a:defRPr b="0" i="0" strike="noStrike" sz="1200" u="none">
                  <a:solidFill>
                    <a:srgbClr val="000000"/>
                  </a:solidFill>
                  <a:latin typeface="Arial"/>
                </a:defRPr>
              </a:pPr>
            </a:p>
          </c:txPr>
          <c:showLegendKey val="0"/>
          <c:showVal val="0"/>
          <c:showCatName val="0"/>
          <c:showSerName val="0"/>
          <c:showPercent val="0"/>
          <c:showBubbleSize val="0"/>
          <c:showLeaderLines val="0"/>
        </c:dLbls>
        <c:marker val="1"/>
        <c:axId val="2094734554"/>
        <c:axId val="2094734552"/>
        <c:axId val="2094734556"/>
      </c:line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5A5470"/>
                </a:solidFill>
                <a:latin typeface="Arial"/>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E5E0EE"/>
              </a:solidFill>
              <a:prstDash val="solid"/>
              <a:round/>
            </a:ln>
          </c:spPr>
        </c:majorGridlines>
        <c:title>
          <c:tx>
            <c:rich>
              <a:bodyPr/>
              <a:lstStyle/>
              <a:p>
                <a:pPr>
                  <a:defRPr sz="1000" b="0" i="0" u="none" strike="noStrike">
                    <a:solidFill>
                      <a:srgbClr val="5A5470"/>
                    </a:solidFill>
                    <a:latin typeface="Arial"/>
                  </a:defRPr>
                </a:pPr>
                <a:r>
                  <a:rPr sz="1000" b="0" i="0" u="none" strike="noStrike">
                    <a:solidFill>
                      <a:srgbClr val="5A5470"/>
                    </a:solidFill>
                    <a:latin typeface="Arial"/>
                  </a:rPr>
                  <a:t>Project billings ($M)</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5A5470"/>
                </a:solidFill>
                <a:latin typeface="Arial"/>
              </a:defRPr>
            </a:pPr>
            <a:endParaRPr lang="en-US"/>
          </a:p>
        </c:txPr>
        <c:crossAx val="2094734554"/>
        <c:crosses val="autoZero"/>
        <c:crossBetween val="between"/>
      </c:valAx>
      <c:spPr>
        <a:noFill/>
        <a:ln>
          <a:noFill/>
        </a:ln>
        <a:effectLst/>
      </c:spPr>
    </c:plotArea>
    <c:legend>
      <c:legendPos val="b"/>
      <c:overlay val="0"/>
      <c:txPr>
        <a:bodyPr/>
        <a:lstStyle/>
        <a:p>
          <a:pPr>
            <a:defRPr sz="1100">
              <a:solidFill>
                <a:srgbClr val="5A5470"/>
              </a:solidFill>
            </a:defRPr>
          </a:pPr>
          <a:endParaRPr lang="en-US"/>
        </a:p>
      </c:txPr>
    </c:legend>
    <c:plotVisOnly val="1"/>
    <c:dispBlanksAs val="span"/>
  </c:chart>
  <c:spPr>
    <a:solidFill>
      <a:srgbClr val="FFFFFF"/>
    </a:solid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stacked"/>
        <c:varyColors val="0"/>
        <c:ser>
          <c:idx val="0"/>
          <c:order val="0"/>
          <c:tx>
            <c:strRef>
              <c:f>Sheet1!$B$1</c:f>
              <c:strCache>
                <c:ptCount val="1"/>
                <c:pt idx="0">
                  <c:v>Platinum (3 clients)</c:v>
                </c:pt>
              </c:strCache>
            </c:strRef>
          </c:tx>
          <c:spPr>
            <a:solidFill>
              <a:srgbClr val="4A4E8F"/>
            </a:solidFill>
            <a:effectLst/>
          </c:spPr>
          <c:invertIfNegative val="0"/>
          <c:dLbls>
            <c:numFmt formatCode="#,##0" sourceLinked="0"/>
            <c:txPr>
              <a:bodyPr/>
              <a:lstStyle/>
              <a:p>
                <a:pPr>
                  <a:defRPr b="0" i="0" strike="noStrike" sz="1200" u="none">
                    <a:solidFill>
                      <a:srgbClr val="000000"/>
                    </a:solidFill>
                    <a:latin typeface="Arial"/>
                  </a:defRPr>
                </a:pPr>
              </a:p>
            </c:txPr>
            <c:showLegendKey val="0"/>
            <c:showVal val="0"/>
            <c:showCatName val="0"/>
            <c:showSerName val="0"/>
            <c:showPercent val="0"/>
            <c:showBubbleSize val="0"/>
            <c:showLeaderLines val="0"/>
          </c:dLbls>
          <c:cat>
            <c:multiLvlStrRef>
              <c:f>Sheet1!$A$2:$A$8</c:f>
              <c:multiLvlStrCache>
                <c:ptCount val="7"/>
                <c:lvl>
                  <c:pt idx="0">
                    <c:v>2018</c:v>
                  </c:pt>
                  <c:pt idx="1">
                    <c:v>2019</c:v>
                  </c:pt>
                  <c:pt idx="2">
                    <c:v>2020</c:v>
                  </c:pt>
                  <c:pt idx="3">
                    <c:v>2021</c:v>
                  </c:pt>
                  <c:pt idx="4">
                    <c:v>2022</c:v>
                  </c:pt>
                  <c:pt idx="5">
                    <c:v>2023</c:v>
                  </c:pt>
                  <c:pt idx="6">
                    <c:v>2024</c:v>
                  </c:pt>
                </c:lvl>
              </c:multiLvlStrCache>
            </c:multiLvlStrRef>
          </c:cat>
          <c:val>
            <c:numRef>
              <c:f>Sheet1!$B$2:$B$8</c:f>
              <c:numCache>
                <c:formatCode>General</c:formatCode>
                <c:ptCount val="7"/>
                <c:pt idx="0">
                  <c:v>62.01</c:v>
                </c:pt>
                <c:pt idx="1">
                  <c:v>60.03</c:v>
                </c:pt>
                <c:pt idx="2">
                  <c:v>61.38</c:v>
                </c:pt>
                <c:pt idx="3">
                  <c:v>62.82</c:v>
                </c:pt>
                <c:pt idx="4">
                  <c:v>62</c:v>
                </c:pt>
                <c:pt idx="5">
                  <c:v>63</c:v>
                </c:pt>
                <c:pt idx="6">
                  <c:v>61.78</c:v>
                </c:pt>
              </c:numCache>
            </c:numRef>
          </c:val>
        </c:ser>
        <c:ser>
          <c:idx val="1"/>
          <c:order val="1"/>
          <c:tx>
            <c:strRef>
              <c:f>Sheet1!$C$1</c:f>
              <c:strCache>
                <c:ptCount val="1"/>
                <c:pt idx="0">
                  <c:v>Gold (5 clients)</c:v>
                </c:pt>
              </c:strCache>
            </c:strRef>
          </c:tx>
          <c:spPr>
            <a:solidFill>
              <a:srgbClr val="A490C2"/>
            </a:solidFill>
            <a:effectLst/>
          </c:spPr>
          <c:invertIfNegative val="0"/>
          <c:dLbls>
            <c:numFmt formatCode="#,##0" sourceLinked="0"/>
            <c:txPr>
              <a:bodyPr/>
              <a:lstStyle/>
              <a:p>
                <a:pPr>
                  <a:defRPr b="0" i="0" strike="noStrike" sz="1200" u="none">
                    <a:solidFill>
                      <a:srgbClr val="000000"/>
                    </a:solidFill>
                    <a:latin typeface="Arial"/>
                  </a:defRPr>
                </a:pPr>
              </a:p>
            </c:txPr>
            <c:showLegendKey val="0"/>
            <c:showVal val="0"/>
            <c:showCatName val="0"/>
            <c:showSerName val="0"/>
            <c:showPercent val="0"/>
            <c:showBubbleSize val="0"/>
            <c:showLeaderLines val="0"/>
          </c:dLbls>
          <c:cat>
            <c:multiLvlStrRef>
              <c:f>Sheet1!$A$2:$A$8</c:f>
              <c:multiLvlStrCache>
                <c:ptCount val="7"/>
                <c:lvl>
                  <c:pt idx="0">
                    <c:v>2018</c:v>
                  </c:pt>
                  <c:pt idx="1">
                    <c:v>2019</c:v>
                  </c:pt>
                  <c:pt idx="2">
                    <c:v>2020</c:v>
                  </c:pt>
                  <c:pt idx="3">
                    <c:v>2021</c:v>
                  </c:pt>
                  <c:pt idx="4">
                    <c:v>2022</c:v>
                  </c:pt>
                  <c:pt idx="5">
                    <c:v>2023</c:v>
                  </c:pt>
                  <c:pt idx="6">
                    <c:v>2024</c:v>
                  </c:pt>
                </c:lvl>
              </c:multiLvlStrCache>
            </c:multiLvlStrRef>
          </c:cat>
          <c:val>
            <c:numRef>
              <c:f>Sheet1!$C$2:$C$8</c:f>
              <c:numCache>
                <c:formatCode>General</c:formatCode>
                <c:ptCount val="7"/>
                <c:pt idx="0">
                  <c:v>26.54</c:v>
                </c:pt>
                <c:pt idx="1">
                  <c:v>27.76</c:v>
                </c:pt>
                <c:pt idx="2">
                  <c:v>27.43</c:v>
                </c:pt>
                <c:pt idx="3">
                  <c:v>26.07</c:v>
                </c:pt>
                <c:pt idx="4">
                  <c:v>27.99</c:v>
                </c:pt>
                <c:pt idx="5">
                  <c:v>27.34</c:v>
                </c:pt>
                <c:pt idx="6">
                  <c:v>27.53</c:v>
                </c:pt>
              </c:numCache>
            </c:numRef>
          </c:val>
        </c:ser>
        <c:ser>
          <c:idx val="2"/>
          <c:order val="2"/>
          <c:tx>
            <c:strRef>
              <c:f>Sheet1!$D$1</c:f>
              <c:strCache>
                <c:ptCount val="1"/>
                <c:pt idx="0">
                  <c:v>Silver (8→7 clients)</c:v>
                </c:pt>
              </c:strCache>
            </c:strRef>
          </c:tx>
          <c:spPr>
            <a:solidFill>
              <a:srgbClr val="94A3B8"/>
            </a:solidFill>
            <a:effectLst/>
          </c:spPr>
          <c:invertIfNegative val="0"/>
          <c:dLbls>
            <c:numFmt formatCode="#,##0" sourceLinked="0"/>
            <c:txPr>
              <a:bodyPr/>
              <a:lstStyle/>
              <a:p>
                <a:pPr>
                  <a:defRPr b="0" i="0" strike="noStrike" sz="1200" u="none">
                    <a:solidFill>
                      <a:srgbClr val="000000"/>
                    </a:solidFill>
                    <a:latin typeface="Arial"/>
                  </a:defRPr>
                </a:pPr>
              </a:p>
            </c:txPr>
            <c:showLegendKey val="0"/>
            <c:showVal val="0"/>
            <c:showCatName val="0"/>
            <c:showSerName val="0"/>
            <c:showPercent val="0"/>
            <c:showBubbleSize val="0"/>
            <c:showLeaderLines val="0"/>
          </c:dLbls>
          <c:cat>
            <c:multiLvlStrRef>
              <c:f>Sheet1!$A$2:$A$8</c:f>
              <c:multiLvlStrCache>
                <c:ptCount val="7"/>
                <c:lvl>
                  <c:pt idx="0">
                    <c:v>2018</c:v>
                  </c:pt>
                  <c:pt idx="1">
                    <c:v>2019</c:v>
                  </c:pt>
                  <c:pt idx="2">
                    <c:v>2020</c:v>
                  </c:pt>
                  <c:pt idx="3">
                    <c:v>2021</c:v>
                  </c:pt>
                  <c:pt idx="4">
                    <c:v>2022</c:v>
                  </c:pt>
                  <c:pt idx="5">
                    <c:v>2023</c:v>
                  </c:pt>
                  <c:pt idx="6">
                    <c:v>2024</c:v>
                  </c:pt>
                </c:lvl>
              </c:multiLvlStrCache>
            </c:multiLvlStrRef>
          </c:cat>
          <c:val>
            <c:numRef>
              <c:f>Sheet1!$D$2:$D$8</c:f>
              <c:numCache>
                <c:formatCode>General</c:formatCode>
                <c:ptCount val="7"/>
                <c:pt idx="0">
                  <c:v>10.6</c:v>
                </c:pt>
                <c:pt idx="1">
                  <c:v>11.38</c:v>
                </c:pt>
                <c:pt idx="2">
                  <c:v>10.36</c:v>
                </c:pt>
                <c:pt idx="3">
                  <c:v>10.35</c:v>
                </c:pt>
                <c:pt idx="4">
                  <c:v>9.17</c:v>
                </c:pt>
                <c:pt idx="5">
                  <c:v>8.86</c:v>
                </c:pt>
                <c:pt idx="6">
                  <c:v>9.89</c:v>
                </c:pt>
              </c:numCache>
            </c:numRef>
          </c:val>
        </c:ser>
        <c:ser>
          <c:idx val="3"/>
          <c:order val="3"/>
          <c:tx>
            <c:strRef>
              <c:f>Sheet1!$E$1</c:f>
              <c:strCache>
                <c:ptCount val="1"/>
                <c:pt idx="0">
                  <c:v>Bronze (4 clients)</c:v>
                </c:pt>
              </c:strCache>
            </c:strRef>
          </c:tx>
          <c:spPr>
            <a:solidFill>
              <a:srgbClr val="F59E0B"/>
            </a:solidFill>
            <a:effectLst/>
          </c:spPr>
          <c:invertIfNegative val="0"/>
          <c:dLbls>
            <c:numFmt formatCode="#,##0" sourceLinked="0"/>
            <c:txPr>
              <a:bodyPr/>
              <a:lstStyle/>
              <a:p>
                <a:pPr>
                  <a:defRPr b="0" i="0" strike="noStrike" sz="1200" u="none">
                    <a:solidFill>
                      <a:srgbClr val="000000"/>
                    </a:solidFill>
                    <a:latin typeface="Arial"/>
                  </a:defRPr>
                </a:pPr>
              </a:p>
            </c:txPr>
            <c:showLegendKey val="0"/>
            <c:showVal val="0"/>
            <c:showCatName val="0"/>
            <c:showSerName val="0"/>
            <c:showPercent val="0"/>
            <c:showBubbleSize val="0"/>
            <c:showLeaderLines val="0"/>
          </c:dLbls>
          <c:cat>
            <c:multiLvlStrRef>
              <c:f>Sheet1!$A$2:$A$8</c:f>
              <c:multiLvlStrCache>
                <c:ptCount val="7"/>
                <c:lvl>
                  <c:pt idx="0">
                    <c:v>2018</c:v>
                  </c:pt>
                  <c:pt idx="1">
                    <c:v>2019</c:v>
                  </c:pt>
                  <c:pt idx="2">
                    <c:v>2020</c:v>
                  </c:pt>
                  <c:pt idx="3">
                    <c:v>2021</c:v>
                  </c:pt>
                  <c:pt idx="4">
                    <c:v>2022</c:v>
                  </c:pt>
                  <c:pt idx="5">
                    <c:v>2023</c:v>
                  </c:pt>
                  <c:pt idx="6">
                    <c:v>2024</c:v>
                  </c:pt>
                </c:lvl>
              </c:multiLvlStrCache>
            </c:multiLvlStrRef>
          </c:cat>
          <c:val>
            <c:numRef>
              <c:f>Sheet1!$E$2:$E$8</c:f>
              <c:numCache>
                <c:formatCode>General</c:formatCode>
                <c:ptCount val="7"/>
                <c:pt idx="0">
                  <c:v>0.84</c:v>
                </c:pt>
                <c:pt idx="1">
                  <c:v>0.83</c:v>
                </c:pt>
                <c:pt idx="2">
                  <c:v>0.82</c:v>
                </c:pt>
                <c:pt idx="3">
                  <c:v>0.76</c:v>
                </c:pt>
                <c:pt idx="4">
                  <c:v>0.84</c:v>
                </c:pt>
                <c:pt idx="5">
                  <c:v>0.8</c:v>
                </c:pt>
                <c:pt idx="6">
                  <c:v>0.8</c:v>
                </c:pt>
              </c:numCache>
            </c:numRef>
          </c:val>
        </c:ser>
        <c:dLbls>
          <c:numFmt formatCode="#,##0" sourceLinked="0"/>
          <c:txPr>
            <a:bodyPr/>
            <a:lstStyle/>
            <a:p>
              <a:pPr>
                <a:defRPr b="0" i="0" strike="noStrike" sz="1200" u="none">
                  <a:solidFill>
                    <a:srgbClr val="000000"/>
                  </a:solidFill>
                  <a:latin typeface="Arial"/>
                </a:defRPr>
              </a:pPr>
            </a:p>
          </c:txPr>
          <c:showLegendKey val="0"/>
          <c:showVal val="0"/>
          <c:showCatName val="0"/>
          <c:showSerName val="0"/>
          <c:showPercent val="0"/>
          <c:showBubbleSize val="0"/>
          <c:showLeaderLines val="0"/>
        </c:dLbls>
        <c:gapWidth val="50"/>
        <c:overlap val="10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5A5470"/>
                </a:solidFill>
                <a:latin typeface="Arial"/>
              </a:defRPr>
            </a:pPr>
            <a:endParaRPr lang="en-US"/>
          </a:p>
        </c:txPr>
        <c:crossAx val="2094734552"/>
        <c:crosses val="autoZero"/>
        <c:auto val="1"/>
        <c:lblAlgn val="ctr"/>
        <c:noMultiLvlLbl val="1"/>
      </c:catAx>
      <c:valAx>
        <c:axId val="2094734552"/>
        <c:scaling>
          <c:orientation val="minMax"/>
          <c:max val="100"/>
        </c:scaling>
        <c:delete val="0"/>
        <c:axPos val="l"/>
        <c:majorGridlines>
          <c:spPr>
            <a:ln w="6350" cap="flat">
              <a:solidFill>
                <a:srgbClr val="E5E0EE"/>
              </a:solidFill>
              <a:prstDash val="solid"/>
              <a:round/>
            </a:ln>
          </c:spPr>
        </c:majorGridlines>
        <c:title>
          <c:tx>
            <c:rich>
              <a:bodyPr/>
              <a:lstStyle/>
              <a:p>
                <a:pPr>
                  <a:defRPr sz="1000" b="0" i="0" u="none" strike="noStrike">
                    <a:solidFill>
                      <a:srgbClr val="5A5470"/>
                    </a:solidFill>
                    <a:latin typeface="Arial"/>
                  </a:defRPr>
                </a:pPr>
                <a:r>
                  <a:rPr sz="1000" b="0" i="0" u="none" strike="noStrike">
                    <a:solidFill>
                      <a:srgbClr val="5A5470"/>
                    </a:solidFill>
                    <a:latin typeface="Arial"/>
                  </a:rPr>
                  <a:t>Share of revenue (%)</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5A5470"/>
                </a:solidFill>
                <a:latin typeface="Arial"/>
              </a:defRPr>
            </a:pPr>
            <a:endParaRPr lang="en-US"/>
          </a:p>
        </c:txPr>
        <c:crossAx val="2094734554"/>
        <c:crosses val="autoZero"/>
        <c:crossBetween val="between"/>
      </c:valAx>
      <c:spPr>
        <a:noFill/>
        <a:ln>
          <a:noFill/>
        </a:ln>
        <a:effectLst/>
      </c:spPr>
    </c:plotArea>
    <c:legend>
      <c:legendPos val="b"/>
      <c:overlay val="0"/>
      <c:txPr>
        <a:bodyPr/>
        <a:lstStyle/>
        <a:p>
          <a:pPr>
            <a:defRPr sz="1100">
              <a:solidFill>
                <a:srgbClr val="5A5470"/>
              </a:solidFill>
            </a:defRPr>
          </a:pPr>
          <a:endParaRPr lang="en-US"/>
        </a:p>
      </c:txPr>
    </c:legend>
    <c:plotVisOnly val="1"/>
    <c:dispBlanksAs val="span"/>
  </c:chart>
  <c:spPr>
    <a:solidFill>
      <a:srgbClr val="FFFFFF"/>
    </a:solid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bar"/>
        <c:grouping val="clustered"/>
        <c:varyColors val="0"/>
        <c:ser>
          <c:idx val="0"/>
          <c:order val="0"/>
          <c:tx>
            <c:strRef>
              <c:f>Sheet1!$B$1</c:f>
              <c:strCache>
                <c:ptCount val="1"/>
                <c:pt idx="0">
                  <c:v>2024 project billings</c:v>
                </c:pt>
              </c:strCache>
            </c:strRef>
          </c:tx>
          <c:spPr>
            <a:solidFill>
              <a:srgbClr val="4A4E8F">
                <a:alpha val="90000"/>
              </a:srgbClr>
            </a:solidFill>
            <a:effectLst/>
          </c:spPr>
          <c:invertIfNegative val="0"/>
          <c:dLbls>
            <c:numFmt formatCode="#,##0" sourceLinked="0"/>
            <c:txPr>
              <a:bodyPr/>
              <a:lstStyle/>
              <a:p>
                <a:pPr>
                  <a:defRPr b="0" i="0" strike="noStrike" sz="1200" u="none">
                    <a:solidFill>
                      <a:srgbClr val="000000"/>
                    </a:solidFill>
                    <a:latin typeface="Arial"/>
                  </a:defRPr>
                </a:pPr>
              </a:p>
            </c:txPr>
            <c:showLegendKey val="0"/>
            <c:showVal val="0"/>
            <c:showCatName val="0"/>
            <c:showSerName val="0"/>
            <c:showPercent val="0"/>
            <c:showBubbleSize val="0"/>
            <c:showLeaderLines val="0"/>
          </c:dLbls>
          <c:cat>
            <c:multiLvlStrRef>
              <c:f>Sheet1!$A$2:$A$20</c:f>
              <c:multiLvlStrCache>
                <c:ptCount val="19"/>
                <c:lvl>
                  <c:pt idx="0">
                    <c:v>Vertex Financial Group</c:v>
                  </c:pt>
                  <c:pt idx="1">
                    <c:v>Meridian Health Systems</c:v>
                  </c:pt>
                  <c:pt idx="2">
                    <c:v>HorizonTech Corp</c:v>
                  </c:pt>
                  <c:pt idx="3">
                    <c:v>NorthStar Credit Union</c:v>
                  </c:pt>
                  <c:pt idx="4">
                    <c:v>ClearPath Insurance</c:v>
                  </c:pt>
                  <c:pt idx="5">
                    <c:v>Summit Pizza Group</c:v>
                  </c:pt>
                  <c:pt idx="6">
                    <c:v>Vantage Energy Solutions</c:v>
                  </c:pt>
                  <c:pt idx="7">
                    <c:v>Pinnacle Tire Co</c:v>
                  </c:pt>
                  <c:pt idx="8">
                    <c:v>CoreFirst Bank</c:v>
                  </c:pt>
                  <c:pt idx="9">
                    <c:v>Elevate Apparel</c:v>
                  </c:pt>
                  <c:pt idx="10">
                    <c:v>Luxe Beauty Co</c:v>
                  </c:pt>
                  <c:pt idx="11">
                    <c:v>Cascadia Brewing Co</c:v>
                  </c:pt>
                  <c:pt idx="12">
                    <c:v>BlueSky Travel</c:v>
                  </c:pt>
                  <c:pt idx="13">
                    <c:v>Onyx Sports</c:v>
                  </c:pt>
                  <c:pt idx="14">
                    <c:v>Atlas Logistics</c:v>
                  </c:pt>
                  <c:pt idx="15">
                    <c:v>Brightwave Media</c:v>
                  </c:pt>
                  <c:pt idx="16">
                    <c:v>Pacific Realty Group</c:v>
                  </c:pt>
                  <c:pt idx="17">
                    <c:v>Cornerstone Education</c:v>
                  </c:pt>
                  <c:pt idx="18">
                    <c:v>Redwood Analytics</c:v>
                  </c:pt>
                </c:lvl>
              </c:multiLvlStrCache>
            </c:multiLvlStrRef>
          </c:cat>
          <c:val>
            <c:numRef>
              <c:f>Sheet1!$B$2:$B$20</c:f>
              <c:numCache>
                <c:formatCode>General</c:formatCode>
                <c:ptCount val="19"/>
                <c:pt idx="0">
                  <c:v>2832.6</c:v>
                </c:pt>
                <c:pt idx="1">
                  <c:v>2618.4</c:v>
                </c:pt>
                <c:pt idx="2">
                  <c:v>2399.1</c:v>
                </c:pt>
                <c:pt idx="3">
                  <c:v>782</c:v>
                </c:pt>
                <c:pt idx="4">
                  <c:v>745</c:v>
                </c:pt>
                <c:pt idx="5">
                  <c:v>704.2</c:v>
                </c:pt>
                <c:pt idx="6">
                  <c:v>638.8</c:v>
                </c:pt>
                <c:pt idx="7">
                  <c:v>628.7</c:v>
                </c:pt>
                <c:pt idx="8">
                  <c:v>200.6</c:v>
                </c:pt>
                <c:pt idx="9">
                  <c:v>186.7</c:v>
                </c:pt>
                <c:pt idx="10">
                  <c:v>186.5</c:v>
                </c:pt>
                <c:pt idx="11">
                  <c:v>184.2</c:v>
                </c:pt>
                <c:pt idx="12">
                  <c:v>173</c:v>
                </c:pt>
                <c:pt idx="13">
                  <c:v>172.4</c:v>
                </c:pt>
                <c:pt idx="14">
                  <c:v>152.9</c:v>
                </c:pt>
                <c:pt idx="15">
                  <c:v>28</c:v>
                </c:pt>
                <c:pt idx="16">
                  <c:v>25.6</c:v>
                </c:pt>
                <c:pt idx="17">
                  <c:v>25.3</c:v>
                </c:pt>
                <c:pt idx="18">
                  <c:v>22.6</c:v>
                </c:pt>
              </c:numCache>
            </c:numRef>
          </c:val>
        </c:ser>
        <c:dLbls>
          <c:numFmt formatCode="#,##0" sourceLinked="0"/>
          <c:txPr>
            <a:bodyPr/>
            <a:lstStyle/>
            <a:p>
              <a:pPr>
                <a:defRPr b="0" i="0" strike="noStrike" sz="1200" u="none">
                  <a:solidFill>
                    <a:srgbClr val="000000"/>
                  </a:solidFill>
                  <a:latin typeface="Arial"/>
                </a:defRPr>
              </a:pPr>
            </a:p>
          </c:txPr>
          <c:showLegendKey val="0"/>
          <c:showVal val="0"/>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900" b="0" i="0" u="none" strike="noStrike">
                <a:solidFill>
                  <a:srgbClr val="5A5470"/>
                </a:solidFill>
                <a:latin typeface="Arial"/>
              </a:defRPr>
            </a:pPr>
            <a:endParaRPr lang="en-US"/>
          </a:p>
        </c:txPr>
        <c:crossAx val="2094734552"/>
        <c:crosses val="autoZero"/>
        <c:auto val="1"/>
        <c:lblAlgn val="ctr"/>
        <c:noMultiLvlLbl val="1"/>
      </c:catAx>
      <c:valAx>
        <c:axId val="2094734552"/>
        <c:scaling>
          <c:logBase val="10"/>
          <c:orientation val="minMax"/>
        </c:scaling>
        <c:delete val="0"/>
        <c:axPos val="b"/>
        <c:majorGridlines>
          <c:spPr>
            <a:ln w="6350" cap="flat">
              <a:solidFill>
                <a:srgbClr val="E5E0EE"/>
              </a:solidFill>
              <a:prstDash val="solid"/>
              <a:round/>
            </a:ln>
          </c:spPr>
        </c:majorGridlines>
        <c:title>
          <c:tx>
            <c:rich>
              <a:bodyPr/>
              <a:lstStyle/>
              <a:p>
                <a:pPr>
                  <a:defRPr sz="1000" b="0" i="0" u="none" strike="noStrike">
                    <a:solidFill>
                      <a:srgbClr val="5A5470"/>
                    </a:solidFill>
                    <a:latin typeface="Arial"/>
                  </a:defRPr>
                </a:pPr>
                <a:r>
                  <a:rPr sz="1000" b="0" i="0" u="none" strike="noStrike">
                    <a:solidFill>
                      <a:srgbClr val="5A5470"/>
                    </a:solidFill>
                    <a:latin typeface="Arial"/>
                  </a:rPr>
                  <a:t>$M (log scale)</a:t>
                </a:r>
              </a:p>
            </c:rich>
          </c:tx>
          <c:layout/>
          <c:overlay val="0"/>
        </c:title>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5A5470"/>
                </a:solidFill>
                <a:latin typeface="Arial"/>
              </a:defRPr>
            </a:pPr>
            <a:endParaRPr lang="en-US"/>
          </a:p>
        </c:txPr>
        <c:crossAx val="2094734554"/>
        <c:crosses val="autoZero"/>
        <c:crossBetween val="between"/>
      </c:valAx>
      <c:spPr>
        <a:noFill/>
        <a:ln>
          <a:noFill/>
        </a:ln>
        <a:effectLst/>
      </c:spPr>
    </c:plotArea>
    <c:plotVisOnly val="1"/>
    <c:dispBlanksAs val="span"/>
  </c:chart>
  <c:spPr>
    <a:solidFill>
      <a:srgbClr val="FFFFFF"/>
    </a:solidFill>
    <a:ln>
      <a:noFill/>
    </a:ln>
    <a:effectLst/>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roundedCorners val="1"/>
  <c:chart>
    <c:title>
      <c:tx>
        <c:rich>
          <a:bodyPr/>
          <a:lstStyle/>
          <a:p>
            <a:pPr>
              <a:defRPr sz="1300" b="0" i="0" u="none" strike="noStrike">
                <a:solidFill>
                  <a:srgbClr val="4A4E8F"/>
                </a:solidFill>
                <a:latin typeface="Arial"/>
              </a:defRPr>
            </a:pPr>
            <a:r>
              <a:rPr sz="1300" b="0" i="0" u="none" strike="noStrike">
                <a:solidFill>
                  <a:srgbClr val="4A4E8F"/>
                </a:solidFill>
                <a:latin typeface="Arial"/>
              </a:rPr>
              <a:t>2018 — 16 industries, 20 clients</a:t>
            </a:r>
          </a:p>
        </c:rich>
      </c:tx>
      <c:layout/>
      <c:overlay val="0"/>
    </c:title>
    <c:autoTitleDeleted val="0"/>
    <c:plotArea>
      <c:layout/>
      <c:doughnutChart>
        <c:varyColors val="1"/>
        <c:ser>
          <c:idx val="0"/>
          <c:order val="0"/>
          <c:tx>
            <c:strRef>
              <c:f>Sheet1!$B$1</c:f>
              <c:strCache>
                <c:ptCount val="1"/>
                <c:pt idx="0">
                  <c:v>2018</c:v>
                </c:pt>
              </c:strCache>
            </c:strRef>
          </c:tx>
          <c:spPr>
            <a:solidFill>
              <a:schemeClr val="accent1"/>
            </a:solidFill>
            <a:ln w="9525" cap="flat">
              <a:solidFill>
                <a:srgbClr val="F9F9F9"/>
              </a:solidFill>
              <a:prstDash val="solid"/>
              <a:round/>
            </a:ln>
            <a:effectLst/>
          </c:spPr>
          <c:dPt>
            <c:idx val="0"/>
            <c:bubble3D val="0"/>
            <c:spPr>
              <a:solidFill>
                <a:srgbClr val="4A4E8F"/>
              </a:solidFill>
              <a:effectLst/>
            </c:spPr>
          </c:dPt>
          <c:dPt>
            <c:idx val="1"/>
            <c:bubble3D val="0"/>
            <c:spPr>
              <a:solidFill>
                <a:srgbClr val="A490C2"/>
              </a:solidFill>
              <a:effectLst/>
            </c:spPr>
          </c:dPt>
          <c:dPt>
            <c:idx val="2"/>
            <c:bubble3D val="0"/>
            <c:spPr>
              <a:solidFill>
                <a:srgbClr val="94A3B8"/>
              </a:solidFill>
              <a:effectLst/>
            </c:spPr>
          </c:dPt>
          <c:dPt>
            <c:idx val="3"/>
            <c:bubble3D val="0"/>
            <c:spPr>
              <a:solidFill>
                <a:srgbClr val="F59E0B"/>
              </a:solidFill>
              <a:effectLst/>
            </c:spPr>
          </c:dPt>
          <c:dPt>
            <c:idx val="4"/>
            <c:bubble3D val="0"/>
            <c:spPr>
              <a:solidFill>
                <a:srgbClr val="0EA5E9"/>
              </a:solidFill>
              <a:effectLst/>
            </c:spPr>
          </c:dPt>
          <c:dPt>
            <c:idx val="5"/>
            <c:bubble3D val="0"/>
            <c:spPr>
              <a:solidFill>
                <a:srgbClr val="10B981"/>
              </a:solidFill>
              <a:effectLst/>
            </c:spPr>
          </c:dPt>
          <c:dPt>
            <c:idx val="6"/>
            <c:bubble3D val="0"/>
            <c:spPr>
              <a:solidFill>
                <a:srgbClr val="EF4444"/>
              </a:solidFill>
              <a:effectLst/>
            </c:spPr>
          </c:dPt>
          <c:dPt>
            <c:idx val="7"/>
            <c:bubble3D val="0"/>
            <c:spPr>
              <a:solidFill>
                <a:srgbClr val="CBD5E1"/>
              </a:solidFill>
              <a:effectLst/>
            </c:spPr>
          </c:dPt>
          <c:dLbls>
            <c:dLbl>
              <c:idx val="0"/>
              <c:numFmt formatCode="General" sourceLinked="0"/>
              <c:spPr/>
              <c:txPr>
                <a:bodyPr/>
                <a:lstStyle/>
                <a:p>
                  <a:pPr>
                    <a:defRPr sz="1200" b="0" i="0" u="none" strike="noStrike">
                      <a:solidFill>
                        <a:srgbClr val="000000"/>
                      </a:solidFill>
                      <a:latin typeface="Arial"/>
                    </a:defRPr>
                  </a:pPr>
                </a:p>
              </c:txPr>
              <c:showLegendKey val="0"/>
              <c:showVal val="0"/>
              <c:showCatName val="0"/>
              <c:showSerName val="0"/>
              <c:showPercent val="0"/>
              <c:showBubbleSize val="0"/>
            </c:dLbl>
            <c:dLbl>
              <c:idx val="1"/>
              <c:numFmt formatCode="General" sourceLinked="0"/>
              <c:spPr/>
              <c:txPr>
                <a:bodyPr/>
                <a:lstStyle/>
                <a:p>
                  <a:pPr>
                    <a:defRPr sz="1200" b="0" i="0" u="none" strike="noStrike">
                      <a:solidFill>
                        <a:srgbClr val="000000"/>
                      </a:solidFill>
                      <a:latin typeface="Arial"/>
                    </a:defRPr>
                  </a:pPr>
                </a:p>
              </c:txPr>
              <c:showLegendKey val="0"/>
              <c:showVal val="0"/>
              <c:showCatName val="0"/>
              <c:showSerName val="0"/>
              <c:showPercent val="0"/>
              <c:showBubbleSize val="0"/>
            </c:dLbl>
            <c:dLbl>
              <c:idx val="2"/>
              <c:numFmt formatCode="General" sourceLinked="0"/>
              <c:spPr/>
              <c:txPr>
                <a:bodyPr/>
                <a:lstStyle/>
                <a:p>
                  <a:pPr>
                    <a:defRPr sz="1200" b="0" i="0" u="none" strike="noStrike">
                      <a:solidFill>
                        <a:srgbClr val="000000"/>
                      </a:solidFill>
                      <a:latin typeface="Arial"/>
                    </a:defRPr>
                  </a:pPr>
                </a:p>
              </c:txPr>
              <c:showLegendKey val="0"/>
              <c:showVal val="0"/>
              <c:showCatName val="0"/>
              <c:showSerName val="0"/>
              <c:showPercent val="0"/>
              <c:showBubbleSize val="0"/>
            </c:dLbl>
            <c:dLbl>
              <c:idx val="3"/>
              <c:numFmt formatCode="General" sourceLinked="0"/>
              <c:spPr/>
              <c:txPr>
                <a:bodyPr/>
                <a:lstStyle/>
                <a:p>
                  <a:pPr>
                    <a:defRPr sz="1200" b="0" i="0" u="none" strike="noStrike">
                      <a:solidFill>
                        <a:srgbClr val="000000"/>
                      </a:solidFill>
                      <a:latin typeface="Arial"/>
                    </a:defRPr>
                  </a:pPr>
                </a:p>
              </c:txPr>
              <c:showLegendKey val="0"/>
              <c:showVal val="0"/>
              <c:showCatName val="0"/>
              <c:showSerName val="0"/>
              <c:showPercent val="0"/>
              <c:showBubbleSize val="0"/>
            </c:dLbl>
            <c:dLbl>
              <c:idx val="4"/>
              <c:numFmt formatCode="General" sourceLinked="0"/>
              <c:spPr/>
              <c:txPr>
                <a:bodyPr/>
                <a:lstStyle/>
                <a:p>
                  <a:pPr>
                    <a:defRPr sz="1200" b="0" i="0" u="none" strike="noStrike">
                      <a:solidFill>
                        <a:srgbClr val="000000"/>
                      </a:solidFill>
                      <a:latin typeface="Arial"/>
                    </a:defRPr>
                  </a:pPr>
                </a:p>
              </c:txPr>
              <c:showLegendKey val="0"/>
              <c:showVal val="0"/>
              <c:showCatName val="0"/>
              <c:showSerName val="0"/>
              <c:showPercent val="0"/>
              <c:showBubbleSize val="0"/>
            </c:dLbl>
            <c:dLbl>
              <c:idx val="5"/>
              <c:numFmt formatCode="General" sourceLinked="0"/>
              <c:spPr/>
              <c:txPr>
                <a:bodyPr/>
                <a:lstStyle/>
                <a:p>
                  <a:pPr>
                    <a:defRPr sz="1200" b="0" i="0" u="none" strike="noStrike">
                      <a:solidFill>
                        <a:srgbClr val="000000"/>
                      </a:solidFill>
                      <a:latin typeface="Arial"/>
                    </a:defRPr>
                  </a:pPr>
                </a:p>
              </c:txPr>
              <c:showLegendKey val="0"/>
              <c:showVal val="0"/>
              <c:showCatName val="0"/>
              <c:showSerName val="0"/>
              <c:showPercent val="0"/>
              <c:showBubbleSize val="0"/>
            </c:dLbl>
            <c:dLbl>
              <c:idx val="6"/>
              <c:numFmt formatCode="General" sourceLinked="0"/>
              <c:spPr/>
              <c:txPr>
                <a:bodyPr/>
                <a:lstStyle/>
                <a:p>
                  <a:pPr>
                    <a:defRPr sz="1200" b="0" i="0" u="none" strike="noStrike">
                      <a:solidFill>
                        <a:srgbClr val="000000"/>
                      </a:solidFill>
                      <a:latin typeface="Arial"/>
                    </a:defRPr>
                  </a:pPr>
                </a:p>
              </c:txPr>
              <c:showLegendKey val="0"/>
              <c:showVal val="0"/>
              <c:showCatName val="0"/>
              <c:showSerName val="0"/>
              <c:showPercent val="0"/>
              <c:showBubbleSize val="0"/>
            </c:dLbl>
            <c:dLbl>
              <c:idx val="7"/>
              <c:numFmt formatCode="General" sourceLinked="0"/>
              <c:spPr/>
              <c:txPr>
                <a:bodyPr/>
                <a:lstStyle/>
                <a:p>
                  <a:pPr>
                    <a:defRPr sz="1200" b="0" i="0" u="none" strike="noStrike">
                      <a:solidFill>
                        <a:srgbClr val="000000"/>
                      </a:solidFill>
                      <a:latin typeface="Arial"/>
                    </a:defRPr>
                  </a:pPr>
                </a:p>
              </c:txPr>
              <c:showLegendKey val="0"/>
              <c:showVal val="0"/>
              <c:showCatName val="0"/>
              <c:showSerName val="0"/>
              <c:showPercent val="0"/>
              <c:showBubbleSize val="0"/>
            </c:dLbl>
            <c:numFmt formatCode="General" sourceLinked="0"/>
            <c:txPr>
              <a:bodyPr/>
              <a:lstStyle/>
              <a:p>
                <a:pPr>
                  <a:defRPr sz="1800" b="0" i="0" u="none" strike="noStrike">
                    <a:solidFill>
                      <a:srgbClr val="000000"/>
                    </a:solidFill>
                    <a:latin typeface="Arial"/>
                  </a:defRPr>
                </a:pPr>
              </a:p>
            </c:txPr>
            <c:showLegendKey val="0"/>
            <c:showVal val="0"/>
            <c:showCatName val="1"/>
            <c:showSerName val="0"/>
            <c:showPercent val="1"/>
            <c:showBubbleSize val="0"/>
            <c:showLeaderLines val="0"/>
          </c:dLbls>
          <c:cat>
            <c:strRef>
              <c:f>Sheet1!$A$2:$A$9</c:f>
              <c:strCache>
                <c:ptCount val="8"/>
                <c:pt idx="0">
                  <c:v>Financial Services</c:v>
                </c:pt>
                <c:pt idx="1">
                  <c:v>Healthcare</c:v>
                </c:pt>
                <c:pt idx="2">
                  <c:v>Technology</c:v>
                </c:pt>
                <c:pt idx="3">
                  <c:v>Insurance</c:v>
                </c:pt>
                <c:pt idx="4">
                  <c:v>QSR</c:v>
                </c:pt>
                <c:pt idx="5">
                  <c:v>Energy</c:v>
                </c:pt>
                <c:pt idx="6">
                  <c:v>Automotive</c:v>
                </c:pt>
                <c:pt idx="7">
                  <c:v>Other</c:v>
                </c:pt>
              </c:strCache>
            </c:strRef>
          </c:cat>
          <c:val>
            <c:numRef>
              <c:f>Sheet1!$B$2:$B$9</c:f>
              <c:numCache>
                <c:ptCount val="8"/>
                <c:pt idx="0">
                  <c:v>29.16</c:v>
                </c:pt>
                <c:pt idx="1">
                  <c:v>20.34</c:v>
                </c:pt>
                <c:pt idx="2">
                  <c:v>19.69</c:v>
                </c:pt>
                <c:pt idx="3">
                  <c:v>5.67</c:v>
                </c:pt>
                <c:pt idx="4">
                  <c:v>4.63</c:v>
                </c:pt>
                <c:pt idx="5">
                  <c:v>4.71</c:v>
                </c:pt>
                <c:pt idx="6">
                  <c:v>5.62</c:v>
                </c:pt>
                <c:pt idx="7">
                  <c:v>10.18</c:v>
                </c:pt>
              </c:numCache>
            </c:numRef>
          </c:val>
        </c:ser>
        <c:firstSliceAng val="0"/>
        <c:holeSize val="50"/>
      </c:doughnutChart>
      <c:spPr>
        <a:noFill/>
        <a:ln>
          <a:noFill/>
        </a:ln>
        <a:effectLst/>
      </c:spPr>
    </c:plotArea>
    <c:legend>
      <c:legendPos val="r"/>
      <c:overlay val="0"/>
      <c:txPr>
        <a:bodyPr/>
        <a:lstStyle/>
        <a:p>
          <a:pPr>
            <a:defRPr sz="900">
              <a:solidFill>
                <a:srgbClr val="5A5470"/>
              </a:solidFill>
            </a:defRPr>
          </a:pPr>
          <a:endParaRPr lang="en-US"/>
        </a:p>
      </c:txPr>
    </c:legend>
    <c:plotVisOnly val="1"/>
    <c:dispBlanksAs val="span"/>
  </c:chart>
  <c:spPr>
    <a:solidFill>
      <a:srgbClr val="FFFFFF"/>
    </a:solidFill>
    <a:ln>
      <a:noFill/>
    </a:ln>
    <a:effectLst/>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roundedCorners val="1"/>
  <c:chart>
    <c:title>
      <c:tx>
        <c:rich>
          <a:bodyPr/>
          <a:lstStyle/>
          <a:p>
            <a:pPr>
              <a:defRPr sz="1300" b="0" i="0" u="none" strike="noStrike">
                <a:solidFill>
                  <a:srgbClr val="4A4E8F"/>
                </a:solidFill>
                <a:latin typeface="Arial"/>
              </a:defRPr>
            </a:pPr>
            <a:r>
              <a:rPr sz="1300" b="0" i="0" u="none" strike="noStrike">
                <a:solidFill>
                  <a:srgbClr val="4A4E8F"/>
                </a:solidFill>
                <a:latin typeface="Arial"/>
              </a:rPr>
              <a:t>2024 — 15 industries, 19 clients</a:t>
            </a:r>
          </a:p>
        </c:rich>
      </c:tx>
      <c:layout/>
      <c:overlay val="0"/>
    </c:title>
    <c:autoTitleDeleted val="0"/>
    <c:plotArea>
      <c:layout/>
      <c:doughnutChart>
        <c:varyColors val="1"/>
        <c:ser>
          <c:idx val="0"/>
          <c:order val="0"/>
          <c:tx>
            <c:strRef>
              <c:f>Sheet1!$B$1</c:f>
              <c:strCache>
                <c:ptCount val="1"/>
                <c:pt idx="0">
                  <c:v>2024</c:v>
                </c:pt>
              </c:strCache>
            </c:strRef>
          </c:tx>
          <c:spPr>
            <a:solidFill>
              <a:schemeClr val="accent1"/>
            </a:solidFill>
            <a:ln w="9525" cap="flat">
              <a:solidFill>
                <a:srgbClr val="F9F9F9"/>
              </a:solidFill>
              <a:prstDash val="solid"/>
              <a:round/>
            </a:ln>
            <a:effectLst/>
          </c:spPr>
          <c:dPt>
            <c:idx val="0"/>
            <c:bubble3D val="0"/>
            <c:spPr>
              <a:solidFill>
                <a:srgbClr val="4A4E8F"/>
              </a:solidFill>
              <a:effectLst/>
            </c:spPr>
          </c:dPt>
          <c:dPt>
            <c:idx val="1"/>
            <c:bubble3D val="0"/>
            <c:spPr>
              <a:solidFill>
                <a:srgbClr val="A490C2"/>
              </a:solidFill>
              <a:effectLst/>
            </c:spPr>
          </c:dPt>
          <c:dPt>
            <c:idx val="2"/>
            <c:bubble3D val="0"/>
            <c:spPr>
              <a:solidFill>
                <a:srgbClr val="94A3B8"/>
              </a:solidFill>
              <a:effectLst/>
            </c:spPr>
          </c:dPt>
          <c:dPt>
            <c:idx val="3"/>
            <c:bubble3D val="0"/>
            <c:spPr>
              <a:solidFill>
                <a:srgbClr val="F59E0B"/>
              </a:solidFill>
              <a:effectLst/>
            </c:spPr>
          </c:dPt>
          <c:dPt>
            <c:idx val="4"/>
            <c:bubble3D val="0"/>
            <c:spPr>
              <a:solidFill>
                <a:srgbClr val="0EA5E9"/>
              </a:solidFill>
              <a:effectLst/>
            </c:spPr>
          </c:dPt>
          <c:dPt>
            <c:idx val="5"/>
            <c:bubble3D val="0"/>
            <c:spPr>
              <a:solidFill>
                <a:srgbClr val="10B981"/>
              </a:solidFill>
              <a:effectLst/>
            </c:spPr>
          </c:dPt>
          <c:dPt>
            <c:idx val="6"/>
            <c:bubble3D val="0"/>
            <c:spPr>
              <a:solidFill>
                <a:srgbClr val="EF4444"/>
              </a:solidFill>
              <a:effectLst/>
            </c:spPr>
          </c:dPt>
          <c:dPt>
            <c:idx val="7"/>
            <c:bubble3D val="0"/>
            <c:spPr>
              <a:solidFill>
                <a:srgbClr val="CBD5E1"/>
              </a:solidFill>
              <a:effectLst/>
            </c:spPr>
          </c:dPt>
          <c:dLbls>
            <c:dLbl>
              <c:idx val="0"/>
              <c:numFmt formatCode="General" sourceLinked="0"/>
              <c:spPr/>
              <c:txPr>
                <a:bodyPr/>
                <a:lstStyle/>
                <a:p>
                  <a:pPr>
                    <a:defRPr sz="1200" b="0" i="0" u="none" strike="noStrike">
                      <a:solidFill>
                        <a:srgbClr val="000000"/>
                      </a:solidFill>
                      <a:latin typeface="Arial"/>
                    </a:defRPr>
                  </a:pPr>
                </a:p>
              </c:txPr>
              <c:showLegendKey val="0"/>
              <c:showVal val="0"/>
              <c:showCatName val="0"/>
              <c:showSerName val="0"/>
              <c:showPercent val="0"/>
              <c:showBubbleSize val="0"/>
            </c:dLbl>
            <c:dLbl>
              <c:idx val="1"/>
              <c:numFmt formatCode="General" sourceLinked="0"/>
              <c:spPr/>
              <c:txPr>
                <a:bodyPr/>
                <a:lstStyle/>
                <a:p>
                  <a:pPr>
                    <a:defRPr sz="1200" b="0" i="0" u="none" strike="noStrike">
                      <a:solidFill>
                        <a:srgbClr val="000000"/>
                      </a:solidFill>
                      <a:latin typeface="Arial"/>
                    </a:defRPr>
                  </a:pPr>
                </a:p>
              </c:txPr>
              <c:showLegendKey val="0"/>
              <c:showVal val="0"/>
              <c:showCatName val="0"/>
              <c:showSerName val="0"/>
              <c:showPercent val="0"/>
              <c:showBubbleSize val="0"/>
            </c:dLbl>
            <c:dLbl>
              <c:idx val="2"/>
              <c:numFmt formatCode="General" sourceLinked="0"/>
              <c:spPr/>
              <c:txPr>
                <a:bodyPr/>
                <a:lstStyle/>
                <a:p>
                  <a:pPr>
                    <a:defRPr sz="1200" b="0" i="0" u="none" strike="noStrike">
                      <a:solidFill>
                        <a:srgbClr val="000000"/>
                      </a:solidFill>
                      <a:latin typeface="Arial"/>
                    </a:defRPr>
                  </a:pPr>
                </a:p>
              </c:txPr>
              <c:showLegendKey val="0"/>
              <c:showVal val="0"/>
              <c:showCatName val="0"/>
              <c:showSerName val="0"/>
              <c:showPercent val="0"/>
              <c:showBubbleSize val="0"/>
            </c:dLbl>
            <c:dLbl>
              <c:idx val="3"/>
              <c:numFmt formatCode="General" sourceLinked="0"/>
              <c:spPr/>
              <c:txPr>
                <a:bodyPr/>
                <a:lstStyle/>
                <a:p>
                  <a:pPr>
                    <a:defRPr sz="1200" b="0" i="0" u="none" strike="noStrike">
                      <a:solidFill>
                        <a:srgbClr val="000000"/>
                      </a:solidFill>
                      <a:latin typeface="Arial"/>
                    </a:defRPr>
                  </a:pPr>
                </a:p>
              </c:txPr>
              <c:showLegendKey val="0"/>
              <c:showVal val="0"/>
              <c:showCatName val="0"/>
              <c:showSerName val="0"/>
              <c:showPercent val="0"/>
              <c:showBubbleSize val="0"/>
            </c:dLbl>
            <c:dLbl>
              <c:idx val="4"/>
              <c:numFmt formatCode="General" sourceLinked="0"/>
              <c:spPr/>
              <c:txPr>
                <a:bodyPr/>
                <a:lstStyle/>
                <a:p>
                  <a:pPr>
                    <a:defRPr sz="1200" b="0" i="0" u="none" strike="noStrike">
                      <a:solidFill>
                        <a:srgbClr val="000000"/>
                      </a:solidFill>
                      <a:latin typeface="Arial"/>
                    </a:defRPr>
                  </a:pPr>
                </a:p>
              </c:txPr>
              <c:showLegendKey val="0"/>
              <c:showVal val="0"/>
              <c:showCatName val="0"/>
              <c:showSerName val="0"/>
              <c:showPercent val="0"/>
              <c:showBubbleSize val="0"/>
            </c:dLbl>
            <c:dLbl>
              <c:idx val="5"/>
              <c:numFmt formatCode="General" sourceLinked="0"/>
              <c:spPr/>
              <c:txPr>
                <a:bodyPr/>
                <a:lstStyle/>
                <a:p>
                  <a:pPr>
                    <a:defRPr sz="1200" b="0" i="0" u="none" strike="noStrike">
                      <a:solidFill>
                        <a:srgbClr val="000000"/>
                      </a:solidFill>
                      <a:latin typeface="Arial"/>
                    </a:defRPr>
                  </a:pPr>
                </a:p>
              </c:txPr>
              <c:showLegendKey val="0"/>
              <c:showVal val="0"/>
              <c:showCatName val="0"/>
              <c:showSerName val="0"/>
              <c:showPercent val="0"/>
              <c:showBubbleSize val="0"/>
            </c:dLbl>
            <c:dLbl>
              <c:idx val="6"/>
              <c:numFmt formatCode="General" sourceLinked="0"/>
              <c:spPr/>
              <c:txPr>
                <a:bodyPr/>
                <a:lstStyle/>
                <a:p>
                  <a:pPr>
                    <a:defRPr sz="1200" b="0" i="0" u="none" strike="noStrike">
                      <a:solidFill>
                        <a:srgbClr val="000000"/>
                      </a:solidFill>
                      <a:latin typeface="Arial"/>
                    </a:defRPr>
                  </a:pPr>
                </a:p>
              </c:txPr>
              <c:showLegendKey val="0"/>
              <c:showVal val="0"/>
              <c:showCatName val="0"/>
              <c:showSerName val="0"/>
              <c:showPercent val="0"/>
              <c:showBubbleSize val="0"/>
            </c:dLbl>
            <c:dLbl>
              <c:idx val="7"/>
              <c:numFmt formatCode="General" sourceLinked="0"/>
              <c:spPr/>
              <c:txPr>
                <a:bodyPr/>
                <a:lstStyle/>
                <a:p>
                  <a:pPr>
                    <a:defRPr sz="1200" b="0" i="0" u="none" strike="noStrike">
                      <a:solidFill>
                        <a:srgbClr val="000000"/>
                      </a:solidFill>
                      <a:latin typeface="Arial"/>
                    </a:defRPr>
                  </a:pPr>
                </a:p>
              </c:txPr>
              <c:showLegendKey val="0"/>
              <c:showVal val="0"/>
              <c:showCatName val="0"/>
              <c:showSerName val="0"/>
              <c:showPercent val="0"/>
              <c:showBubbleSize val="0"/>
            </c:dLbl>
            <c:numFmt formatCode="General" sourceLinked="0"/>
            <c:txPr>
              <a:bodyPr/>
              <a:lstStyle/>
              <a:p>
                <a:pPr>
                  <a:defRPr sz="1800" b="0" i="0" u="none" strike="noStrike">
                    <a:solidFill>
                      <a:srgbClr val="000000"/>
                    </a:solidFill>
                    <a:latin typeface="Arial"/>
                  </a:defRPr>
                </a:pPr>
              </a:p>
            </c:txPr>
            <c:showLegendKey val="0"/>
            <c:showVal val="0"/>
            <c:showCatName val="1"/>
            <c:showSerName val="0"/>
            <c:showPercent val="1"/>
            <c:showBubbleSize val="0"/>
            <c:showLeaderLines val="0"/>
          </c:dLbls>
          <c:cat>
            <c:strRef>
              <c:f>Sheet1!$A$2:$A$9</c:f>
              <c:strCache>
                <c:ptCount val="8"/>
                <c:pt idx="0">
                  <c:v>Financial Services</c:v>
                </c:pt>
                <c:pt idx="1">
                  <c:v>Healthcare</c:v>
                </c:pt>
                <c:pt idx="2">
                  <c:v>Technology</c:v>
                </c:pt>
                <c:pt idx="3">
                  <c:v>Insurance</c:v>
                </c:pt>
                <c:pt idx="4">
                  <c:v>QSR</c:v>
                </c:pt>
                <c:pt idx="5">
                  <c:v>Energy</c:v>
                </c:pt>
                <c:pt idx="6">
                  <c:v>Automotive</c:v>
                </c:pt>
                <c:pt idx="7">
                  <c:v>Other</c:v>
                </c:pt>
              </c:strCache>
            </c:strRef>
          </c:cat>
          <c:val>
            <c:numRef>
              <c:f>Sheet1!$B$2:$B$9</c:f>
              <c:numCache>
                <c:ptCount val="8"/>
                <c:pt idx="0">
                  <c:v>30.02</c:v>
                </c:pt>
                <c:pt idx="1">
                  <c:v>20.6</c:v>
                </c:pt>
                <c:pt idx="2">
                  <c:v>19.06</c:v>
                </c:pt>
                <c:pt idx="3">
                  <c:v>5.86</c:v>
                </c:pt>
                <c:pt idx="4">
                  <c:v>5.54</c:v>
                </c:pt>
                <c:pt idx="5">
                  <c:v>5.03</c:v>
                </c:pt>
                <c:pt idx="6">
                  <c:v>4.95</c:v>
                </c:pt>
                <c:pt idx="7">
                  <c:v>8.94</c:v>
                </c:pt>
              </c:numCache>
            </c:numRef>
          </c:val>
        </c:ser>
        <c:firstSliceAng val="0"/>
        <c:holeSize val="50"/>
      </c:doughnutChart>
      <c:spPr>
        <a:noFill/>
        <a:ln>
          <a:noFill/>
        </a:ln>
        <a:effectLst/>
      </c:spPr>
    </c:plotArea>
    <c:legend>
      <c:legendPos val="r"/>
      <c:overlay val="0"/>
      <c:txPr>
        <a:bodyPr/>
        <a:lstStyle/>
        <a:p>
          <a:pPr>
            <a:defRPr sz="900">
              <a:solidFill>
                <a:srgbClr val="5A5470"/>
              </a:solidFill>
            </a:defRPr>
          </a:pPr>
          <a:endParaRPr lang="en-US"/>
        </a:p>
      </c:txPr>
    </c:legend>
    <c:plotVisOnly val="1"/>
    <c:dispBlanksAs val="span"/>
  </c:chart>
  <c:spPr>
    <a:solidFill>
      <a:srgbClr val="FFFFFF"/>
    </a:solid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chart" Target="/ppt/charts/chart1.xml"/><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chart" Target="/ppt/charts/chart2.xml"/><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chart" Target="/ppt/charts/chart3.xml"/><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chart" Target="/ppt/charts/chart4.xml"/><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chart" Target="/ppt/charts/chart5.xml"/><Relationship Id="rId2" Type="http://schemas.openxmlformats.org/officeDocument/2006/relationships/chart" Target="/ppt/charts/chart6.xml"/><Relationship Id="rId3" Type="http://schemas.openxmlformats.org/officeDocument/2006/relationships/slideLayout" Target="../slideLayouts/slideLayout1.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2B1E3E"/>
        </a:solidFill>
      </p:bgPr>
    </p:bg>
    <p:spTree>
      <p:nvGrpSpPr>
        <p:cNvPr id="1" name=""/>
        <p:cNvGrpSpPr/>
        <p:nvPr/>
      </p:nvGrpSpPr>
      <p:grpSpPr>
        <a:xfrm>
          <a:off x="0" y="0"/>
          <a:ext cx="0" cy="0"/>
          <a:chOff x="0" y="0"/>
          <a:chExt cx="0" cy="0"/>
        </a:xfrm>
      </p:grpSpPr>
      <p:sp>
        <p:nvSpPr>
          <p:cNvPr id="2" name="Shape 0"/>
          <p:cNvSpPr/>
          <p:nvPr/>
        </p:nvSpPr>
        <p:spPr>
          <a:xfrm>
            <a:off x="0" y="5120640"/>
            <a:ext cx="12161520" cy="45720"/>
          </a:xfrm>
          <a:prstGeom prst="rect">
            <a:avLst/>
          </a:prstGeom>
          <a:solidFill>
            <a:srgbClr val="A490C2"/>
          </a:solidFill>
          <a:ln w="12700">
            <a:solidFill>
              <a:srgbClr val="A490C2"/>
            </a:solidFill>
            <a:prstDash val="solid"/>
          </a:ln>
        </p:spPr>
      </p:sp>
      <p:sp>
        <p:nvSpPr>
          <p:cNvPr id="3" name="Text 1"/>
          <p:cNvSpPr/>
          <p:nvPr/>
        </p:nvSpPr>
        <p:spPr>
          <a:xfrm>
            <a:off x="640080" y="457200"/>
            <a:ext cx="1371600" cy="640080"/>
          </a:xfrm>
          <a:prstGeom prst="rect">
            <a:avLst/>
          </a:prstGeom>
          <a:noFill/>
          <a:ln/>
        </p:spPr>
        <p:txBody>
          <a:bodyPr wrap="square" lIns="0" tIns="0" rIns="0" bIns="0" rtlCol="0" anchor="ctr"/>
          <a:lstStyle/>
          <a:p>
            <a:pPr indent="0" marL="0">
              <a:buNone/>
            </a:pPr>
            <a:r>
              <a:rPr lang="en-US" sz="3600" b="1" dirty="0">
                <a:solidFill>
                  <a:srgbClr val="4A4E8F"/>
                </a:solidFill>
                <a:latin typeface="Calibri" pitchFamily="34" charset="0"/>
                <a:ea typeface="Calibri" pitchFamily="34" charset="-122"/>
                <a:cs typeface="Calibri" pitchFamily="34" charset="-120"/>
              </a:rPr>
              <a:t>x</a:t>
            </a:r>
            <a:pPr indent="0" marL="0">
              <a:buNone/>
            </a:pPr>
            <a:r>
              <a:rPr lang="en-US" sz="3600" b="1" dirty="0">
                <a:solidFill>
                  <a:srgbClr val="A490C2"/>
                </a:solidFill>
                <a:latin typeface="Calibri" pitchFamily="34" charset="0"/>
                <a:ea typeface="Calibri" pitchFamily="34" charset="-122"/>
                <a:cs typeface="Calibri" pitchFamily="34" charset="-120"/>
              </a:rPr>
              <a:t>F</a:t>
            </a:r>
            <a:endParaRPr lang="en-US" sz="3600" dirty="0"/>
          </a:p>
        </p:txBody>
      </p:sp>
      <p:sp>
        <p:nvSpPr>
          <p:cNvPr id="4" name="Text 2"/>
          <p:cNvSpPr/>
          <p:nvPr/>
        </p:nvSpPr>
        <p:spPr>
          <a:xfrm>
            <a:off x="640080" y="1828800"/>
            <a:ext cx="10972800" cy="365760"/>
          </a:xfrm>
          <a:prstGeom prst="rect">
            <a:avLst/>
          </a:prstGeom>
          <a:noFill/>
          <a:ln/>
        </p:spPr>
        <p:txBody>
          <a:bodyPr wrap="square" lIns="0" tIns="0" rIns="0" bIns="0" rtlCol="0" anchor="ctr"/>
          <a:lstStyle/>
          <a:p>
            <a:pPr indent="0" marL="0">
              <a:buNone/>
            </a:pPr>
            <a:r>
              <a:rPr lang="en-US" sz="1300" b="1" spc="400" kern="0" dirty="0">
                <a:solidFill>
                  <a:srgbClr val="A490C2"/>
                </a:solidFill>
                <a:latin typeface="Calibri" pitchFamily="34" charset="0"/>
                <a:ea typeface="Calibri" pitchFamily="34" charset="-122"/>
                <a:cs typeface="Calibri" pitchFamily="34" charset="-120"/>
              </a:rPr>
              <a:t>FALCON MARKETING  ·  AUTOEXPLORE BRIEFING</a:t>
            </a:r>
            <a:endParaRPr lang="en-US" sz="1300" dirty="0"/>
          </a:p>
        </p:txBody>
      </p:sp>
      <p:sp>
        <p:nvSpPr>
          <p:cNvPr id="5" name="Text 3"/>
          <p:cNvSpPr/>
          <p:nvPr/>
        </p:nvSpPr>
        <p:spPr>
          <a:xfrm>
            <a:off x="640080" y="2286000"/>
            <a:ext cx="10972800" cy="1645920"/>
          </a:xfrm>
          <a:prstGeom prst="rect">
            <a:avLst/>
          </a:prstGeom>
          <a:noFill/>
          <a:ln/>
        </p:spPr>
        <p:txBody>
          <a:bodyPr wrap="square" lIns="0" tIns="0" rIns="0" bIns="0" rtlCol="0" anchor="ctr"/>
          <a:lstStyle/>
          <a:p>
            <a:pPr indent="0" marL="0">
              <a:buNone/>
            </a:pPr>
            <a:r>
              <a:rPr lang="en-US" sz="4400" b="1" dirty="0">
                <a:solidFill>
                  <a:srgbClr val="FFFFFF"/>
                </a:solidFill>
                <a:latin typeface="Georgia" pitchFamily="34" charset="0"/>
                <a:ea typeface="Georgia" pitchFamily="34" charset="-122"/>
                <a:cs typeface="Georgia" pitchFamily="34" charset="-120"/>
              </a:rPr>
              <a:t>Client concentration</a:t>
            </a:r>
            <a:endParaRPr lang="en-US" sz="4400" dirty="0"/>
          </a:p>
          <a:p>
            <a:pPr indent="0" marL="0">
              <a:buNone/>
            </a:pPr>
            <a:r>
              <a:rPr lang="en-US" sz="4400" b="1" dirty="0">
                <a:solidFill>
                  <a:srgbClr val="FFFFFF"/>
                </a:solidFill>
                <a:latin typeface="Georgia" pitchFamily="34" charset="0"/>
                <a:ea typeface="Georgia" pitchFamily="34" charset="-122"/>
                <a:cs typeface="Georgia" pitchFamily="34" charset="-120"/>
              </a:rPr>
              <a:t>is the agency's hidden risk.</a:t>
            </a:r>
            <a:endParaRPr lang="en-US" sz="4400" dirty="0"/>
          </a:p>
        </p:txBody>
      </p:sp>
      <p:sp>
        <p:nvSpPr>
          <p:cNvPr id="6" name="Text 4"/>
          <p:cNvSpPr/>
          <p:nvPr/>
        </p:nvSpPr>
        <p:spPr>
          <a:xfrm>
            <a:off x="640080" y="4023360"/>
            <a:ext cx="10058400" cy="731520"/>
          </a:xfrm>
          <a:prstGeom prst="rect">
            <a:avLst/>
          </a:prstGeom>
          <a:noFill/>
          <a:ln/>
        </p:spPr>
        <p:txBody>
          <a:bodyPr wrap="square" lIns="0" tIns="0" rIns="0" bIns="0" rtlCol="0" anchor="ctr"/>
          <a:lstStyle/>
          <a:p>
            <a:pPr indent="0" marL="0">
              <a:buNone/>
            </a:pPr>
            <a:r>
              <a:rPr lang="en-US" sz="1700" i="1" dirty="0">
                <a:solidFill>
                  <a:srgbClr val="E6E6FA"/>
                </a:solidFill>
                <a:latin typeface="Calibri" pitchFamily="34" charset="0"/>
                <a:ea typeface="Calibri" pitchFamily="34" charset="-122"/>
                <a:cs typeface="Calibri" pitchFamily="34" charset="-120"/>
              </a:rPr>
              <a:t>Three clients = 62% of revenue. No one has changed tiers in 7 years. The single client who churned showed no warning signals in the standard metrics.</a:t>
            </a:r>
            <a:endParaRPr lang="en-US" sz="1700" dirty="0"/>
          </a:p>
        </p:txBody>
      </p:sp>
      <p:sp>
        <p:nvSpPr>
          <p:cNvPr id="7" name="Text 5"/>
          <p:cNvSpPr/>
          <p:nvPr/>
        </p:nvSpPr>
        <p:spPr>
          <a:xfrm>
            <a:off x="640080" y="6217920"/>
            <a:ext cx="10972800" cy="274320"/>
          </a:xfrm>
          <a:prstGeom prst="rect">
            <a:avLst/>
          </a:prstGeom>
          <a:noFill/>
          <a:ln/>
        </p:spPr>
        <p:txBody>
          <a:bodyPr wrap="square" lIns="0" tIns="0" rIns="0" bIns="0" rtlCol="0" anchor="ctr"/>
          <a:lstStyle/>
          <a:p>
            <a:pPr indent="0" marL="0">
              <a:buNone/>
            </a:pPr>
            <a:r>
              <a:rPr lang="en-US" sz="1100" dirty="0">
                <a:solidFill>
                  <a:srgbClr val="A490C2"/>
                </a:solidFill>
                <a:latin typeface="Calibri" pitchFamily="34" charset="0"/>
                <a:ea typeface="Calibri" pitchFamily="34" charset="-122"/>
                <a:cs typeface="Calibri" pitchFamily="34" charset="-120"/>
              </a:rPr>
              <a:t>Directed AutoExplore · 17 hypotheses · 2018–2024 · 19 active clients · $12.71B 2024 project billings</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5F3FA"/>
        </a:solidFill>
      </p:bgPr>
    </p:bg>
    <p:spTree>
      <p:nvGrpSpPr>
        <p:cNvPr id="1" name=""/>
        <p:cNvGrpSpPr/>
        <p:nvPr/>
      </p:nvGrpSpPr>
      <p:grpSpPr>
        <a:xfrm>
          <a:off x="0" y="0"/>
          <a:ext cx="0" cy="0"/>
          <a:chOff x="0" y="0"/>
          <a:chExt cx="0" cy="0"/>
        </a:xfrm>
      </p:grpSpPr>
      <p:sp>
        <p:nvSpPr>
          <p:cNvPr id="2" name="Shape 0"/>
          <p:cNvSpPr/>
          <p:nvPr/>
        </p:nvSpPr>
        <p:spPr>
          <a:xfrm>
            <a:off x="0" y="0"/>
            <a:ext cx="12161520" cy="502920"/>
          </a:xfrm>
          <a:prstGeom prst="rect">
            <a:avLst/>
          </a:prstGeom>
          <a:solidFill>
            <a:srgbClr val="2B1E3E"/>
          </a:solidFill>
          <a:ln w="12700">
            <a:solidFill>
              <a:srgbClr val="2B1E3E"/>
            </a:solidFill>
            <a:prstDash val="solid"/>
          </a:ln>
        </p:spPr>
      </p:sp>
      <p:sp>
        <p:nvSpPr>
          <p:cNvPr id="3" name="Text 1"/>
          <p:cNvSpPr/>
          <p:nvPr/>
        </p:nvSpPr>
        <p:spPr>
          <a:xfrm>
            <a:off x="365760" y="45720"/>
            <a:ext cx="731520" cy="411480"/>
          </a:xfrm>
          <a:prstGeom prst="rect">
            <a:avLst/>
          </a:prstGeom>
          <a:noFill/>
          <a:ln/>
        </p:spPr>
        <p:txBody>
          <a:bodyPr wrap="square" lIns="0" tIns="0" rIns="0" bIns="0" rtlCol="0" anchor="ctr"/>
          <a:lstStyle/>
          <a:p>
            <a:pPr indent="0" marL="0">
              <a:buNone/>
            </a:pPr>
            <a:r>
              <a:rPr lang="en-US" sz="2200" b="1" dirty="0">
                <a:solidFill>
                  <a:srgbClr val="4A4E8F"/>
                </a:solidFill>
                <a:latin typeface="Calibri" pitchFamily="34" charset="0"/>
                <a:ea typeface="Calibri" pitchFamily="34" charset="-122"/>
                <a:cs typeface="Calibri" pitchFamily="34" charset="-120"/>
              </a:rPr>
              <a:t>x</a:t>
            </a:r>
            <a:pPr indent="0" marL="0">
              <a:buNone/>
            </a:pPr>
            <a:r>
              <a:rPr lang="en-US" sz="2200" b="1" dirty="0">
                <a:solidFill>
                  <a:srgbClr val="A490C2"/>
                </a:solidFill>
                <a:latin typeface="Calibri" pitchFamily="34" charset="0"/>
                <a:ea typeface="Calibri" pitchFamily="34" charset="-122"/>
                <a:cs typeface="Calibri" pitchFamily="34" charset="-120"/>
              </a:rPr>
              <a:t>F</a:t>
            </a:r>
            <a:endParaRPr lang="en-US" sz="2200" dirty="0"/>
          </a:p>
        </p:txBody>
      </p:sp>
      <p:sp>
        <p:nvSpPr>
          <p:cNvPr id="4" name="Text 2"/>
          <p:cNvSpPr/>
          <p:nvPr/>
        </p:nvSpPr>
        <p:spPr>
          <a:xfrm>
            <a:off x="1097280" y="45720"/>
            <a:ext cx="6400800" cy="411480"/>
          </a:xfrm>
          <a:prstGeom prst="rect">
            <a:avLst/>
          </a:prstGeom>
          <a:noFill/>
          <a:ln/>
        </p:spPr>
        <p:txBody>
          <a:bodyPr wrap="square" lIns="0" tIns="0" rIns="0" bIns="0" rtlCol="0" anchor="ctr"/>
          <a:lstStyle/>
          <a:p>
            <a:pPr indent="0" marL="0">
              <a:buNone/>
            </a:pPr>
            <a:r>
              <a:rPr lang="en-US" sz="1200" dirty="0">
                <a:solidFill>
                  <a:srgbClr val="E6E6FA"/>
                </a:solidFill>
                <a:latin typeface="Calibri" pitchFamily="34" charset="0"/>
                <a:ea typeface="Calibri" pitchFamily="34" charset="-122"/>
                <a:cs typeface="Calibri" pitchFamily="34" charset="-120"/>
              </a:rPr>
              <a:t>Falcon Marketing  /  Client Concentration &amp; Retention</a:t>
            </a:r>
            <a:endParaRPr lang="en-US" sz="1200" dirty="0"/>
          </a:p>
        </p:txBody>
      </p:sp>
      <p:sp>
        <p:nvSpPr>
          <p:cNvPr id="5" name="Text 3"/>
          <p:cNvSpPr/>
          <p:nvPr/>
        </p:nvSpPr>
        <p:spPr>
          <a:xfrm>
            <a:off x="8229600" y="45720"/>
            <a:ext cx="3657600" cy="411480"/>
          </a:xfrm>
          <a:prstGeom prst="rect">
            <a:avLst/>
          </a:prstGeom>
          <a:noFill/>
          <a:ln/>
        </p:spPr>
        <p:txBody>
          <a:bodyPr wrap="square" lIns="0" tIns="0" rIns="0" bIns="0" rtlCol="0" anchor="ctr"/>
          <a:lstStyle/>
          <a:p>
            <a:pPr algn="r" indent="0" marL="0">
              <a:buNone/>
            </a:pPr>
            <a:r>
              <a:rPr lang="en-US" sz="1100" dirty="0">
                <a:solidFill>
                  <a:srgbClr val="A490C2"/>
                </a:solidFill>
                <a:latin typeface="Calibri" pitchFamily="34" charset="0"/>
                <a:ea typeface="Calibri" pitchFamily="34" charset="-122"/>
                <a:cs typeface="Calibri" pitchFamily="34" charset="-120"/>
              </a:rPr>
              <a:t>10 · What we did NOT find</a:t>
            </a:r>
            <a:endParaRPr lang="en-US" sz="1100" dirty="0"/>
          </a:p>
        </p:txBody>
      </p:sp>
      <p:sp>
        <p:nvSpPr>
          <p:cNvPr id="6" name="Text 4"/>
          <p:cNvSpPr/>
          <p:nvPr/>
        </p:nvSpPr>
        <p:spPr>
          <a:xfrm>
            <a:off x="457200" y="777240"/>
            <a:ext cx="11247120" cy="548640"/>
          </a:xfrm>
          <a:prstGeom prst="rect">
            <a:avLst/>
          </a:prstGeom>
          <a:noFill/>
          <a:ln/>
        </p:spPr>
        <p:txBody>
          <a:bodyPr wrap="square" lIns="0" tIns="0" rIns="0" bIns="0" rtlCol="0" anchor="ctr"/>
          <a:lstStyle/>
          <a:p>
            <a:pPr indent="0" marL="0">
              <a:buNone/>
            </a:pPr>
            <a:r>
              <a:rPr lang="en-US" sz="2200" b="1" dirty="0">
                <a:solidFill>
                  <a:srgbClr val="4A4E8F"/>
                </a:solidFill>
                <a:latin typeface="Georgia" pitchFamily="34" charset="0"/>
                <a:ea typeface="Georgia" pitchFamily="34" charset="-122"/>
                <a:cs typeface="Georgia" pitchFamily="34" charset="-120"/>
              </a:rPr>
              <a:t>Hypotheses tested and disproven</a:t>
            </a:r>
            <a:endParaRPr lang="en-US" sz="2200" dirty="0"/>
          </a:p>
        </p:txBody>
      </p:sp>
      <p:sp>
        <p:nvSpPr>
          <p:cNvPr id="7" name="Text 5"/>
          <p:cNvSpPr/>
          <p:nvPr/>
        </p:nvSpPr>
        <p:spPr>
          <a:xfrm>
            <a:off x="457200" y="1280160"/>
            <a:ext cx="11247120" cy="365760"/>
          </a:xfrm>
          <a:prstGeom prst="rect">
            <a:avLst/>
          </a:prstGeom>
          <a:noFill/>
          <a:ln/>
        </p:spPr>
        <p:txBody>
          <a:bodyPr wrap="square" lIns="0" tIns="0" rIns="0" bIns="0" rtlCol="0" anchor="ctr"/>
          <a:lstStyle/>
          <a:p>
            <a:pPr indent="0" marL="0">
              <a:buNone/>
            </a:pPr>
            <a:r>
              <a:rPr lang="en-US" sz="1300" i="1" dirty="0">
                <a:solidFill>
                  <a:srgbClr val="5A5470"/>
                </a:solidFill>
                <a:latin typeface="Calibri" pitchFamily="34" charset="0"/>
                <a:ea typeface="Calibri" pitchFamily="34" charset="-122"/>
                <a:cs typeface="Calibri" pitchFamily="34" charset="-120"/>
              </a:rPr>
              <a:t>In a directed exploration, disproven hypotheses are findings — they tell you which mental models won't work.</a:t>
            </a:r>
            <a:endParaRPr lang="en-US" sz="1300" dirty="0"/>
          </a:p>
        </p:txBody>
      </p:sp>
      <p:sp>
        <p:nvSpPr>
          <p:cNvPr id="8" name="Shape 6"/>
          <p:cNvSpPr/>
          <p:nvPr/>
        </p:nvSpPr>
        <p:spPr>
          <a:xfrm>
            <a:off x="457200" y="1783080"/>
            <a:ext cx="11247120" cy="777240"/>
          </a:xfrm>
          <a:prstGeom prst="rect">
            <a:avLst/>
          </a:prstGeom>
          <a:solidFill>
            <a:srgbClr val="FFFFFF"/>
          </a:solidFill>
          <a:ln w="12700">
            <a:solidFill>
              <a:srgbClr val="E5E0EE"/>
            </a:solidFill>
            <a:prstDash val="solid"/>
          </a:ln>
          <a:effectLst>
            <a:outerShdw sx="100000" sy="100000" kx="0" ky="0" algn="bl" rotWithShape="0" blurRad="101600" dist="25400" dir="8100000">
              <a:srgbClr val="2B1E3E">
                <a:alpha val="12000"/>
              </a:srgbClr>
            </a:outerShdw>
          </a:effectLst>
        </p:spPr>
      </p:sp>
      <p:sp>
        <p:nvSpPr>
          <p:cNvPr id="9" name="Shape 7"/>
          <p:cNvSpPr/>
          <p:nvPr/>
        </p:nvSpPr>
        <p:spPr>
          <a:xfrm>
            <a:off x="457200" y="1783080"/>
            <a:ext cx="73152" cy="777240"/>
          </a:xfrm>
          <a:prstGeom prst="rect">
            <a:avLst/>
          </a:prstGeom>
          <a:solidFill>
            <a:srgbClr val="F59E0B"/>
          </a:solidFill>
          <a:ln w="12700">
            <a:solidFill>
              <a:srgbClr val="F59E0B"/>
            </a:solidFill>
            <a:prstDash val="solid"/>
          </a:ln>
        </p:spPr>
      </p:sp>
      <p:sp>
        <p:nvSpPr>
          <p:cNvPr id="10" name="Text 8"/>
          <p:cNvSpPr/>
          <p:nvPr/>
        </p:nvSpPr>
        <p:spPr>
          <a:xfrm>
            <a:off x="640080" y="1874520"/>
            <a:ext cx="640080" cy="228600"/>
          </a:xfrm>
          <a:prstGeom prst="rect">
            <a:avLst/>
          </a:prstGeom>
          <a:noFill/>
          <a:ln/>
        </p:spPr>
        <p:txBody>
          <a:bodyPr wrap="square" lIns="0" tIns="0" rIns="0" bIns="0" rtlCol="0" anchor="ctr"/>
          <a:lstStyle/>
          <a:p>
            <a:pPr indent="0" marL="0">
              <a:buNone/>
            </a:pPr>
            <a:r>
              <a:rPr lang="en-US" sz="900" b="1" spc="200" kern="0" dirty="0">
                <a:solidFill>
                  <a:srgbClr val="F59E0B"/>
                </a:solidFill>
                <a:latin typeface="Calibri" pitchFamily="34" charset="0"/>
                <a:ea typeface="Calibri" pitchFamily="34" charset="-122"/>
                <a:cs typeface="Calibri" pitchFamily="34" charset="-120"/>
              </a:rPr>
              <a:t>NULL</a:t>
            </a:r>
            <a:endParaRPr lang="en-US" sz="900" dirty="0"/>
          </a:p>
        </p:txBody>
      </p:sp>
      <p:sp>
        <p:nvSpPr>
          <p:cNvPr id="11" name="Text 9"/>
          <p:cNvSpPr/>
          <p:nvPr/>
        </p:nvSpPr>
        <p:spPr>
          <a:xfrm>
            <a:off x="1371600" y="1837944"/>
            <a:ext cx="10058400" cy="320040"/>
          </a:xfrm>
          <a:prstGeom prst="rect">
            <a:avLst/>
          </a:prstGeom>
          <a:noFill/>
          <a:ln/>
        </p:spPr>
        <p:txBody>
          <a:bodyPr wrap="square" lIns="0" tIns="0" rIns="0" bIns="0" rtlCol="0" anchor="ctr"/>
          <a:lstStyle/>
          <a:p>
            <a:pPr indent="0" marL="0">
              <a:buNone/>
            </a:pPr>
            <a:r>
              <a:rPr lang="en-US" sz="1400" b="1" dirty="0">
                <a:solidFill>
                  <a:srgbClr val="4A4E8F"/>
                </a:solidFill>
                <a:latin typeface="Calibri" pitchFamily="34" charset="0"/>
                <a:ea typeface="Calibri" pitchFamily="34" charset="-122"/>
                <a:cs typeface="Calibri" pitchFamily="34" charset="-120"/>
              </a:rPr>
              <a:t>Service-line breadth as a retention proxy</a:t>
            </a:r>
            <a:endParaRPr lang="en-US" sz="1400" dirty="0"/>
          </a:p>
        </p:txBody>
      </p:sp>
      <p:sp>
        <p:nvSpPr>
          <p:cNvPr id="12" name="Text 10"/>
          <p:cNvSpPr/>
          <p:nvPr/>
        </p:nvSpPr>
        <p:spPr>
          <a:xfrm>
            <a:off x="1371600" y="2148840"/>
            <a:ext cx="10058400" cy="411480"/>
          </a:xfrm>
          <a:prstGeom prst="rect">
            <a:avLst/>
          </a:prstGeom>
          <a:noFill/>
          <a:ln/>
        </p:spPr>
        <p:txBody>
          <a:bodyPr wrap="square" lIns="0" tIns="0" rIns="0" bIns="0" rtlCol="0" anchor="ctr"/>
          <a:lstStyle/>
          <a:p>
            <a:pPr indent="0" marL="0">
              <a:buNone/>
            </a:pPr>
            <a:r>
              <a:rPr lang="en-US" sz="1100" dirty="0">
                <a:solidFill>
                  <a:srgbClr val="1A1530"/>
                </a:solidFill>
                <a:latin typeface="Calibri" pitchFamily="34" charset="0"/>
                <a:ea typeface="Calibri" pitchFamily="34" charset="-122"/>
                <a:cs typeface="Calibri" pitchFamily="34" charset="-120"/>
              </a:rPr>
              <a:t>Every active client uses all 15 service lines, every year, since 2018. The metric has no variance — cannot be used as a leading indicator.</a:t>
            </a:r>
            <a:endParaRPr lang="en-US" sz="1100" dirty="0"/>
          </a:p>
        </p:txBody>
      </p:sp>
      <p:sp>
        <p:nvSpPr>
          <p:cNvPr id="13" name="Shape 11"/>
          <p:cNvSpPr/>
          <p:nvPr/>
        </p:nvSpPr>
        <p:spPr>
          <a:xfrm>
            <a:off x="457200" y="2651760"/>
            <a:ext cx="11247120" cy="777240"/>
          </a:xfrm>
          <a:prstGeom prst="rect">
            <a:avLst/>
          </a:prstGeom>
          <a:solidFill>
            <a:srgbClr val="FFFFFF"/>
          </a:solidFill>
          <a:ln w="12700">
            <a:solidFill>
              <a:srgbClr val="E5E0EE"/>
            </a:solidFill>
            <a:prstDash val="solid"/>
          </a:ln>
          <a:effectLst>
            <a:outerShdw sx="100000" sy="100000" kx="0" ky="0" algn="bl" rotWithShape="0" blurRad="101600" dist="25400" dir="8100000">
              <a:srgbClr val="2B1E3E">
                <a:alpha val="12000"/>
              </a:srgbClr>
            </a:outerShdw>
          </a:effectLst>
        </p:spPr>
      </p:sp>
      <p:sp>
        <p:nvSpPr>
          <p:cNvPr id="14" name="Shape 12"/>
          <p:cNvSpPr/>
          <p:nvPr/>
        </p:nvSpPr>
        <p:spPr>
          <a:xfrm>
            <a:off x="457200" y="2651760"/>
            <a:ext cx="73152" cy="777240"/>
          </a:xfrm>
          <a:prstGeom prst="rect">
            <a:avLst/>
          </a:prstGeom>
          <a:solidFill>
            <a:srgbClr val="F59E0B"/>
          </a:solidFill>
          <a:ln w="12700">
            <a:solidFill>
              <a:srgbClr val="F59E0B"/>
            </a:solidFill>
            <a:prstDash val="solid"/>
          </a:ln>
        </p:spPr>
      </p:sp>
      <p:sp>
        <p:nvSpPr>
          <p:cNvPr id="15" name="Text 13"/>
          <p:cNvSpPr/>
          <p:nvPr/>
        </p:nvSpPr>
        <p:spPr>
          <a:xfrm>
            <a:off x="640080" y="2743200"/>
            <a:ext cx="640080" cy="228600"/>
          </a:xfrm>
          <a:prstGeom prst="rect">
            <a:avLst/>
          </a:prstGeom>
          <a:noFill/>
          <a:ln/>
        </p:spPr>
        <p:txBody>
          <a:bodyPr wrap="square" lIns="0" tIns="0" rIns="0" bIns="0" rtlCol="0" anchor="ctr"/>
          <a:lstStyle/>
          <a:p>
            <a:pPr indent="0" marL="0">
              <a:buNone/>
            </a:pPr>
            <a:r>
              <a:rPr lang="en-US" sz="900" b="1" spc="200" kern="0" dirty="0">
                <a:solidFill>
                  <a:srgbClr val="F59E0B"/>
                </a:solidFill>
                <a:latin typeface="Calibri" pitchFamily="34" charset="0"/>
                <a:ea typeface="Calibri" pitchFamily="34" charset="-122"/>
                <a:cs typeface="Calibri" pitchFamily="34" charset="-120"/>
              </a:rPr>
              <a:t>NULL</a:t>
            </a:r>
            <a:endParaRPr lang="en-US" sz="900" dirty="0"/>
          </a:p>
        </p:txBody>
      </p:sp>
      <p:sp>
        <p:nvSpPr>
          <p:cNvPr id="16" name="Text 14"/>
          <p:cNvSpPr/>
          <p:nvPr/>
        </p:nvSpPr>
        <p:spPr>
          <a:xfrm>
            <a:off x="1371600" y="2706624"/>
            <a:ext cx="10058400" cy="320040"/>
          </a:xfrm>
          <a:prstGeom prst="rect">
            <a:avLst/>
          </a:prstGeom>
          <a:noFill/>
          <a:ln/>
        </p:spPr>
        <p:txBody>
          <a:bodyPr wrap="square" lIns="0" tIns="0" rIns="0" bIns="0" rtlCol="0" anchor="ctr"/>
          <a:lstStyle/>
          <a:p>
            <a:pPr indent="0" marL="0">
              <a:buNone/>
            </a:pPr>
            <a:r>
              <a:rPr lang="en-US" sz="1400" b="1" dirty="0">
                <a:solidFill>
                  <a:srgbClr val="4A4E8F"/>
                </a:solidFill>
                <a:latin typeface="Calibri" pitchFamily="34" charset="0"/>
                <a:ea typeface="Calibri" pitchFamily="34" charset="-122"/>
                <a:cs typeface="Calibri" pitchFamily="34" charset="-120"/>
              </a:rPr>
              <a:t>Margin / on-time / on-budget as churn predictors</a:t>
            </a:r>
            <a:endParaRPr lang="en-US" sz="1400" dirty="0"/>
          </a:p>
        </p:txBody>
      </p:sp>
      <p:sp>
        <p:nvSpPr>
          <p:cNvPr id="17" name="Text 15"/>
          <p:cNvSpPr/>
          <p:nvPr/>
        </p:nvSpPr>
        <p:spPr>
          <a:xfrm>
            <a:off x="1371600" y="3017520"/>
            <a:ext cx="10058400" cy="411480"/>
          </a:xfrm>
          <a:prstGeom prst="rect">
            <a:avLst/>
          </a:prstGeom>
          <a:noFill/>
          <a:ln/>
        </p:spPr>
        <p:txBody>
          <a:bodyPr wrap="square" lIns="0" tIns="0" rIns="0" bIns="0" rtlCol="0" anchor="ctr"/>
          <a:lstStyle/>
          <a:p>
            <a:pPr indent="0" marL="0">
              <a:buNone/>
            </a:pPr>
            <a:r>
              <a:rPr lang="en-US" sz="1100" dirty="0">
                <a:solidFill>
                  <a:srgbClr val="1A1530"/>
                </a:solidFill>
                <a:latin typeface="Calibri" pitchFamily="34" charset="0"/>
                <a:ea typeface="Calibri" pitchFamily="34" charset="-122"/>
                <a:cs typeface="Calibri" pitchFamily="34" charset="-120"/>
              </a:rPr>
              <a:t>All three metrics are uniform across every client, every tier, every year (margin ~43%, on-time ~78%, on-budget ~82%). No statistical signal to extract.</a:t>
            </a:r>
            <a:endParaRPr lang="en-US" sz="1100" dirty="0"/>
          </a:p>
        </p:txBody>
      </p:sp>
      <p:sp>
        <p:nvSpPr>
          <p:cNvPr id="18" name="Shape 16"/>
          <p:cNvSpPr/>
          <p:nvPr/>
        </p:nvSpPr>
        <p:spPr>
          <a:xfrm>
            <a:off x="457200" y="3520440"/>
            <a:ext cx="11247120" cy="777240"/>
          </a:xfrm>
          <a:prstGeom prst="rect">
            <a:avLst/>
          </a:prstGeom>
          <a:solidFill>
            <a:srgbClr val="FFFFFF"/>
          </a:solidFill>
          <a:ln w="12700">
            <a:solidFill>
              <a:srgbClr val="E5E0EE"/>
            </a:solidFill>
            <a:prstDash val="solid"/>
          </a:ln>
          <a:effectLst>
            <a:outerShdw sx="100000" sy="100000" kx="0" ky="0" algn="bl" rotWithShape="0" blurRad="101600" dist="25400" dir="8100000">
              <a:srgbClr val="2B1E3E">
                <a:alpha val="12000"/>
              </a:srgbClr>
            </a:outerShdw>
          </a:effectLst>
        </p:spPr>
      </p:sp>
      <p:sp>
        <p:nvSpPr>
          <p:cNvPr id="19" name="Shape 17"/>
          <p:cNvSpPr/>
          <p:nvPr/>
        </p:nvSpPr>
        <p:spPr>
          <a:xfrm>
            <a:off x="457200" y="3520440"/>
            <a:ext cx="73152" cy="777240"/>
          </a:xfrm>
          <a:prstGeom prst="rect">
            <a:avLst/>
          </a:prstGeom>
          <a:solidFill>
            <a:srgbClr val="F59E0B"/>
          </a:solidFill>
          <a:ln w="12700">
            <a:solidFill>
              <a:srgbClr val="F59E0B"/>
            </a:solidFill>
            <a:prstDash val="solid"/>
          </a:ln>
        </p:spPr>
      </p:sp>
      <p:sp>
        <p:nvSpPr>
          <p:cNvPr id="20" name="Text 18"/>
          <p:cNvSpPr/>
          <p:nvPr/>
        </p:nvSpPr>
        <p:spPr>
          <a:xfrm>
            <a:off x="640080" y="3611880"/>
            <a:ext cx="640080" cy="228600"/>
          </a:xfrm>
          <a:prstGeom prst="rect">
            <a:avLst/>
          </a:prstGeom>
          <a:noFill/>
          <a:ln/>
        </p:spPr>
        <p:txBody>
          <a:bodyPr wrap="square" lIns="0" tIns="0" rIns="0" bIns="0" rtlCol="0" anchor="ctr"/>
          <a:lstStyle/>
          <a:p>
            <a:pPr indent="0" marL="0">
              <a:buNone/>
            </a:pPr>
            <a:r>
              <a:rPr lang="en-US" sz="900" b="1" spc="200" kern="0" dirty="0">
                <a:solidFill>
                  <a:srgbClr val="F59E0B"/>
                </a:solidFill>
                <a:latin typeface="Calibri" pitchFamily="34" charset="0"/>
                <a:ea typeface="Calibri" pitchFamily="34" charset="-122"/>
                <a:cs typeface="Calibri" pitchFamily="34" charset="-120"/>
              </a:rPr>
              <a:t>NULL</a:t>
            </a:r>
            <a:endParaRPr lang="en-US" sz="900" dirty="0"/>
          </a:p>
        </p:txBody>
      </p:sp>
      <p:sp>
        <p:nvSpPr>
          <p:cNvPr id="21" name="Text 19"/>
          <p:cNvSpPr/>
          <p:nvPr/>
        </p:nvSpPr>
        <p:spPr>
          <a:xfrm>
            <a:off x="1371600" y="3575304"/>
            <a:ext cx="10058400" cy="320040"/>
          </a:xfrm>
          <a:prstGeom prst="rect">
            <a:avLst/>
          </a:prstGeom>
          <a:noFill/>
          <a:ln/>
        </p:spPr>
        <p:txBody>
          <a:bodyPr wrap="square" lIns="0" tIns="0" rIns="0" bIns="0" rtlCol="0" anchor="ctr"/>
          <a:lstStyle/>
          <a:p>
            <a:pPr indent="0" marL="0">
              <a:buNone/>
            </a:pPr>
            <a:r>
              <a:rPr lang="en-US" sz="1400" b="1" dirty="0">
                <a:solidFill>
                  <a:srgbClr val="4A4E8F"/>
                </a:solidFill>
                <a:latin typeface="Calibri" pitchFamily="34" charset="0"/>
                <a:ea typeface="Calibri" pitchFamily="34" charset="-122"/>
                <a:cs typeface="Calibri" pitchFamily="34" charset="-120"/>
              </a:rPr>
              <a:t>Tier-graduation pipeline (Bronze→Silver→Gold)</a:t>
            </a:r>
            <a:endParaRPr lang="en-US" sz="1400" dirty="0"/>
          </a:p>
        </p:txBody>
      </p:sp>
      <p:sp>
        <p:nvSpPr>
          <p:cNvPr id="22" name="Text 20"/>
          <p:cNvSpPr/>
          <p:nvPr/>
        </p:nvSpPr>
        <p:spPr>
          <a:xfrm>
            <a:off x="1371600" y="3886200"/>
            <a:ext cx="10058400" cy="411480"/>
          </a:xfrm>
          <a:prstGeom prst="rect">
            <a:avLst/>
          </a:prstGeom>
          <a:noFill/>
          <a:ln/>
        </p:spPr>
        <p:txBody>
          <a:bodyPr wrap="square" lIns="0" tIns="0" rIns="0" bIns="0" rtlCol="0" anchor="ctr"/>
          <a:lstStyle/>
          <a:p>
            <a:pPr indent="0" marL="0">
              <a:buNone/>
            </a:pPr>
            <a:r>
              <a:rPr lang="en-US" sz="1100" dirty="0">
                <a:solidFill>
                  <a:srgbClr val="1A1530"/>
                </a:solidFill>
                <a:latin typeface="Calibri" pitchFamily="34" charset="0"/>
                <a:ea typeface="Calibri" pitchFamily="34" charset="-122"/>
                <a:cs typeface="Calibri" pitchFamily="34" charset="-120"/>
              </a:rPr>
              <a:t>Zero clients have moved tiers in 7 years. The implicit "client development" motion is not producing tier progression.</a:t>
            </a:r>
            <a:endParaRPr lang="en-US" sz="1100" dirty="0"/>
          </a:p>
        </p:txBody>
      </p:sp>
      <p:sp>
        <p:nvSpPr>
          <p:cNvPr id="23" name="Shape 21"/>
          <p:cNvSpPr/>
          <p:nvPr/>
        </p:nvSpPr>
        <p:spPr>
          <a:xfrm>
            <a:off x="457200" y="4389120"/>
            <a:ext cx="11247120" cy="777240"/>
          </a:xfrm>
          <a:prstGeom prst="rect">
            <a:avLst/>
          </a:prstGeom>
          <a:solidFill>
            <a:srgbClr val="FFFFFF"/>
          </a:solidFill>
          <a:ln w="12700">
            <a:solidFill>
              <a:srgbClr val="E5E0EE"/>
            </a:solidFill>
            <a:prstDash val="solid"/>
          </a:ln>
          <a:effectLst>
            <a:outerShdw sx="100000" sy="100000" kx="0" ky="0" algn="bl" rotWithShape="0" blurRad="101600" dist="25400" dir="8100000">
              <a:srgbClr val="2B1E3E">
                <a:alpha val="12000"/>
              </a:srgbClr>
            </a:outerShdw>
          </a:effectLst>
        </p:spPr>
      </p:sp>
      <p:sp>
        <p:nvSpPr>
          <p:cNvPr id="24" name="Shape 22"/>
          <p:cNvSpPr/>
          <p:nvPr/>
        </p:nvSpPr>
        <p:spPr>
          <a:xfrm>
            <a:off x="457200" y="4389120"/>
            <a:ext cx="73152" cy="777240"/>
          </a:xfrm>
          <a:prstGeom prst="rect">
            <a:avLst/>
          </a:prstGeom>
          <a:solidFill>
            <a:srgbClr val="F59E0B"/>
          </a:solidFill>
          <a:ln w="12700">
            <a:solidFill>
              <a:srgbClr val="F59E0B"/>
            </a:solidFill>
            <a:prstDash val="solid"/>
          </a:ln>
        </p:spPr>
      </p:sp>
      <p:sp>
        <p:nvSpPr>
          <p:cNvPr id="25" name="Text 23"/>
          <p:cNvSpPr/>
          <p:nvPr/>
        </p:nvSpPr>
        <p:spPr>
          <a:xfrm>
            <a:off x="640080" y="4480560"/>
            <a:ext cx="640080" cy="228600"/>
          </a:xfrm>
          <a:prstGeom prst="rect">
            <a:avLst/>
          </a:prstGeom>
          <a:noFill/>
          <a:ln/>
        </p:spPr>
        <p:txBody>
          <a:bodyPr wrap="square" lIns="0" tIns="0" rIns="0" bIns="0" rtlCol="0" anchor="ctr"/>
          <a:lstStyle/>
          <a:p>
            <a:pPr indent="0" marL="0">
              <a:buNone/>
            </a:pPr>
            <a:r>
              <a:rPr lang="en-US" sz="900" b="1" spc="200" kern="0" dirty="0">
                <a:solidFill>
                  <a:srgbClr val="F59E0B"/>
                </a:solidFill>
                <a:latin typeface="Calibri" pitchFamily="34" charset="0"/>
                <a:ea typeface="Calibri" pitchFamily="34" charset="-122"/>
                <a:cs typeface="Calibri" pitchFamily="34" charset="-120"/>
              </a:rPr>
              <a:t>NULL</a:t>
            </a:r>
            <a:endParaRPr lang="en-US" sz="900" dirty="0"/>
          </a:p>
        </p:txBody>
      </p:sp>
      <p:sp>
        <p:nvSpPr>
          <p:cNvPr id="26" name="Text 24"/>
          <p:cNvSpPr/>
          <p:nvPr/>
        </p:nvSpPr>
        <p:spPr>
          <a:xfrm>
            <a:off x="1371600" y="4443984"/>
            <a:ext cx="10058400" cy="320040"/>
          </a:xfrm>
          <a:prstGeom prst="rect">
            <a:avLst/>
          </a:prstGeom>
          <a:noFill/>
          <a:ln/>
        </p:spPr>
        <p:txBody>
          <a:bodyPr wrap="square" lIns="0" tIns="0" rIns="0" bIns="0" rtlCol="0" anchor="ctr"/>
          <a:lstStyle/>
          <a:p>
            <a:pPr indent="0" marL="0">
              <a:buNone/>
            </a:pPr>
            <a:r>
              <a:rPr lang="en-US" sz="1400" b="1" dirty="0">
                <a:solidFill>
                  <a:srgbClr val="4A4E8F"/>
                </a:solidFill>
                <a:latin typeface="Calibri" pitchFamily="34" charset="0"/>
                <a:ea typeface="Calibri" pitchFamily="34" charset="-122"/>
                <a:cs typeface="Calibri" pitchFamily="34" charset="-120"/>
              </a:rPr>
              <a:t>Owned-channel adoption as a stickiness signal</a:t>
            </a:r>
            <a:endParaRPr lang="en-US" sz="1400" dirty="0"/>
          </a:p>
        </p:txBody>
      </p:sp>
      <p:sp>
        <p:nvSpPr>
          <p:cNvPr id="27" name="Text 25"/>
          <p:cNvSpPr/>
          <p:nvPr/>
        </p:nvSpPr>
        <p:spPr>
          <a:xfrm>
            <a:off x="1371600" y="4754880"/>
            <a:ext cx="10058400" cy="411480"/>
          </a:xfrm>
          <a:prstGeom prst="rect">
            <a:avLst/>
          </a:prstGeom>
          <a:noFill/>
          <a:ln/>
        </p:spPr>
        <p:txBody>
          <a:bodyPr wrap="square" lIns="0" tIns="0" rIns="0" bIns="0" rtlCol="0" anchor="ctr"/>
          <a:lstStyle/>
          <a:p>
            <a:pPr indent="0" marL="0">
              <a:buNone/>
            </a:pPr>
            <a:r>
              <a:rPr lang="en-US" sz="1100" dirty="0">
                <a:solidFill>
                  <a:srgbClr val="1A1530"/>
                </a:solidFill>
                <a:latin typeface="Calibri" pitchFamily="34" charset="0"/>
                <a:ea typeface="Calibri" pitchFamily="34" charset="-122"/>
                <a:cs typeface="Calibri" pitchFamily="34" charset="-120"/>
              </a:rPr>
              <a:t>Clients with high Owned-channel share (Email, SMS, Loyalty) do not show better paid-channel performance or longer tenure. Halo hypothesis disproven.</a:t>
            </a:r>
            <a:endParaRPr lang="en-US" sz="1100" dirty="0"/>
          </a:p>
        </p:txBody>
      </p:sp>
      <p:sp>
        <p:nvSpPr>
          <p:cNvPr id="28" name="Shape 26"/>
          <p:cNvSpPr/>
          <p:nvPr/>
        </p:nvSpPr>
        <p:spPr>
          <a:xfrm>
            <a:off x="457200" y="5257800"/>
            <a:ext cx="11247120" cy="777240"/>
          </a:xfrm>
          <a:prstGeom prst="rect">
            <a:avLst/>
          </a:prstGeom>
          <a:solidFill>
            <a:srgbClr val="FFFFFF"/>
          </a:solidFill>
          <a:ln w="12700">
            <a:solidFill>
              <a:srgbClr val="E5E0EE"/>
            </a:solidFill>
            <a:prstDash val="solid"/>
          </a:ln>
          <a:effectLst>
            <a:outerShdw sx="100000" sy="100000" kx="0" ky="0" algn="bl" rotWithShape="0" blurRad="101600" dist="25400" dir="8100000">
              <a:srgbClr val="2B1E3E">
                <a:alpha val="12000"/>
              </a:srgbClr>
            </a:outerShdw>
          </a:effectLst>
        </p:spPr>
      </p:sp>
      <p:sp>
        <p:nvSpPr>
          <p:cNvPr id="29" name="Shape 27"/>
          <p:cNvSpPr/>
          <p:nvPr/>
        </p:nvSpPr>
        <p:spPr>
          <a:xfrm>
            <a:off x="457200" y="5257800"/>
            <a:ext cx="73152" cy="777240"/>
          </a:xfrm>
          <a:prstGeom prst="rect">
            <a:avLst/>
          </a:prstGeom>
          <a:solidFill>
            <a:srgbClr val="F59E0B"/>
          </a:solidFill>
          <a:ln w="12700">
            <a:solidFill>
              <a:srgbClr val="F59E0B"/>
            </a:solidFill>
            <a:prstDash val="solid"/>
          </a:ln>
        </p:spPr>
      </p:sp>
      <p:sp>
        <p:nvSpPr>
          <p:cNvPr id="30" name="Text 28"/>
          <p:cNvSpPr/>
          <p:nvPr/>
        </p:nvSpPr>
        <p:spPr>
          <a:xfrm>
            <a:off x="640080" y="5349240"/>
            <a:ext cx="640080" cy="228600"/>
          </a:xfrm>
          <a:prstGeom prst="rect">
            <a:avLst/>
          </a:prstGeom>
          <a:noFill/>
          <a:ln/>
        </p:spPr>
        <p:txBody>
          <a:bodyPr wrap="square" lIns="0" tIns="0" rIns="0" bIns="0" rtlCol="0" anchor="ctr"/>
          <a:lstStyle/>
          <a:p>
            <a:pPr indent="0" marL="0">
              <a:buNone/>
            </a:pPr>
            <a:r>
              <a:rPr lang="en-US" sz="900" b="1" spc="200" kern="0" dirty="0">
                <a:solidFill>
                  <a:srgbClr val="F59E0B"/>
                </a:solidFill>
                <a:latin typeface="Calibri" pitchFamily="34" charset="0"/>
                <a:ea typeface="Calibri" pitchFamily="34" charset="-122"/>
                <a:cs typeface="Calibri" pitchFamily="34" charset="-120"/>
              </a:rPr>
              <a:t>NULL</a:t>
            </a:r>
            <a:endParaRPr lang="en-US" sz="900" dirty="0"/>
          </a:p>
        </p:txBody>
      </p:sp>
      <p:sp>
        <p:nvSpPr>
          <p:cNvPr id="31" name="Text 29"/>
          <p:cNvSpPr/>
          <p:nvPr/>
        </p:nvSpPr>
        <p:spPr>
          <a:xfrm>
            <a:off x="1371600" y="5312664"/>
            <a:ext cx="10058400" cy="320040"/>
          </a:xfrm>
          <a:prstGeom prst="rect">
            <a:avLst/>
          </a:prstGeom>
          <a:noFill/>
          <a:ln/>
        </p:spPr>
        <p:txBody>
          <a:bodyPr wrap="square" lIns="0" tIns="0" rIns="0" bIns="0" rtlCol="0" anchor="ctr"/>
          <a:lstStyle/>
          <a:p>
            <a:pPr indent="0" marL="0">
              <a:buNone/>
            </a:pPr>
            <a:r>
              <a:rPr lang="en-US" sz="1400" b="1" dirty="0">
                <a:solidFill>
                  <a:srgbClr val="4A4E8F"/>
                </a:solidFill>
                <a:latin typeface="Calibri" pitchFamily="34" charset="0"/>
                <a:ea typeface="Calibri" pitchFamily="34" charset="-122"/>
                <a:cs typeface="Calibri" pitchFamily="34" charset="-120"/>
              </a:rPr>
              <a:t>DIM_CLIENT.CLIENT_SINCE as a tenure source-of-truth</a:t>
            </a:r>
            <a:endParaRPr lang="en-US" sz="1400" dirty="0"/>
          </a:p>
        </p:txBody>
      </p:sp>
      <p:sp>
        <p:nvSpPr>
          <p:cNvPr id="32" name="Text 30"/>
          <p:cNvSpPr/>
          <p:nvPr/>
        </p:nvSpPr>
        <p:spPr>
          <a:xfrm>
            <a:off x="1371600" y="5623560"/>
            <a:ext cx="10058400" cy="411480"/>
          </a:xfrm>
          <a:prstGeom prst="rect">
            <a:avLst/>
          </a:prstGeom>
          <a:noFill/>
          <a:ln/>
        </p:spPr>
        <p:txBody>
          <a:bodyPr wrap="square" lIns="0" tIns="0" rIns="0" bIns="0" rtlCol="0" anchor="ctr"/>
          <a:lstStyle/>
          <a:p>
            <a:pPr indent="0" marL="0">
              <a:buNone/>
            </a:pPr>
            <a:r>
              <a:rPr lang="en-US" sz="1100" dirty="0">
                <a:solidFill>
                  <a:srgbClr val="1A1530"/>
                </a:solidFill>
                <a:latin typeface="Calibri" pitchFamily="34" charset="0"/>
                <a:ea typeface="Calibri" pitchFamily="34" charset="-122"/>
                <a:cs typeface="Calibri" pitchFamily="34" charset="-120"/>
              </a:rPr>
              <a:t>The CLIENT_SINCE field reports onboarding dates 2018–2023, but FACT_PROJECTS shows project billings for all 20 clients in 2018. Treat the field as a data caveat — use FACT_PROJECTS for tenure.</a:t>
            </a:r>
            <a:endParaRPr lang="en-US" sz="1100" dirty="0"/>
          </a:p>
        </p:txBody>
      </p:sp>
      <p:sp>
        <p:nvSpPr>
          <p:cNvPr id="33" name="Shape 31"/>
          <p:cNvSpPr/>
          <p:nvPr/>
        </p:nvSpPr>
        <p:spPr>
          <a:xfrm>
            <a:off x="457200" y="6537960"/>
            <a:ext cx="11247120" cy="0"/>
          </a:xfrm>
          <a:prstGeom prst="line">
            <a:avLst/>
          </a:prstGeom>
          <a:noFill/>
          <a:ln w="9525">
            <a:solidFill>
              <a:srgbClr val="E5E0EE"/>
            </a:solidFill>
            <a:prstDash val="solid"/>
          </a:ln>
        </p:spPr>
      </p:sp>
      <p:sp>
        <p:nvSpPr>
          <p:cNvPr id="34" name="Text 32"/>
          <p:cNvSpPr/>
          <p:nvPr/>
        </p:nvSpPr>
        <p:spPr>
          <a:xfrm>
            <a:off x="457200" y="6583680"/>
            <a:ext cx="7315200" cy="228600"/>
          </a:xfrm>
          <a:prstGeom prst="rect">
            <a:avLst/>
          </a:prstGeom>
          <a:noFill/>
          <a:ln/>
        </p:spPr>
        <p:txBody>
          <a:bodyPr wrap="square" lIns="0" tIns="0" rIns="0" bIns="0" rtlCol="0" anchor="ctr"/>
          <a:lstStyle/>
          <a:p>
            <a:pPr indent="0" marL="0">
              <a:buNone/>
            </a:pPr>
            <a:r>
              <a:rPr lang="en-US" sz="900" i="1" dirty="0">
                <a:solidFill>
                  <a:srgbClr val="5A5470"/>
                </a:solidFill>
                <a:latin typeface="Calibri" pitchFamily="34" charset="0"/>
                <a:ea typeface="Calibri" pitchFamily="34" charset="-122"/>
                <a:cs typeface="Calibri" pitchFamily="34" charset="-120"/>
              </a:rPr>
              <a:t>xFalcon AnalyticsPro · AutoExplore</a:t>
            </a:r>
            <a:endParaRPr lang="en-US" sz="900" dirty="0"/>
          </a:p>
        </p:txBody>
      </p:sp>
      <p:sp>
        <p:nvSpPr>
          <p:cNvPr id="35" name="Text 33"/>
          <p:cNvSpPr/>
          <p:nvPr/>
        </p:nvSpPr>
        <p:spPr>
          <a:xfrm>
            <a:off x="10515600" y="6583680"/>
            <a:ext cx="1188720" cy="228600"/>
          </a:xfrm>
          <a:prstGeom prst="rect">
            <a:avLst/>
          </a:prstGeom>
          <a:noFill/>
          <a:ln/>
        </p:spPr>
        <p:txBody>
          <a:bodyPr wrap="square" lIns="0" tIns="0" rIns="0" bIns="0" rtlCol="0" anchor="ctr"/>
          <a:lstStyle/>
          <a:p>
            <a:pPr algn="r" indent="0" marL="0">
              <a:buNone/>
            </a:pPr>
            <a:r>
              <a:rPr lang="en-US" sz="900" dirty="0">
                <a:solidFill>
                  <a:srgbClr val="5A5470"/>
                </a:solidFill>
                <a:latin typeface="Calibri" pitchFamily="34" charset="0"/>
                <a:ea typeface="Calibri" pitchFamily="34" charset="-122"/>
                <a:cs typeface="Calibri" pitchFamily="34" charset="-120"/>
              </a:rPr>
              <a:t>10 / 12</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5F3FA"/>
        </a:solidFill>
      </p:bgPr>
    </p:bg>
    <p:spTree>
      <p:nvGrpSpPr>
        <p:cNvPr id="1" name=""/>
        <p:cNvGrpSpPr/>
        <p:nvPr/>
      </p:nvGrpSpPr>
      <p:grpSpPr>
        <a:xfrm>
          <a:off x="0" y="0"/>
          <a:ext cx="0" cy="0"/>
          <a:chOff x="0" y="0"/>
          <a:chExt cx="0" cy="0"/>
        </a:xfrm>
      </p:grpSpPr>
      <p:sp>
        <p:nvSpPr>
          <p:cNvPr id="2" name="Shape 0"/>
          <p:cNvSpPr/>
          <p:nvPr/>
        </p:nvSpPr>
        <p:spPr>
          <a:xfrm>
            <a:off x="0" y="0"/>
            <a:ext cx="12161520" cy="502920"/>
          </a:xfrm>
          <a:prstGeom prst="rect">
            <a:avLst/>
          </a:prstGeom>
          <a:solidFill>
            <a:srgbClr val="2B1E3E"/>
          </a:solidFill>
          <a:ln w="12700">
            <a:solidFill>
              <a:srgbClr val="2B1E3E"/>
            </a:solidFill>
            <a:prstDash val="solid"/>
          </a:ln>
        </p:spPr>
      </p:sp>
      <p:sp>
        <p:nvSpPr>
          <p:cNvPr id="3" name="Text 1"/>
          <p:cNvSpPr/>
          <p:nvPr/>
        </p:nvSpPr>
        <p:spPr>
          <a:xfrm>
            <a:off x="365760" y="45720"/>
            <a:ext cx="731520" cy="411480"/>
          </a:xfrm>
          <a:prstGeom prst="rect">
            <a:avLst/>
          </a:prstGeom>
          <a:noFill/>
          <a:ln/>
        </p:spPr>
        <p:txBody>
          <a:bodyPr wrap="square" lIns="0" tIns="0" rIns="0" bIns="0" rtlCol="0" anchor="ctr"/>
          <a:lstStyle/>
          <a:p>
            <a:pPr indent="0" marL="0">
              <a:buNone/>
            </a:pPr>
            <a:r>
              <a:rPr lang="en-US" sz="2200" b="1" dirty="0">
                <a:solidFill>
                  <a:srgbClr val="4A4E8F"/>
                </a:solidFill>
                <a:latin typeface="Calibri" pitchFamily="34" charset="0"/>
                <a:ea typeface="Calibri" pitchFamily="34" charset="-122"/>
                <a:cs typeface="Calibri" pitchFamily="34" charset="-120"/>
              </a:rPr>
              <a:t>x</a:t>
            </a:r>
            <a:pPr indent="0" marL="0">
              <a:buNone/>
            </a:pPr>
            <a:r>
              <a:rPr lang="en-US" sz="2200" b="1" dirty="0">
                <a:solidFill>
                  <a:srgbClr val="A490C2"/>
                </a:solidFill>
                <a:latin typeface="Calibri" pitchFamily="34" charset="0"/>
                <a:ea typeface="Calibri" pitchFamily="34" charset="-122"/>
                <a:cs typeface="Calibri" pitchFamily="34" charset="-120"/>
              </a:rPr>
              <a:t>F</a:t>
            </a:r>
            <a:endParaRPr lang="en-US" sz="2200" dirty="0"/>
          </a:p>
        </p:txBody>
      </p:sp>
      <p:sp>
        <p:nvSpPr>
          <p:cNvPr id="4" name="Text 2"/>
          <p:cNvSpPr/>
          <p:nvPr/>
        </p:nvSpPr>
        <p:spPr>
          <a:xfrm>
            <a:off x="1097280" y="45720"/>
            <a:ext cx="6400800" cy="411480"/>
          </a:xfrm>
          <a:prstGeom prst="rect">
            <a:avLst/>
          </a:prstGeom>
          <a:noFill/>
          <a:ln/>
        </p:spPr>
        <p:txBody>
          <a:bodyPr wrap="square" lIns="0" tIns="0" rIns="0" bIns="0" rtlCol="0" anchor="ctr"/>
          <a:lstStyle/>
          <a:p>
            <a:pPr indent="0" marL="0">
              <a:buNone/>
            </a:pPr>
            <a:r>
              <a:rPr lang="en-US" sz="1200" dirty="0">
                <a:solidFill>
                  <a:srgbClr val="E6E6FA"/>
                </a:solidFill>
                <a:latin typeface="Calibri" pitchFamily="34" charset="0"/>
                <a:ea typeface="Calibri" pitchFamily="34" charset="-122"/>
                <a:cs typeface="Calibri" pitchFamily="34" charset="-120"/>
              </a:rPr>
              <a:t>Falcon Marketing  /  Client Concentration &amp; Retention</a:t>
            </a:r>
            <a:endParaRPr lang="en-US" sz="1200" dirty="0"/>
          </a:p>
        </p:txBody>
      </p:sp>
      <p:sp>
        <p:nvSpPr>
          <p:cNvPr id="5" name="Text 3"/>
          <p:cNvSpPr/>
          <p:nvPr/>
        </p:nvSpPr>
        <p:spPr>
          <a:xfrm>
            <a:off x="8229600" y="45720"/>
            <a:ext cx="3657600" cy="411480"/>
          </a:xfrm>
          <a:prstGeom prst="rect">
            <a:avLst/>
          </a:prstGeom>
          <a:noFill/>
          <a:ln/>
        </p:spPr>
        <p:txBody>
          <a:bodyPr wrap="square" lIns="0" tIns="0" rIns="0" bIns="0" rtlCol="0" anchor="ctr"/>
          <a:lstStyle/>
          <a:p>
            <a:pPr algn="r" indent="0" marL="0">
              <a:buNone/>
            </a:pPr>
            <a:r>
              <a:rPr lang="en-US" sz="1100" dirty="0">
                <a:solidFill>
                  <a:srgbClr val="A490C2"/>
                </a:solidFill>
                <a:latin typeface="Calibri" pitchFamily="34" charset="0"/>
                <a:ea typeface="Calibri" pitchFamily="34" charset="-122"/>
                <a:cs typeface="Calibri" pitchFamily="34" charset="-120"/>
              </a:rPr>
              <a:t>11 · Recommended actions</a:t>
            </a:r>
            <a:endParaRPr lang="en-US" sz="1100" dirty="0"/>
          </a:p>
        </p:txBody>
      </p:sp>
      <p:sp>
        <p:nvSpPr>
          <p:cNvPr id="6" name="Text 4"/>
          <p:cNvSpPr/>
          <p:nvPr/>
        </p:nvSpPr>
        <p:spPr>
          <a:xfrm>
            <a:off x="457200" y="777240"/>
            <a:ext cx="11247120" cy="548640"/>
          </a:xfrm>
          <a:prstGeom prst="rect">
            <a:avLst/>
          </a:prstGeom>
          <a:noFill/>
          <a:ln/>
        </p:spPr>
        <p:txBody>
          <a:bodyPr wrap="square" lIns="0" tIns="0" rIns="0" bIns="0" rtlCol="0" anchor="ctr"/>
          <a:lstStyle/>
          <a:p>
            <a:pPr indent="0" marL="0">
              <a:buNone/>
            </a:pPr>
            <a:r>
              <a:rPr lang="en-US" sz="2600" b="1" dirty="0">
                <a:solidFill>
                  <a:srgbClr val="4A4E8F"/>
                </a:solidFill>
                <a:latin typeface="Georgia" pitchFamily="34" charset="0"/>
                <a:ea typeface="Georgia" pitchFamily="34" charset="-122"/>
                <a:cs typeface="Georgia" pitchFamily="34" charset="-120"/>
              </a:rPr>
              <a:t>Five actions, in priority order</a:t>
            </a:r>
            <a:endParaRPr lang="en-US" sz="2600" dirty="0"/>
          </a:p>
        </p:txBody>
      </p:sp>
      <p:sp>
        <p:nvSpPr>
          <p:cNvPr id="7" name="Shape 5"/>
          <p:cNvSpPr/>
          <p:nvPr/>
        </p:nvSpPr>
        <p:spPr>
          <a:xfrm>
            <a:off x="457200" y="1417320"/>
            <a:ext cx="11247120" cy="914400"/>
          </a:xfrm>
          <a:prstGeom prst="rect">
            <a:avLst/>
          </a:prstGeom>
          <a:solidFill>
            <a:srgbClr val="FFFFFF"/>
          </a:solidFill>
          <a:ln w="12700">
            <a:solidFill>
              <a:srgbClr val="E5E0EE"/>
            </a:solidFill>
            <a:prstDash val="solid"/>
          </a:ln>
          <a:effectLst>
            <a:outerShdw sx="100000" sy="100000" kx="0" ky="0" algn="bl" rotWithShape="0" blurRad="101600" dist="25400" dir="8100000">
              <a:srgbClr val="2B1E3E">
                <a:alpha val="12000"/>
              </a:srgbClr>
            </a:outerShdw>
          </a:effectLst>
        </p:spPr>
      </p:sp>
      <p:sp>
        <p:nvSpPr>
          <p:cNvPr id="8" name="Shape 6"/>
          <p:cNvSpPr/>
          <p:nvPr/>
        </p:nvSpPr>
        <p:spPr>
          <a:xfrm>
            <a:off x="457200" y="1417320"/>
            <a:ext cx="73152" cy="914400"/>
          </a:xfrm>
          <a:prstGeom prst="rect">
            <a:avLst/>
          </a:prstGeom>
          <a:solidFill>
            <a:srgbClr val="4A4E8F"/>
          </a:solidFill>
          <a:ln w="12700">
            <a:solidFill>
              <a:srgbClr val="4A4E8F"/>
            </a:solidFill>
            <a:prstDash val="solid"/>
          </a:ln>
        </p:spPr>
      </p:sp>
      <p:sp>
        <p:nvSpPr>
          <p:cNvPr id="9" name="Text 7"/>
          <p:cNvSpPr/>
          <p:nvPr/>
        </p:nvSpPr>
        <p:spPr>
          <a:xfrm>
            <a:off x="685800" y="1490472"/>
            <a:ext cx="4572000" cy="228600"/>
          </a:xfrm>
          <a:prstGeom prst="rect">
            <a:avLst/>
          </a:prstGeom>
          <a:noFill/>
          <a:ln/>
        </p:spPr>
        <p:txBody>
          <a:bodyPr wrap="square" lIns="0" tIns="0" rIns="0" bIns="0" rtlCol="0" anchor="ctr"/>
          <a:lstStyle/>
          <a:p>
            <a:pPr indent="0" marL="0">
              <a:buNone/>
            </a:pPr>
            <a:r>
              <a:rPr lang="en-US" sz="900" b="1" spc="200" kern="0" dirty="0">
                <a:solidFill>
                  <a:srgbClr val="4A4E8F"/>
                </a:solidFill>
                <a:latin typeface="Calibri" pitchFamily="34" charset="0"/>
                <a:ea typeface="Calibri" pitchFamily="34" charset="-122"/>
                <a:cs typeface="Calibri" pitchFamily="34" charset="-120"/>
              </a:rPr>
              <a:t>ACTION 1 · HIGHEST PRIORITY</a:t>
            </a:r>
            <a:endParaRPr lang="en-US" sz="900" dirty="0"/>
          </a:p>
        </p:txBody>
      </p:sp>
      <p:sp>
        <p:nvSpPr>
          <p:cNvPr id="10" name="Text 8"/>
          <p:cNvSpPr/>
          <p:nvPr/>
        </p:nvSpPr>
        <p:spPr>
          <a:xfrm>
            <a:off x="685800" y="1709928"/>
            <a:ext cx="10972800" cy="292608"/>
          </a:xfrm>
          <a:prstGeom prst="rect">
            <a:avLst/>
          </a:prstGeom>
          <a:noFill/>
          <a:ln/>
        </p:spPr>
        <p:txBody>
          <a:bodyPr wrap="square" lIns="0" tIns="0" rIns="0" bIns="0" rtlCol="0" anchor="ctr"/>
          <a:lstStyle/>
          <a:p>
            <a:pPr indent="0" marL="0">
              <a:buNone/>
            </a:pPr>
            <a:r>
              <a:rPr lang="en-US" sz="1400" b="1" dirty="0">
                <a:solidFill>
                  <a:srgbClr val="4A4E8F"/>
                </a:solidFill>
                <a:latin typeface="Calibri" pitchFamily="34" charset="0"/>
                <a:ea typeface="Calibri" pitchFamily="34" charset="-122"/>
                <a:cs typeface="Calibri" pitchFamily="34" charset="-120"/>
              </a:rPr>
              <a:t>Launch a tier-graduation playbook for Silver→Gold</a:t>
            </a:r>
            <a:endParaRPr lang="en-US" sz="1400" dirty="0"/>
          </a:p>
        </p:txBody>
      </p:sp>
      <p:sp>
        <p:nvSpPr>
          <p:cNvPr id="11" name="Text 9"/>
          <p:cNvSpPr/>
          <p:nvPr/>
        </p:nvSpPr>
        <p:spPr>
          <a:xfrm>
            <a:off x="685800" y="1984248"/>
            <a:ext cx="10972800" cy="365760"/>
          </a:xfrm>
          <a:prstGeom prst="rect">
            <a:avLst/>
          </a:prstGeom>
          <a:noFill/>
          <a:ln/>
        </p:spPr>
        <p:txBody>
          <a:bodyPr wrap="square" lIns="0" tIns="0" rIns="0" bIns="0" rtlCol="0" anchor="ctr"/>
          <a:lstStyle/>
          <a:p>
            <a:pPr indent="0" marL="0">
              <a:buNone/>
            </a:pPr>
            <a:r>
              <a:rPr lang="en-US" sz="1000" dirty="0">
                <a:solidFill>
                  <a:srgbClr val="1A1530"/>
                </a:solidFill>
                <a:latin typeface="Calibri" pitchFamily="34" charset="0"/>
                <a:ea typeface="Calibri" pitchFamily="34" charset="-122"/>
                <a:cs typeface="Calibri" pitchFamily="34" charset="-120"/>
              </a:rPr>
              <a:t>Pick the two highest-CAGR Silver clients (CoreFirst Bank +13.07%, Luxe Beauty +11.69%) and build a 12-month plan to migrate them into Gold tier. Estimated revenue lift per graduation: $400–500M. Zero such moves in 7 years means there's no precedent — but no friction either.</a:t>
            </a:r>
            <a:endParaRPr lang="en-US" sz="1000" dirty="0"/>
          </a:p>
        </p:txBody>
      </p:sp>
      <p:sp>
        <p:nvSpPr>
          <p:cNvPr id="12" name="Shape 10"/>
          <p:cNvSpPr/>
          <p:nvPr/>
        </p:nvSpPr>
        <p:spPr>
          <a:xfrm>
            <a:off x="457200" y="2423160"/>
            <a:ext cx="11247120" cy="914400"/>
          </a:xfrm>
          <a:prstGeom prst="rect">
            <a:avLst/>
          </a:prstGeom>
          <a:solidFill>
            <a:srgbClr val="FFFFFF"/>
          </a:solidFill>
          <a:ln w="12700">
            <a:solidFill>
              <a:srgbClr val="E5E0EE"/>
            </a:solidFill>
            <a:prstDash val="solid"/>
          </a:ln>
          <a:effectLst>
            <a:outerShdw sx="100000" sy="100000" kx="0" ky="0" algn="bl" rotWithShape="0" blurRad="101600" dist="25400" dir="8100000">
              <a:srgbClr val="2B1E3E">
                <a:alpha val="12000"/>
              </a:srgbClr>
            </a:outerShdw>
          </a:effectLst>
        </p:spPr>
      </p:sp>
      <p:sp>
        <p:nvSpPr>
          <p:cNvPr id="13" name="Shape 11"/>
          <p:cNvSpPr/>
          <p:nvPr/>
        </p:nvSpPr>
        <p:spPr>
          <a:xfrm>
            <a:off x="457200" y="2423160"/>
            <a:ext cx="73152" cy="914400"/>
          </a:xfrm>
          <a:prstGeom prst="rect">
            <a:avLst/>
          </a:prstGeom>
          <a:solidFill>
            <a:srgbClr val="A490C2"/>
          </a:solidFill>
          <a:ln w="12700">
            <a:solidFill>
              <a:srgbClr val="A490C2"/>
            </a:solidFill>
            <a:prstDash val="solid"/>
          </a:ln>
        </p:spPr>
      </p:sp>
      <p:sp>
        <p:nvSpPr>
          <p:cNvPr id="14" name="Text 12"/>
          <p:cNvSpPr/>
          <p:nvPr/>
        </p:nvSpPr>
        <p:spPr>
          <a:xfrm>
            <a:off x="685800" y="2496312"/>
            <a:ext cx="4572000" cy="228600"/>
          </a:xfrm>
          <a:prstGeom prst="rect">
            <a:avLst/>
          </a:prstGeom>
          <a:noFill/>
          <a:ln/>
        </p:spPr>
        <p:txBody>
          <a:bodyPr wrap="square" lIns="0" tIns="0" rIns="0" bIns="0" rtlCol="0" anchor="ctr"/>
          <a:lstStyle/>
          <a:p>
            <a:pPr indent="0" marL="0">
              <a:buNone/>
            </a:pPr>
            <a:r>
              <a:rPr lang="en-US" sz="900" b="1" spc="200" kern="0" dirty="0">
                <a:solidFill>
                  <a:srgbClr val="A490C2"/>
                </a:solidFill>
                <a:latin typeface="Calibri" pitchFamily="34" charset="0"/>
                <a:ea typeface="Calibri" pitchFamily="34" charset="-122"/>
                <a:cs typeface="Calibri" pitchFamily="34" charset="-120"/>
              </a:rPr>
              <a:t>ACTION 2 · HIGH PRIORITY</a:t>
            </a:r>
            <a:endParaRPr lang="en-US" sz="900" dirty="0"/>
          </a:p>
        </p:txBody>
      </p:sp>
      <p:sp>
        <p:nvSpPr>
          <p:cNvPr id="15" name="Text 13"/>
          <p:cNvSpPr/>
          <p:nvPr/>
        </p:nvSpPr>
        <p:spPr>
          <a:xfrm>
            <a:off x="685800" y="2715768"/>
            <a:ext cx="10972800" cy="292608"/>
          </a:xfrm>
          <a:prstGeom prst="rect">
            <a:avLst/>
          </a:prstGeom>
          <a:noFill/>
          <a:ln/>
        </p:spPr>
        <p:txBody>
          <a:bodyPr wrap="square" lIns="0" tIns="0" rIns="0" bIns="0" rtlCol="0" anchor="ctr"/>
          <a:lstStyle/>
          <a:p>
            <a:pPr indent="0" marL="0">
              <a:buNone/>
            </a:pPr>
            <a:r>
              <a:rPr lang="en-US" sz="1400" b="1" dirty="0">
                <a:solidFill>
                  <a:srgbClr val="4A4E8F"/>
                </a:solidFill>
                <a:latin typeface="Calibri" pitchFamily="34" charset="0"/>
                <a:ea typeface="Calibri" pitchFamily="34" charset="-122"/>
                <a:cs typeface="Calibri" pitchFamily="34" charset="-120"/>
              </a:rPr>
              <a:t>Acquire 2–3 net-new clients in underrepresented industries</a:t>
            </a:r>
            <a:endParaRPr lang="en-US" sz="1400" dirty="0"/>
          </a:p>
        </p:txBody>
      </p:sp>
      <p:sp>
        <p:nvSpPr>
          <p:cNvPr id="16" name="Text 14"/>
          <p:cNvSpPr/>
          <p:nvPr/>
        </p:nvSpPr>
        <p:spPr>
          <a:xfrm>
            <a:off x="685800" y="2990088"/>
            <a:ext cx="10972800" cy="365760"/>
          </a:xfrm>
          <a:prstGeom prst="rect">
            <a:avLst/>
          </a:prstGeom>
          <a:noFill/>
          <a:ln/>
        </p:spPr>
        <p:txBody>
          <a:bodyPr wrap="square" lIns="0" tIns="0" rIns="0" bIns="0" rtlCol="0" anchor="ctr"/>
          <a:lstStyle/>
          <a:p>
            <a:pPr indent="0" marL="0">
              <a:buNone/>
            </a:pPr>
            <a:r>
              <a:rPr lang="en-US" sz="1000" dirty="0">
                <a:solidFill>
                  <a:srgbClr val="1A1530"/>
                </a:solidFill>
                <a:latin typeface="Calibri" pitchFamily="34" charset="0"/>
                <a:ea typeface="Calibri" pitchFamily="34" charset="-122"/>
                <a:cs typeface="Calibri" pitchFamily="34" charset="-120"/>
              </a:rPr>
              <a:t>Industry concentration (FS+Health+Tech = 70%) has slightly increased over 7 years. Target Public Sector, Higher Education at scale, Logistics, or Pharma — sectors where the agency has a story to tell but no flagship client. Diversification cannot come from inside the book.</a:t>
            </a:r>
            <a:endParaRPr lang="en-US" sz="1000" dirty="0"/>
          </a:p>
        </p:txBody>
      </p:sp>
      <p:sp>
        <p:nvSpPr>
          <p:cNvPr id="17" name="Shape 15"/>
          <p:cNvSpPr/>
          <p:nvPr/>
        </p:nvSpPr>
        <p:spPr>
          <a:xfrm>
            <a:off x="457200" y="3429000"/>
            <a:ext cx="11247120" cy="914400"/>
          </a:xfrm>
          <a:prstGeom prst="rect">
            <a:avLst/>
          </a:prstGeom>
          <a:solidFill>
            <a:srgbClr val="FFFFFF"/>
          </a:solidFill>
          <a:ln w="12700">
            <a:solidFill>
              <a:srgbClr val="E5E0EE"/>
            </a:solidFill>
            <a:prstDash val="solid"/>
          </a:ln>
          <a:effectLst>
            <a:outerShdw sx="100000" sy="100000" kx="0" ky="0" algn="bl" rotWithShape="0" blurRad="101600" dist="25400" dir="8100000">
              <a:srgbClr val="2B1E3E">
                <a:alpha val="12000"/>
              </a:srgbClr>
            </a:outerShdw>
          </a:effectLst>
        </p:spPr>
      </p:sp>
      <p:sp>
        <p:nvSpPr>
          <p:cNvPr id="18" name="Shape 16"/>
          <p:cNvSpPr/>
          <p:nvPr/>
        </p:nvSpPr>
        <p:spPr>
          <a:xfrm>
            <a:off x="457200" y="3429000"/>
            <a:ext cx="73152" cy="914400"/>
          </a:xfrm>
          <a:prstGeom prst="rect">
            <a:avLst/>
          </a:prstGeom>
          <a:solidFill>
            <a:srgbClr val="94A3B8"/>
          </a:solidFill>
          <a:ln w="12700">
            <a:solidFill>
              <a:srgbClr val="94A3B8"/>
            </a:solidFill>
            <a:prstDash val="solid"/>
          </a:ln>
        </p:spPr>
      </p:sp>
      <p:sp>
        <p:nvSpPr>
          <p:cNvPr id="19" name="Text 17"/>
          <p:cNvSpPr/>
          <p:nvPr/>
        </p:nvSpPr>
        <p:spPr>
          <a:xfrm>
            <a:off x="685800" y="3502152"/>
            <a:ext cx="4572000" cy="228600"/>
          </a:xfrm>
          <a:prstGeom prst="rect">
            <a:avLst/>
          </a:prstGeom>
          <a:noFill/>
          <a:ln/>
        </p:spPr>
        <p:txBody>
          <a:bodyPr wrap="square" lIns="0" tIns="0" rIns="0" bIns="0" rtlCol="0" anchor="ctr"/>
          <a:lstStyle/>
          <a:p>
            <a:pPr indent="0" marL="0">
              <a:buNone/>
            </a:pPr>
            <a:r>
              <a:rPr lang="en-US" sz="900" b="1" spc="200" kern="0" dirty="0">
                <a:solidFill>
                  <a:srgbClr val="94A3B8"/>
                </a:solidFill>
                <a:latin typeface="Calibri" pitchFamily="34" charset="0"/>
                <a:ea typeface="Calibri" pitchFamily="34" charset="-122"/>
                <a:cs typeface="Calibri" pitchFamily="34" charset="-120"/>
              </a:rPr>
              <a:t>ACTION 3 · MEDIUM PRIORITY</a:t>
            </a:r>
            <a:endParaRPr lang="en-US" sz="900" dirty="0"/>
          </a:p>
        </p:txBody>
      </p:sp>
      <p:sp>
        <p:nvSpPr>
          <p:cNvPr id="20" name="Text 18"/>
          <p:cNvSpPr/>
          <p:nvPr/>
        </p:nvSpPr>
        <p:spPr>
          <a:xfrm>
            <a:off x="685800" y="3721608"/>
            <a:ext cx="10972800" cy="292608"/>
          </a:xfrm>
          <a:prstGeom prst="rect">
            <a:avLst/>
          </a:prstGeom>
          <a:noFill/>
          <a:ln/>
        </p:spPr>
        <p:txBody>
          <a:bodyPr wrap="square" lIns="0" tIns="0" rIns="0" bIns="0" rtlCol="0" anchor="ctr"/>
          <a:lstStyle/>
          <a:p>
            <a:pPr indent="0" marL="0">
              <a:buNone/>
            </a:pPr>
            <a:r>
              <a:rPr lang="en-US" sz="1400" b="1" dirty="0">
                <a:solidFill>
                  <a:srgbClr val="4A4E8F"/>
                </a:solidFill>
                <a:latin typeface="Calibri" pitchFamily="34" charset="0"/>
                <a:ea typeface="Calibri" pitchFamily="34" charset="-122"/>
                <a:cs typeface="Calibri" pitchFamily="34" charset="-120"/>
              </a:rPr>
              <a:t>Build a non-data churn early-warning system</a:t>
            </a:r>
            <a:endParaRPr lang="en-US" sz="1400" dirty="0"/>
          </a:p>
        </p:txBody>
      </p:sp>
      <p:sp>
        <p:nvSpPr>
          <p:cNvPr id="21" name="Text 19"/>
          <p:cNvSpPr/>
          <p:nvPr/>
        </p:nvSpPr>
        <p:spPr>
          <a:xfrm>
            <a:off x="685800" y="3995928"/>
            <a:ext cx="10972800" cy="365760"/>
          </a:xfrm>
          <a:prstGeom prst="rect">
            <a:avLst/>
          </a:prstGeom>
          <a:noFill/>
          <a:ln/>
        </p:spPr>
        <p:txBody>
          <a:bodyPr wrap="square" lIns="0" tIns="0" rIns="0" bIns="0" rtlCol="0" anchor="ctr"/>
          <a:lstStyle/>
          <a:p>
            <a:pPr indent="0" marL="0">
              <a:buNone/>
            </a:pPr>
            <a:r>
              <a:rPr lang="en-US" sz="1000" dirty="0">
                <a:solidFill>
                  <a:srgbClr val="1A1530"/>
                </a:solidFill>
                <a:latin typeface="Calibri" pitchFamily="34" charset="0"/>
                <a:ea typeface="Calibri" pitchFamily="34" charset="-122"/>
                <a:cs typeface="Calibri" pitchFamily="34" charset="-120"/>
              </a:rPr>
              <a:t>FACT_PROJECTS metrics cannot predict churn (Irongate proved it). Stand up a quarterly account-health survey covering relationship strength, competitive activity, and budget signals — owned by Account Management, not Analytics. The data warehouse will not catch the next Irongate.</a:t>
            </a:r>
            <a:endParaRPr lang="en-US" sz="1000" dirty="0"/>
          </a:p>
        </p:txBody>
      </p:sp>
      <p:sp>
        <p:nvSpPr>
          <p:cNvPr id="22" name="Shape 20"/>
          <p:cNvSpPr/>
          <p:nvPr/>
        </p:nvSpPr>
        <p:spPr>
          <a:xfrm>
            <a:off x="457200" y="4434840"/>
            <a:ext cx="11247120" cy="914400"/>
          </a:xfrm>
          <a:prstGeom prst="rect">
            <a:avLst/>
          </a:prstGeom>
          <a:solidFill>
            <a:srgbClr val="FFFFFF"/>
          </a:solidFill>
          <a:ln w="12700">
            <a:solidFill>
              <a:srgbClr val="E5E0EE"/>
            </a:solidFill>
            <a:prstDash val="solid"/>
          </a:ln>
          <a:effectLst>
            <a:outerShdw sx="100000" sy="100000" kx="0" ky="0" algn="bl" rotWithShape="0" blurRad="101600" dist="25400" dir="8100000">
              <a:srgbClr val="2B1E3E">
                <a:alpha val="12000"/>
              </a:srgbClr>
            </a:outerShdw>
          </a:effectLst>
        </p:spPr>
      </p:sp>
      <p:sp>
        <p:nvSpPr>
          <p:cNvPr id="23" name="Shape 21"/>
          <p:cNvSpPr/>
          <p:nvPr/>
        </p:nvSpPr>
        <p:spPr>
          <a:xfrm>
            <a:off x="457200" y="4434840"/>
            <a:ext cx="73152" cy="914400"/>
          </a:xfrm>
          <a:prstGeom prst="rect">
            <a:avLst/>
          </a:prstGeom>
          <a:solidFill>
            <a:srgbClr val="F59E0B"/>
          </a:solidFill>
          <a:ln w="12700">
            <a:solidFill>
              <a:srgbClr val="F59E0B"/>
            </a:solidFill>
            <a:prstDash val="solid"/>
          </a:ln>
        </p:spPr>
      </p:sp>
      <p:sp>
        <p:nvSpPr>
          <p:cNvPr id="24" name="Text 22"/>
          <p:cNvSpPr/>
          <p:nvPr/>
        </p:nvSpPr>
        <p:spPr>
          <a:xfrm>
            <a:off x="685800" y="4507992"/>
            <a:ext cx="4572000" cy="228600"/>
          </a:xfrm>
          <a:prstGeom prst="rect">
            <a:avLst/>
          </a:prstGeom>
          <a:noFill/>
          <a:ln/>
        </p:spPr>
        <p:txBody>
          <a:bodyPr wrap="square" lIns="0" tIns="0" rIns="0" bIns="0" rtlCol="0" anchor="ctr"/>
          <a:lstStyle/>
          <a:p>
            <a:pPr indent="0" marL="0">
              <a:buNone/>
            </a:pPr>
            <a:r>
              <a:rPr lang="en-US" sz="900" b="1" spc="200" kern="0" dirty="0">
                <a:solidFill>
                  <a:srgbClr val="F59E0B"/>
                </a:solidFill>
                <a:latin typeface="Calibri" pitchFamily="34" charset="0"/>
                <a:ea typeface="Calibri" pitchFamily="34" charset="-122"/>
                <a:cs typeface="Calibri" pitchFamily="34" charset="-120"/>
              </a:rPr>
              <a:t>ACTION 4 · MEDIUM PRIORITY</a:t>
            </a:r>
            <a:endParaRPr lang="en-US" sz="900" dirty="0"/>
          </a:p>
        </p:txBody>
      </p:sp>
      <p:sp>
        <p:nvSpPr>
          <p:cNvPr id="25" name="Text 23"/>
          <p:cNvSpPr/>
          <p:nvPr/>
        </p:nvSpPr>
        <p:spPr>
          <a:xfrm>
            <a:off x="685800" y="4727448"/>
            <a:ext cx="10972800" cy="292608"/>
          </a:xfrm>
          <a:prstGeom prst="rect">
            <a:avLst/>
          </a:prstGeom>
          <a:noFill/>
          <a:ln/>
        </p:spPr>
        <p:txBody>
          <a:bodyPr wrap="square" lIns="0" tIns="0" rIns="0" bIns="0" rtlCol="0" anchor="ctr"/>
          <a:lstStyle/>
          <a:p>
            <a:pPr indent="0" marL="0">
              <a:buNone/>
            </a:pPr>
            <a:r>
              <a:rPr lang="en-US" sz="1400" b="1" dirty="0">
                <a:solidFill>
                  <a:srgbClr val="4A4E8F"/>
                </a:solidFill>
                <a:latin typeface="Calibri" pitchFamily="34" charset="0"/>
                <a:ea typeface="Calibri" pitchFamily="34" charset="-122"/>
                <a:cs typeface="Calibri" pitchFamily="34" charset="-120"/>
              </a:rPr>
              <a:t>Develop the Bronze tier into Silver candidates</a:t>
            </a:r>
            <a:endParaRPr lang="en-US" sz="1400" dirty="0"/>
          </a:p>
        </p:txBody>
      </p:sp>
      <p:sp>
        <p:nvSpPr>
          <p:cNvPr id="26" name="Text 24"/>
          <p:cNvSpPr/>
          <p:nvPr/>
        </p:nvSpPr>
        <p:spPr>
          <a:xfrm>
            <a:off x="685800" y="5001768"/>
            <a:ext cx="10972800" cy="365760"/>
          </a:xfrm>
          <a:prstGeom prst="rect">
            <a:avLst/>
          </a:prstGeom>
          <a:noFill/>
          <a:ln/>
        </p:spPr>
        <p:txBody>
          <a:bodyPr wrap="square" lIns="0" tIns="0" rIns="0" bIns="0" rtlCol="0" anchor="ctr"/>
          <a:lstStyle/>
          <a:p>
            <a:pPr indent="0" marL="0">
              <a:buNone/>
            </a:pPr>
            <a:r>
              <a:rPr lang="en-US" sz="1000" dirty="0">
                <a:solidFill>
                  <a:srgbClr val="1A1530"/>
                </a:solidFill>
                <a:latin typeface="Calibri" pitchFamily="34" charset="0"/>
                <a:ea typeface="Calibri" pitchFamily="34" charset="-122"/>
                <a:cs typeface="Calibri" pitchFamily="34" charset="-120"/>
              </a:rPr>
              <a:t>All four Bronze clients (Brightwave, Pacific Realty, Cornerstone, Redwood) are stuck at $22–28M. Combined revenue is 0.8% of the book. Even one promotion to Silver-equivalent ($170M) is a $140M+ lift on existing relationships — and creates a precedent for the playbook in Action 1.</a:t>
            </a:r>
            <a:endParaRPr lang="en-US" sz="1000" dirty="0"/>
          </a:p>
        </p:txBody>
      </p:sp>
      <p:sp>
        <p:nvSpPr>
          <p:cNvPr id="27" name="Shape 25"/>
          <p:cNvSpPr/>
          <p:nvPr/>
        </p:nvSpPr>
        <p:spPr>
          <a:xfrm>
            <a:off x="457200" y="5440680"/>
            <a:ext cx="11247120" cy="914400"/>
          </a:xfrm>
          <a:prstGeom prst="rect">
            <a:avLst/>
          </a:prstGeom>
          <a:solidFill>
            <a:srgbClr val="FFFFFF"/>
          </a:solidFill>
          <a:ln w="12700">
            <a:solidFill>
              <a:srgbClr val="E5E0EE"/>
            </a:solidFill>
            <a:prstDash val="solid"/>
          </a:ln>
          <a:effectLst>
            <a:outerShdw sx="100000" sy="100000" kx="0" ky="0" algn="bl" rotWithShape="0" blurRad="101600" dist="25400" dir="8100000">
              <a:srgbClr val="2B1E3E">
                <a:alpha val="12000"/>
              </a:srgbClr>
            </a:outerShdw>
          </a:effectLst>
        </p:spPr>
      </p:sp>
      <p:sp>
        <p:nvSpPr>
          <p:cNvPr id="28" name="Shape 26"/>
          <p:cNvSpPr/>
          <p:nvPr/>
        </p:nvSpPr>
        <p:spPr>
          <a:xfrm>
            <a:off x="457200" y="5440680"/>
            <a:ext cx="73152" cy="914400"/>
          </a:xfrm>
          <a:prstGeom prst="rect">
            <a:avLst/>
          </a:prstGeom>
          <a:solidFill>
            <a:srgbClr val="4A4E8F"/>
          </a:solidFill>
          <a:ln w="12700">
            <a:solidFill>
              <a:srgbClr val="4A4E8F"/>
            </a:solidFill>
            <a:prstDash val="solid"/>
          </a:ln>
        </p:spPr>
      </p:sp>
      <p:sp>
        <p:nvSpPr>
          <p:cNvPr id="29" name="Text 27"/>
          <p:cNvSpPr/>
          <p:nvPr/>
        </p:nvSpPr>
        <p:spPr>
          <a:xfrm>
            <a:off x="685800" y="5513832"/>
            <a:ext cx="4572000" cy="228600"/>
          </a:xfrm>
          <a:prstGeom prst="rect">
            <a:avLst/>
          </a:prstGeom>
          <a:noFill/>
          <a:ln/>
        </p:spPr>
        <p:txBody>
          <a:bodyPr wrap="square" lIns="0" tIns="0" rIns="0" bIns="0" rtlCol="0" anchor="ctr"/>
          <a:lstStyle/>
          <a:p>
            <a:pPr indent="0" marL="0">
              <a:buNone/>
            </a:pPr>
            <a:r>
              <a:rPr lang="en-US" sz="900" b="1" spc="200" kern="0" dirty="0">
                <a:solidFill>
                  <a:srgbClr val="4A4E8F"/>
                </a:solidFill>
                <a:latin typeface="Calibri" pitchFamily="34" charset="0"/>
                <a:ea typeface="Calibri" pitchFamily="34" charset="-122"/>
                <a:cs typeface="Calibri" pitchFamily="34" charset="-120"/>
              </a:rPr>
              <a:t>ACTION 5 · ONGOING</a:t>
            </a:r>
            <a:endParaRPr lang="en-US" sz="900" dirty="0"/>
          </a:p>
        </p:txBody>
      </p:sp>
      <p:sp>
        <p:nvSpPr>
          <p:cNvPr id="30" name="Text 28"/>
          <p:cNvSpPr/>
          <p:nvPr/>
        </p:nvSpPr>
        <p:spPr>
          <a:xfrm>
            <a:off x="685800" y="5733288"/>
            <a:ext cx="10972800" cy="292608"/>
          </a:xfrm>
          <a:prstGeom prst="rect">
            <a:avLst/>
          </a:prstGeom>
          <a:noFill/>
          <a:ln/>
        </p:spPr>
        <p:txBody>
          <a:bodyPr wrap="square" lIns="0" tIns="0" rIns="0" bIns="0" rtlCol="0" anchor="ctr"/>
          <a:lstStyle/>
          <a:p>
            <a:pPr indent="0" marL="0">
              <a:buNone/>
            </a:pPr>
            <a:r>
              <a:rPr lang="en-US" sz="1400" b="1" dirty="0">
                <a:solidFill>
                  <a:srgbClr val="4A4E8F"/>
                </a:solidFill>
                <a:latin typeface="Calibri" pitchFamily="34" charset="0"/>
                <a:ea typeface="Calibri" pitchFamily="34" charset="-122"/>
                <a:cs typeface="Calibri" pitchFamily="34" charset="-120"/>
              </a:rPr>
              <a:t>Add a quarterly concentration-risk dashboard</a:t>
            </a:r>
            <a:endParaRPr lang="en-US" sz="1400" dirty="0"/>
          </a:p>
        </p:txBody>
      </p:sp>
      <p:sp>
        <p:nvSpPr>
          <p:cNvPr id="31" name="Text 29"/>
          <p:cNvSpPr/>
          <p:nvPr/>
        </p:nvSpPr>
        <p:spPr>
          <a:xfrm>
            <a:off x="685800" y="6007608"/>
            <a:ext cx="10972800" cy="365760"/>
          </a:xfrm>
          <a:prstGeom prst="rect">
            <a:avLst/>
          </a:prstGeom>
          <a:noFill/>
          <a:ln/>
        </p:spPr>
        <p:txBody>
          <a:bodyPr wrap="square" lIns="0" tIns="0" rIns="0" bIns="0" rtlCol="0" anchor="ctr"/>
          <a:lstStyle/>
          <a:p>
            <a:pPr indent="0" marL="0">
              <a:buNone/>
            </a:pPr>
            <a:r>
              <a:rPr lang="en-US" sz="1000" dirty="0">
                <a:solidFill>
                  <a:srgbClr val="1A1530"/>
                </a:solidFill>
                <a:latin typeface="Calibri" pitchFamily="34" charset="0"/>
                <a:ea typeface="Calibri" pitchFamily="34" charset="-122"/>
                <a:cs typeface="Calibri" pitchFamily="34" charset="-120"/>
              </a:rPr>
              <a:t>Top-3 client share has been ~62% for 7 years and no one is currently tracking the metric. Add it as Dashboard 12 in the kit, alongside spend-share-vs-ROAS-rank from the Channel × ROAS report. Flag any quarter where top-3 share moves &gt;2pp in either direction.</a:t>
            </a:r>
            <a:endParaRPr lang="en-US" sz="1000" dirty="0"/>
          </a:p>
        </p:txBody>
      </p:sp>
      <p:sp>
        <p:nvSpPr>
          <p:cNvPr id="32" name="Shape 30"/>
          <p:cNvSpPr/>
          <p:nvPr/>
        </p:nvSpPr>
        <p:spPr>
          <a:xfrm>
            <a:off x="457200" y="6537960"/>
            <a:ext cx="11247120" cy="0"/>
          </a:xfrm>
          <a:prstGeom prst="line">
            <a:avLst/>
          </a:prstGeom>
          <a:noFill/>
          <a:ln w="9525">
            <a:solidFill>
              <a:srgbClr val="E5E0EE"/>
            </a:solidFill>
            <a:prstDash val="solid"/>
          </a:ln>
        </p:spPr>
      </p:sp>
      <p:sp>
        <p:nvSpPr>
          <p:cNvPr id="33" name="Text 31"/>
          <p:cNvSpPr/>
          <p:nvPr/>
        </p:nvSpPr>
        <p:spPr>
          <a:xfrm>
            <a:off x="457200" y="6583680"/>
            <a:ext cx="7315200" cy="228600"/>
          </a:xfrm>
          <a:prstGeom prst="rect">
            <a:avLst/>
          </a:prstGeom>
          <a:noFill/>
          <a:ln/>
        </p:spPr>
        <p:txBody>
          <a:bodyPr wrap="square" lIns="0" tIns="0" rIns="0" bIns="0" rtlCol="0" anchor="ctr"/>
          <a:lstStyle/>
          <a:p>
            <a:pPr indent="0" marL="0">
              <a:buNone/>
            </a:pPr>
            <a:r>
              <a:rPr lang="en-US" sz="900" i="1" dirty="0">
                <a:solidFill>
                  <a:srgbClr val="5A5470"/>
                </a:solidFill>
                <a:latin typeface="Calibri" pitchFamily="34" charset="0"/>
                <a:ea typeface="Calibri" pitchFamily="34" charset="-122"/>
                <a:cs typeface="Calibri" pitchFamily="34" charset="-120"/>
              </a:rPr>
              <a:t>xFalcon AnalyticsPro · AutoExplore</a:t>
            </a:r>
            <a:endParaRPr lang="en-US" sz="900" dirty="0"/>
          </a:p>
        </p:txBody>
      </p:sp>
      <p:sp>
        <p:nvSpPr>
          <p:cNvPr id="34" name="Text 32"/>
          <p:cNvSpPr/>
          <p:nvPr/>
        </p:nvSpPr>
        <p:spPr>
          <a:xfrm>
            <a:off x="10515600" y="6583680"/>
            <a:ext cx="1188720" cy="228600"/>
          </a:xfrm>
          <a:prstGeom prst="rect">
            <a:avLst/>
          </a:prstGeom>
          <a:noFill/>
          <a:ln/>
        </p:spPr>
        <p:txBody>
          <a:bodyPr wrap="square" lIns="0" tIns="0" rIns="0" bIns="0" rtlCol="0" anchor="ctr"/>
          <a:lstStyle/>
          <a:p>
            <a:pPr algn="r" indent="0" marL="0">
              <a:buNone/>
            </a:pPr>
            <a:r>
              <a:rPr lang="en-US" sz="900" dirty="0">
                <a:solidFill>
                  <a:srgbClr val="5A5470"/>
                </a:solidFill>
                <a:latin typeface="Calibri" pitchFamily="34" charset="0"/>
                <a:ea typeface="Calibri" pitchFamily="34" charset="-122"/>
                <a:cs typeface="Calibri" pitchFamily="34" charset="-120"/>
              </a:rPr>
              <a:t>11 / 12</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2B1E3E"/>
        </a:solidFill>
      </p:bgPr>
    </p:bg>
    <p:spTree>
      <p:nvGrpSpPr>
        <p:cNvPr id="1" name=""/>
        <p:cNvGrpSpPr/>
        <p:nvPr/>
      </p:nvGrpSpPr>
      <p:grpSpPr>
        <a:xfrm>
          <a:off x="0" y="0"/>
          <a:ext cx="0" cy="0"/>
          <a:chOff x="0" y="0"/>
          <a:chExt cx="0" cy="0"/>
        </a:xfrm>
      </p:grpSpPr>
      <p:sp>
        <p:nvSpPr>
          <p:cNvPr id="2" name="Shape 0"/>
          <p:cNvSpPr/>
          <p:nvPr/>
        </p:nvSpPr>
        <p:spPr>
          <a:xfrm>
            <a:off x="0" y="4572000"/>
            <a:ext cx="12161520" cy="45720"/>
          </a:xfrm>
          <a:prstGeom prst="rect">
            <a:avLst/>
          </a:prstGeom>
          <a:solidFill>
            <a:srgbClr val="A490C2"/>
          </a:solidFill>
          <a:ln w="12700">
            <a:solidFill>
              <a:srgbClr val="A490C2"/>
            </a:solidFill>
            <a:prstDash val="solid"/>
          </a:ln>
        </p:spPr>
      </p:sp>
      <p:sp>
        <p:nvSpPr>
          <p:cNvPr id="3" name="Text 1"/>
          <p:cNvSpPr/>
          <p:nvPr/>
        </p:nvSpPr>
        <p:spPr>
          <a:xfrm>
            <a:off x="640080" y="1371600"/>
            <a:ext cx="10972800" cy="1097280"/>
          </a:xfrm>
          <a:prstGeom prst="rect">
            <a:avLst/>
          </a:prstGeom>
          <a:noFill/>
          <a:ln/>
        </p:spPr>
        <p:txBody>
          <a:bodyPr wrap="square" lIns="0" tIns="0" rIns="0" bIns="0" rtlCol="0" anchor="ctr"/>
          <a:lstStyle/>
          <a:p>
            <a:pPr indent="0" marL="0">
              <a:buNone/>
            </a:pPr>
            <a:r>
              <a:rPr lang="en-US" sz="6000" b="1" dirty="0">
                <a:solidFill>
                  <a:srgbClr val="FFFFFF"/>
                </a:solidFill>
                <a:latin typeface="Georgia" pitchFamily="34" charset="0"/>
                <a:ea typeface="Georgia" pitchFamily="34" charset="-122"/>
                <a:cs typeface="Georgia" pitchFamily="34" charset="-120"/>
              </a:rPr>
              <a:t>Thank you</a:t>
            </a:r>
            <a:endParaRPr lang="en-US" sz="6000" dirty="0"/>
          </a:p>
        </p:txBody>
      </p:sp>
      <p:sp>
        <p:nvSpPr>
          <p:cNvPr id="4" name="Text 2"/>
          <p:cNvSpPr/>
          <p:nvPr/>
        </p:nvSpPr>
        <p:spPr>
          <a:xfrm>
            <a:off x="640080" y="2560320"/>
            <a:ext cx="10972800" cy="1097280"/>
          </a:xfrm>
          <a:prstGeom prst="rect">
            <a:avLst/>
          </a:prstGeom>
          <a:noFill/>
          <a:ln/>
        </p:spPr>
        <p:txBody>
          <a:bodyPr wrap="square" lIns="0" tIns="0" rIns="0" bIns="0" rtlCol="0" anchor="ctr"/>
          <a:lstStyle/>
          <a:p>
            <a:pPr indent="0" marL="0">
              <a:buNone/>
            </a:pPr>
            <a:r>
              <a:rPr lang="en-US" sz="1800" i="1" dirty="0">
                <a:solidFill>
                  <a:srgbClr val="E6E6FA"/>
                </a:solidFill>
                <a:latin typeface="Calibri" pitchFamily="34" charset="0"/>
                <a:ea typeface="Calibri" pitchFamily="34" charset="-122"/>
                <a:cs typeface="Calibri" pitchFamily="34" charset="-120"/>
              </a:rPr>
              <a:t>Three Platinum clients carry 62% of the book. Tiers are sticky. The next Irongate won't show up in the dashboards.</a:t>
            </a:r>
            <a:endParaRPr lang="en-US" sz="1800" dirty="0"/>
          </a:p>
        </p:txBody>
      </p:sp>
      <p:sp>
        <p:nvSpPr>
          <p:cNvPr id="5" name="Shape 3"/>
          <p:cNvSpPr/>
          <p:nvPr/>
        </p:nvSpPr>
        <p:spPr>
          <a:xfrm>
            <a:off x="640080" y="4846320"/>
            <a:ext cx="10881360" cy="1371600"/>
          </a:xfrm>
          <a:prstGeom prst="rect">
            <a:avLst/>
          </a:prstGeom>
          <a:solidFill>
            <a:srgbClr val="000000"/>
          </a:solidFill>
          <a:ln w="12700">
            <a:solidFill>
              <a:srgbClr val="A490C2"/>
            </a:solidFill>
            <a:prstDash val="solid"/>
          </a:ln>
        </p:spPr>
      </p:sp>
      <p:sp>
        <p:nvSpPr>
          <p:cNvPr id="6" name="Text 4"/>
          <p:cNvSpPr/>
          <p:nvPr/>
        </p:nvSpPr>
        <p:spPr>
          <a:xfrm>
            <a:off x="868680" y="4937760"/>
            <a:ext cx="10972800" cy="274320"/>
          </a:xfrm>
          <a:prstGeom prst="rect">
            <a:avLst/>
          </a:prstGeom>
          <a:noFill/>
          <a:ln/>
        </p:spPr>
        <p:txBody>
          <a:bodyPr wrap="square" lIns="0" tIns="0" rIns="0" bIns="0" rtlCol="0" anchor="ctr"/>
          <a:lstStyle/>
          <a:p>
            <a:pPr indent="0" marL="0">
              <a:buNone/>
            </a:pPr>
            <a:r>
              <a:rPr lang="en-US" sz="1100" b="1" spc="300" kern="0" dirty="0">
                <a:solidFill>
                  <a:srgbClr val="A490C2"/>
                </a:solidFill>
                <a:latin typeface="Calibri" pitchFamily="34" charset="0"/>
                <a:ea typeface="Calibri" pitchFamily="34" charset="-122"/>
                <a:cs typeface="Calibri" pitchFamily="34" charset="-120"/>
              </a:rPr>
              <a:t>METHODOLOGY</a:t>
            </a:r>
            <a:endParaRPr lang="en-US" sz="1100" dirty="0"/>
          </a:p>
        </p:txBody>
      </p:sp>
      <p:sp>
        <p:nvSpPr>
          <p:cNvPr id="7" name="Text 5"/>
          <p:cNvSpPr/>
          <p:nvPr/>
        </p:nvSpPr>
        <p:spPr>
          <a:xfrm>
            <a:off x="868680" y="5212080"/>
            <a:ext cx="10515600" cy="914400"/>
          </a:xfrm>
          <a:prstGeom prst="rect">
            <a:avLst/>
          </a:prstGeom>
          <a:noFill/>
          <a:ln/>
        </p:spPr>
        <p:txBody>
          <a:bodyPr wrap="square" lIns="0" tIns="0" rIns="0" bIns="0" rtlCol="0" anchor="ctr"/>
          <a:lstStyle/>
          <a:p>
            <a:pPr indent="0" marL="0">
              <a:buNone/>
            </a:pPr>
            <a:r>
              <a:rPr lang="en-US" sz="1100" dirty="0">
                <a:solidFill>
                  <a:srgbClr val="E6E6FA"/>
                </a:solidFill>
                <a:latin typeface="Calibri" pitchFamily="34" charset="0"/>
                <a:ea typeface="Calibri" pitchFamily="34" charset="-122"/>
                <a:cs typeface="Calibri" pitchFamily="34" charset="-120"/>
              </a:rPr>
              <a:t>Directed AutoExplore over FACT_PROJECTS (980K rows, 2018–2024) joined to DIM_CLIENT, DIM_DATE, DIM_SERVICE_LINE. 17 hypotheses tested across client × tier × industry × time intersections. All headline numbers reconcile to VALIDATION_BENCHMARKS.md. Per-client CAGR computed from 2018→2024 project billings; Irongate excluded from CAGR ranking due to mid-period churn.</a:t>
            </a:r>
            <a:endParaRPr lang="en-US" sz="1100" dirty="0"/>
          </a:p>
        </p:txBody>
      </p:sp>
      <p:sp>
        <p:nvSpPr>
          <p:cNvPr id="8" name="Text 6"/>
          <p:cNvSpPr/>
          <p:nvPr/>
        </p:nvSpPr>
        <p:spPr>
          <a:xfrm>
            <a:off x="640080" y="6400800"/>
            <a:ext cx="10972800" cy="274320"/>
          </a:xfrm>
          <a:prstGeom prst="rect">
            <a:avLst/>
          </a:prstGeom>
          <a:noFill/>
          <a:ln/>
        </p:spPr>
        <p:txBody>
          <a:bodyPr wrap="square" lIns="0" tIns="0" rIns="0" bIns="0" rtlCol="0" anchor="ctr"/>
          <a:lstStyle/>
          <a:p>
            <a:pPr indent="0" marL="0">
              <a:buNone/>
            </a:pPr>
            <a:r>
              <a:rPr lang="en-US" sz="1000" i="1" dirty="0">
                <a:solidFill>
                  <a:srgbClr val="A490C2"/>
                </a:solidFill>
                <a:latin typeface="Calibri" pitchFamily="34" charset="0"/>
                <a:ea typeface="Calibri" pitchFamily="34" charset="-122"/>
                <a:cs typeface="Calibri" pitchFamily="34" charset="-120"/>
              </a:rPr>
              <a:t>Generated by xFalcon AnalyticsPro AutoExplore  ·  2026-04-26</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3FA"/>
        </a:solidFill>
      </p:bgPr>
    </p:bg>
    <p:spTree>
      <p:nvGrpSpPr>
        <p:cNvPr id="1" name=""/>
        <p:cNvGrpSpPr/>
        <p:nvPr/>
      </p:nvGrpSpPr>
      <p:grpSpPr>
        <a:xfrm>
          <a:off x="0" y="0"/>
          <a:ext cx="0" cy="0"/>
          <a:chOff x="0" y="0"/>
          <a:chExt cx="0" cy="0"/>
        </a:xfrm>
      </p:grpSpPr>
      <p:sp>
        <p:nvSpPr>
          <p:cNvPr id="2" name="Shape 0"/>
          <p:cNvSpPr/>
          <p:nvPr/>
        </p:nvSpPr>
        <p:spPr>
          <a:xfrm>
            <a:off x="0" y="0"/>
            <a:ext cx="12161520" cy="502920"/>
          </a:xfrm>
          <a:prstGeom prst="rect">
            <a:avLst/>
          </a:prstGeom>
          <a:solidFill>
            <a:srgbClr val="2B1E3E"/>
          </a:solidFill>
          <a:ln w="12700">
            <a:solidFill>
              <a:srgbClr val="2B1E3E"/>
            </a:solidFill>
            <a:prstDash val="solid"/>
          </a:ln>
        </p:spPr>
      </p:sp>
      <p:sp>
        <p:nvSpPr>
          <p:cNvPr id="3" name="Text 1"/>
          <p:cNvSpPr/>
          <p:nvPr/>
        </p:nvSpPr>
        <p:spPr>
          <a:xfrm>
            <a:off x="365760" y="45720"/>
            <a:ext cx="731520" cy="411480"/>
          </a:xfrm>
          <a:prstGeom prst="rect">
            <a:avLst/>
          </a:prstGeom>
          <a:noFill/>
          <a:ln/>
        </p:spPr>
        <p:txBody>
          <a:bodyPr wrap="square" lIns="0" tIns="0" rIns="0" bIns="0" rtlCol="0" anchor="ctr"/>
          <a:lstStyle/>
          <a:p>
            <a:pPr indent="0" marL="0">
              <a:buNone/>
            </a:pPr>
            <a:r>
              <a:rPr lang="en-US" sz="2200" b="1" dirty="0">
                <a:solidFill>
                  <a:srgbClr val="4A4E8F"/>
                </a:solidFill>
                <a:latin typeface="Calibri" pitchFamily="34" charset="0"/>
                <a:ea typeface="Calibri" pitchFamily="34" charset="-122"/>
                <a:cs typeface="Calibri" pitchFamily="34" charset="-120"/>
              </a:rPr>
              <a:t>x</a:t>
            </a:r>
            <a:pPr indent="0" marL="0">
              <a:buNone/>
            </a:pPr>
            <a:r>
              <a:rPr lang="en-US" sz="2200" b="1" dirty="0">
                <a:solidFill>
                  <a:srgbClr val="A490C2"/>
                </a:solidFill>
                <a:latin typeface="Calibri" pitchFamily="34" charset="0"/>
                <a:ea typeface="Calibri" pitchFamily="34" charset="-122"/>
                <a:cs typeface="Calibri" pitchFamily="34" charset="-120"/>
              </a:rPr>
              <a:t>F</a:t>
            </a:r>
            <a:endParaRPr lang="en-US" sz="2200" dirty="0"/>
          </a:p>
        </p:txBody>
      </p:sp>
      <p:sp>
        <p:nvSpPr>
          <p:cNvPr id="4" name="Text 2"/>
          <p:cNvSpPr/>
          <p:nvPr/>
        </p:nvSpPr>
        <p:spPr>
          <a:xfrm>
            <a:off x="1097280" y="45720"/>
            <a:ext cx="6400800" cy="411480"/>
          </a:xfrm>
          <a:prstGeom prst="rect">
            <a:avLst/>
          </a:prstGeom>
          <a:noFill/>
          <a:ln/>
        </p:spPr>
        <p:txBody>
          <a:bodyPr wrap="square" lIns="0" tIns="0" rIns="0" bIns="0" rtlCol="0" anchor="ctr"/>
          <a:lstStyle/>
          <a:p>
            <a:pPr indent="0" marL="0">
              <a:buNone/>
            </a:pPr>
            <a:r>
              <a:rPr lang="en-US" sz="1200" dirty="0">
                <a:solidFill>
                  <a:srgbClr val="E6E6FA"/>
                </a:solidFill>
                <a:latin typeface="Calibri" pitchFamily="34" charset="0"/>
                <a:ea typeface="Calibri" pitchFamily="34" charset="-122"/>
                <a:cs typeface="Calibri" pitchFamily="34" charset="-120"/>
              </a:rPr>
              <a:t>Falcon Marketing  /  Client Concentration &amp; Retention</a:t>
            </a:r>
            <a:endParaRPr lang="en-US" sz="1200" dirty="0"/>
          </a:p>
        </p:txBody>
      </p:sp>
      <p:sp>
        <p:nvSpPr>
          <p:cNvPr id="5" name="Text 3"/>
          <p:cNvSpPr/>
          <p:nvPr/>
        </p:nvSpPr>
        <p:spPr>
          <a:xfrm>
            <a:off x="8229600" y="45720"/>
            <a:ext cx="3657600" cy="411480"/>
          </a:xfrm>
          <a:prstGeom prst="rect">
            <a:avLst/>
          </a:prstGeom>
          <a:noFill/>
          <a:ln/>
        </p:spPr>
        <p:txBody>
          <a:bodyPr wrap="square" lIns="0" tIns="0" rIns="0" bIns="0" rtlCol="0" anchor="ctr"/>
          <a:lstStyle/>
          <a:p>
            <a:pPr algn="r" indent="0" marL="0">
              <a:buNone/>
            </a:pPr>
            <a:r>
              <a:rPr lang="en-US" sz="1100" dirty="0">
                <a:solidFill>
                  <a:srgbClr val="A490C2"/>
                </a:solidFill>
                <a:latin typeface="Calibri" pitchFamily="34" charset="0"/>
                <a:ea typeface="Calibri" pitchFamily="34" charset="-122"/>
                <a:cs typeface="Calibri" pitchFamily="34" charset="-120"/>
              </a:rPr>
              <a:t>2 · Executive summary</a:t>
            </a:r>
            <a:endParaRPr lang="en-US" sz="1100" dirty="0"/>
          </a:p>
        </p:txBody>
      </p:sp>
      <p:sp>
        <p:nvSpPr>
          <p:cNvPr id="6" name="Text 4"/>
          <p:cNvSpPr/>
          <p:nvPr/>
        </p:nvSpPr>
        <p:spPr>
          <a:xfrm>
            <a:off x="457200" y="777240"/>
            <a:ext cx="10972800" cy="548640"/>
          </a:xfrm>
          <a:prstGeom prst="rect">
            <a:avLst/>
          </a:prstGeom>
          <a:noFill/>
          <a:ln/>
        </p:spPr>
        <p:txBody>
          <a:bodyPr wrap="square" lIns="0" tIns="0" rIns="0" bIns="0" rtlCol="0" anchor="ctr"/>
          <a:lstStyle/>
          <a:p>
            <a:pPr indent="0" marL="0">
              <a:buNone/>
            </a:pPr>
            <a:r>
              <a:rPr lang="en-US" sz="3200" b="1" dirty="0">
                <a:solidFill>
                  <a:srgbClr val="4A4E8F"/>
                </a:solidFill>
                <a:latin typeface="Georgia" pitchFamily="34" charset="0"/>
                <a:ea typeface="Georgia" pitchFamily="34" charset="-122"/>
                <a:cs typeface="Georgia" pitchFamily="34" charset="-120"/>
              </a:rPr>
              <a:t>Bottom line</a:t>
            </a:r>
            <a:endParaRPr lang="en-US" sz="3200" dirty="0"/>
          </a:p>
        </p:txBody>
      </p:sp>
      <p:sp>
        <p:nvSpPr>
          <p:cNvPr id="7" name="Shape 5"/>
          <p:cNvSpPr/>
          <p:nvPr/>
        </p:nvSpPr>
        <p:spPr>
          <a:xfrm>
            <a:off x="457200" y="1554480"/>
            <a:ext cx="3657600" cy="1645920"/>
          </a:xfrm>
          <a:prstGeom prst="rect">
            <a:avLst/>
          </a:prstGeom>
          <a:solidFill>
            <a:srgbClr val="FFFFFF"/>
          </a:solidFill>
          <a:ln w="12700">
            <a:solidFill>
              <a:srgbClr val="E5E0EE"/>
            </a:solidFill>
            <a:prstDash val="solid"/>
          </a:ln>
          <a:effectLst>
            <a:outerShdw sx="100000" sy="100000" kx="0" ky="0" algn="bl" rotWithShape="0" blurRad="101600" dist="25400" dir="8100000">
              <a:srgbClr val="2B1E3E">
                <a:alpha val="12000"/>
              </a:srgbClr>
            </a:outerShdw>
          </a:effectLst>
        </p:spPr>
      </p:sp>
      <p:sp>
        <p:nvSpPr>
          <p:cNvPr id="8" name="Shape 6"/>
          <p:cNvSpPr/>
          <p:nvPr/>
        </p:nvSpPr>
        <p:spPr>
          <a:xfrm>
            <a:off x="457200" y="1554480"/>
            <a:ext cx="73152" cy="1645920"/>
          </a:xfrm>
          <a:prstGeom prst="rect">
            <a:avLst/>
          </a:prstGeom>
          <a:solidFill>
            <a:srgbClr val="4A4E8F"/>
          </a:solidFill>
          <a:ln w="12700">
            <a:solidFill>
              <a:srgbClr val="4A4E8F"/>
            </a:solidFill>
            <a:prstDash val="solid"/>
          </a:ln>
        </p:spPr>
      </p:sp>
      <p:sp>
        <p:nvSpPr>
          <p:cNvPr id="9" name="Text 7"/>
          <p:cNvSpPr/>
          <p:nvPr/>
        </p:nvSpPr>
        <p:spPr>
          <a:xfrm>
            <a:off x="685800" y="1691640"/>
            <a:ext cx="3383280" cy="274320"/>
          </a:xfrm>
          <a:prstGeom prst="rect">
            <a:avLst/>
          </a:prstGeom>
          <a:noFill/>
          <a:ln/>
        </p:spPr>
        <p:txBody>
          <a:bodyPr wrap="square" lIns="0" tIns="0" rIns="0" bIns="0" rtlCol="0" anchor="ctr"/>
          <a:lstStyle/>
          <a:p>
            <a:pPr indent="0" marL="0">
              <a:buNone/>
            </a:pPr>
            <a:r>
              <a:rPr lang="en-US" sz="1100" b="1" spc="200" kern="0" dirty="0">
                <a:solidFill>
                  <a:srgbClr val="5A5470"/>
                </a:solidFill>
                <a:latin typeface="Calibri" pitchFamily="34" charset="0"/>
                <a:ea typeface="Calibri" pitchFamily="34" charset="-122"/>
                <a:cs typeface="Calibri" pitchFamily="34" charset="-120"/>
              </a:rPr>
              <a:t>TOP-3 CLIENT SHARE</a:t>
            </a:r>
            <a:endParaRPr lang="en-US" sz="1100" dirty="0"/>
          </a:p>
        </p:txBody>
      </p:sp>
      <p:sp>
        <p:nvSpPr>
          <p:cNvPr id="10" name="Text 8"/>
          <p:cNvSpPr/>
          <p:nvPr/>
        </p:nvSpPr>
        <p:spPr>
          <a:xfrm>
            <a:off x="685800" y="2011680"/>
            <a:ext cx="3383280" cy="731520"/>
          </a:xfrm>
          <a:prstGeom prst="rect">
            <a:avLst/>
          </a:prstGeom>
          <a:noFill/>
          <a:ln/>
        </p:spPr>
        <p:txBody>
          <a:bodyPr wrap="square" lIns="0" tIns="0" rIns="0" bIns="0" rtlCol="0" anchor="ctr"/>
          <a:lstStyle/>
          <a:p>
            <a:pPr indent="0" marL="0">
              <a:buNone/>
            </a:pPr>
            <a:r>
              <a:rPr lang="en-US" sz="4800" b="1" dirty="0">
                <a:solidFill>
                  <a:srgbClr val="4A4E8F"/>
                </a:solidFill>
                <a:latin typeface="Georgia" pitchFamily="34" charset="0"/>
                <a:ea typeface="Georgia" pitchFamily="34" charset="-122"/>
                <a:cs typeface="Georgia" pitchFamily="34" charset="-120"/>
              </a:rPr>
              <a:t>62%</a:t>
            </a:r>
            <a:endParaRPr lang="en-US" sz="4800" dirty="0"/>
          </a:p>
        </p:txBody>
      </p:sp>
      <p:sp>
        <p:nvSpPr>
          <p:cNvPr id="11" name="Text 9"/>
          <p:cNvSpPr/>
          <p:nvPr/>
        </p:nvSpPr>
        <p:spPr>
          <a:xfrm>
            <a:off x="685800" y="2743200"/>
            <a:ext cx="3383280" cy="457200"/>
          </a:xfrm>
          <a:prstGeom prst="rect">
            <a:avLst/>
          </a:prstGeom>
          <a:noFill/>
          <a:ln/>
        </p:spPr>
        <p:txBody>
          <a:bodyPr wrap="square" lIns="0" tIns="0" rIns="0" bIns="0" rtlCol="0" anchor="ctr"/>
          <a:lstStyle/>
          <a:p>
            <a:pPr indent="0" marL="0">
              <a:buNone/>
            </a:pPr>
            <a:r>
              <a:rPr lang="en-US" sz="1100" dirty="0">
                <a:solidFill>
                  <a:srgbClr val="1A1530"/>
                </a:solidFill>
                <a:latin typeface="Calibri" pitchFamily="34" charset="0"/>
                <a:ea typeface="Calibri" pitchFamily="34" charset="-122"/>
                <a:cs typeface="Calibri" pitchFamily="34" charset="-120"/>
              </a:rPr>
              <a:t>Vertex · Meridian · HorizonTech</a:t>
            </a:r>
            <a:endParaRPr lang="en-US" sz="1100" dirty="0"/>
          </a:p>
          <a:p>
            <a:pPr indent="0" marL="0">
              <a:buNone/>
            </a:pPr>
            <a:r>
              <a:rPr lang="en-US" sz="1100" dirty="0">
                <a:solidFill>
                  <a:srgbClr val="1A1530"/>
                </a:solidFill>
                <a:latin typeface="Calibri" pitchFamily="34" charset="0"/>
                <a:ea typeface="Calibri" pitchFamily="34" charset="-122"/>
                <a:cs typeface="Calibri" pitchFamily="34" charset="-120"/>
              </a:rPr>
              <a:t>stable for 7 straight years</a:t>
            </a:r>
            <a:endParaRPr lang="en-US" sz="1100" dirty="0"/>
          </a:p>
        </p:txBody>
      </p:sp>
      <p:sp>
        <p:nvSpPr>
          <p:cNvPr id="12" name="Shape 10"/>
          <p:cNvSpPr/>
          <p:nvPr/>
        </p:nvSpPr>
        <p:spPr>
          <a:xfrm>
            <a:off x="4343400" y="1554480"/>
            <a:ext cx="3657600" cy="1645920"/>
          </a:xfrm>
          <a:prstGeom prst="rect">
            <a:avLst/>
          </a:prstGeom>
          <a:solidFill>
            <a:srgbClr val="FFFFFF"/>
          </a:solidFill>
          <a:ln w="12700">
            <a:solidFill>
              <a:srgbClr val="E5E0EE"/>
            </a:solidFill>
            <a:prstDash val="solid"/>
          </a:ln>
          <a:effectLst>
            <a:outerShdw sx="100000" sy="100000" kx="0" ky="0" algn="bl" rotWithShape="0" blurRad="101600" dist="25400" dir="8100000">
              <a:srgbClr val="2B1E3E">
                <a:alpha val="12000"/>
              </a:srgbClr>
            </a:outerShdw>
          </a:effectLst>
        </p:spPr>
      </p:sp>
      <p:sp>
        <p:nvSpPr>
          <p:cNvPr id="13" name="Shape 11"/>
          <p:cNvSpPr/>
          <p:nvPr/>
        </p:nvSpPr>
        <p:spPr>
          <a:xfrm>
            <a:off x="4343400" y="1554480"/>
            <a:ext cx="73152" cy="1645920"/>
          </a:xfrm>
          <a:prstGeom prst="rect">
            <a:avLst/>
          </a:prstGeom>
          <a:solidFill>
            <a:srgbClr val="4A4E8F"/>
          </a:solidFill>
          <a:ln w="12700">
            <a:solidFill>
              <a:srgbClr val="4A4E8F"/>
            </a:solidFill>
            <a:prstDash val="solid"/>
          </a:ln>
        </p:spPr>
      </p:sp>
      <p:sp>
        <p:nvSpPr>
          <p:cNvPr id="14" name="Text 12"/>
          <p:cNvSpPr/>
          <p:nvPr/>
        </p:nvSpPr>
        <p:spPr>
          <a:xfrm>
            <a:off x="4572000" y="1691640"/>
            <a:ext cx="3383280" cy="274320"/>
          </a:xfrm>
          <a:prstGeom prst="rect">
            <a:avLst/>
          </a:prstGeom>
          <a:noFill/>
          <a:ln/>
        </p:spPr>
        <p:txBody>
          <a:bodyPr wrap="square" lIns="0" tIns="0" rIns="0" bIns="0" rtlCol="0" anchor="ctr"/>
          <a:lstStyle/>
          <a:p>
            <a:pPr indent="0" marL="0">
              <a:buNone/>
            </a:pPr>
            <a:r>
              <a:rPr lang="en-US" sz="1100" b="1" spc="200" kern="0" dirty="0">
                <a:solidFill>
                  <a:srgbClr val="5A5470"/>
                </a:solidFill>
                <a:latin typeface="Calibri" pitchFamily="34" charset="0"/>
                <a:ea typeface="Calibri" pitchFamily="34" charset="-122"/>
                <a:cs typeface="Calibri" pitchFamily="34" charset="-120"/>
              </a:rPr>
              <a:t>TIER MOBILITY</a:t>
            </a:r>
            <a:endParaRPr lang="en-US" sz="1100" dirty="0"/>
          </a:p>
        </p:txBody>
      </p:sp>
      <p:sp>
        <p:nvSpPr>
          <p:cNvPr id="15" name="Text 13"/>
          <p:cNvSpPr/>
          <p:nvPr/>
        </p:nvSpPr>
        <p:spPr>
          <a:xfrm>
            <a:off x="4572000" y="2011680"/>
            <a:ext cx="3383280" cy="731520"/>
          </a:xfrm>
          <a:prstGeom prst="rect">
            <a:avLst/>
          </a:prstGeom>
          <a:noFill/>
          <a:ln/>
        </p:spPr>
        <p:txBody>
          <a:bodyPr wrap="square" lIns="0" tIns="0" rIns="0" bIns="0" rtlCol="0" anchor="ctr"/>
          <a:lstStyle/>
          <a:p>
            <a:pPr indent="0" marL="0">
              <a:buNone/>
            </a:pPr>
            <a:r>
              <a:rPr lang="en-US" sz="4800" b="1" dirty="0">
                <a:solidFill>
                  <a:srgbClr val="4A4E8F"/>
                </a:solidFill>
                <a:latin typeface="Georgia" pitchFamily="34" charset="0"/>
                <a:ea typeface="Georgia" pitchFamily="34" charset="-122"/>
                <a:cs typeface="Georgia" pitchFamily="34" charset="-120"/>
              </a:rPr>
              <a:t>0</a:t>
            </a:r>
            <a:endParaRPr lang="en-US" sz="4800" dirty="0"/>
          </a:p>
        </p:txBody>
      </p:sp>
      <p:sp>
        <p:nvSpPr>
          <p:cNvPr id="16" name="Text 14"/>
          <p:cNvSpPr/>
          <p:nvPr/>
        </p:nvSpPr>
        <p:spPr>
          <a:xfrm>
            <a:off x="4572000" y="2743200"/>
            <a:ext cx="3383280" cy="457200"/>
          </a:xfrm>
          <a:prstGeom prst="rect">
            <a:avLst/>
          </a:prstGeom>
          <a:noFill/>
          <a:ln/>
        </p:spPr>
        <p:txBody>
          <a:bodyPr wrap="square" lIns="0" tIns="0" rIns="0" bIns="0" rtlCol="0" anchor="ctr"/>
          <a:lstStyle/>
          <a:p>
            <a:pPr indent="0" marL="0">
              <a:buNone/>
            </a:pPr>
            <a:r>
              <a:rPr lang="en-US" sz="1100" dirty="0">
                <a:solidFill>
                  <a:srgbClr val="1A1530"/>
                </a:solidFill>
                <a:latin typeface="Calibri" pitchFamily="34" charset="0"/>
                <a:ea typeface="Calibri" pitchFamily="34" charset="-122"/>
                <a:cs typeface="Calibri" pitchFamily="34" charset="-120"/>
              </a:rPr>
              <a:t>clients have changed tiers</a:t>
            </a:r>
            <a:endParaRPr lang="en-US" sz="1100" dirty="0"/>
          </a:p>
          <a:p>
            <a:pPr indent="0" marL="0">
              <a:buNone/>
            </a:pPr>
            <a:r>
              <a:rPr lang="en-US" sz="1100" dirty="0">
                <a:solidFill>
                  <a:srgbClr val="1A1530"/>
                </a:solidFill>
                <a:latin typeface="Calibri" pitchFamily="34" charset="0"/>
                <a:ea typeface="Calibri" pitchFamily="34" charset="-122"/>
                <a:cs typeface="Calibri" pitchFamily="34" charset="-120"/>
              </a:rPr>
              <a:t>between 2018 and 2024</a:t>
            </a:r>
            <a:endParaRPr lang="en-US" sz="1100" dirty="0"/>
          </a:p>
        </p:txBody>
      </p:sp>
      <p:sp>
        <p:nvSpPr>
          <p:cNvPr id="17" name="Shape 15"/>
          <p:cNvSpPr/>
          <p:nvPr/>
        </p:nvSpPr>
        <p:spPr>
          <a:xfrm>
            <a:off x="8229600" y="1554480"/>
            <a:ext cx="3657600" cy="1645920"/>
          </a:xfrm>
          <a:prstGeom prst="rect">
            <a:avLst/>
          </a:prstGeom>
          <a:solidFill>
            <a:srgbClr val="FFFFFF"/>
          </a:solidFill>
          <a:ln w="12700">
            <a:solidFill>
              <a:srgbClr val="E5E0EE"/>
            </a:solidFill>
            <a:prstDash val="solid"/>
          </a:ln>
          <a:effectLst>
            <a:outerShdw sx="100000" sy="100000" kx="0" ky="0" algn="bl" rotWithShape="0" blurRad="101600" dist="25400" dir="8100000">
              <a:srgbClr val="2B1E3E">
                <a:alpha val="12000"/>
              </a:srgbClr>
            </a:outerShdw>
          </a:effectLst>
        </p:spPr>
      </p:sp>
      <p:sp>
        <p:nvSpPr>
          <p:cNvPr id="18" name="Shape 16"/>
          <p:cNvSpPr/>
          <p:nvPr/>
        </p:nvSpPr>
        <p:spPr>
          <a:xfrm>
            <a:off x="8229600" y="1554480"/>
            <a:ext cx="73152" cy="1645920"/>
          </a:xfrm>
          <a:prstGeom prst="rect">
            <a:avLst/>
          </a:prstGeom>
          <a:solidFill>
            <a:srgbClr val="4A4E8F"/>
          </a:solidFill>
          <a:ln w="12700">
            <a:solidFill>
              <a:srgbClr val="4A4E8F"/>
            </a:solidFill>
            <a:prstDash val="solid"/>
          </a:ln>
        </p:spPr>
      </p:sp>
      <p:sp>
        <p:nvSpPr>
          <p:cNvPr id="19" name="Text 17"/>
          <p:cNvSpPr/>
          <p:nvPr/>
        </p:nvSpPr>
        <p:spPr>
          <a:xfrm>
            <a:off x="8458200" y="1691640"/>
            <a:ext cx="3383280" cy="274320"/>
          </a:xfrm>
          <a:prstGeom prst="rect">
            <a:avLst/>
          </a:prstGeom>
          <a:noFill/>
          <a:ln/>
        </p:spPr>
        <p:txBody>
          <a:bodyPr wrap="square" lIns="0" tIns="0" rIns="0" bIns="0" rtlCol="0" anchor="ctr"/>
          <a:lstStyle/>
          <a:p>
            <a:pPr indent="0" marL="0">
              <a:buNone/>
            </a:pPr>
            <a:r>
              <a:rPr lang="en-US" sz="1100" b="1" spc="200" kern="0" dirty="0">
                <a:solidFill>
                  <a:srgbClr val="5A5470"/>
                </a:solidFill>
                <a:latin typeface="Calibri" pitchFamily="34" charset="0"/>
                <a:ea typeface="Calibri" pitchFamily="34" charset="-122"/>
                <a:cs typeface="Calibri" pitchFamily="34" charset="-120"/>
              </a:rPr>
              <a:t>BRONZE / PLATINUM GAP</a:t>
            </a:r>
            <a:endParaRPr lang="en-US" sz="1100" dirty="0"/>
          </a:p>
        </p:txBody>
      </p:sp>
      <p:sp>
        <p:nvSpPr>
          <p:cNvPr id="20" name="Text 18"/>
          <p:cNvSpPr/>
          <p:nvPr/>
        </p:nvSpPr>
        <p:spPr>
          <a:xfrm>
            <a:off x="8458200" y="2011680"/>
            <a:ext cx="3383280" cy="731520"/>
          </a:xfrm>
          <a:prstGeom prst="rect">
            <a:avLst/>
          </a:prstGeom>
          <a:noFill/>
          <a:ln/>
        </p:spPr>
        <p:txBody>
          <a:bodyPr wrap="square" lIns="0" tIns="0" rIns="0" bIns="0" rtlCol="0" anchor="ctr"/>
          <a:lstStyle/>
          <a:p>
            <a:pPr indent="0" marL="0">
              <a:buNone/>
            </a:pPr>
            <a:r>
              <a:rPr lang="en-US" sz="4800" b="1" dirty="0">
                <a:solidFill>
                  <a:srgbClr val="4A4E8F"/>
                </a:solidFill>
                <a:latin typeface="Georgia" pitchFamily="34" charset="0"/>
                <a:ea typeface="Georgia" pitchFamily="34" charset="-122"/>
                <a:cs typeface="Georgia" pitchFamily="34" charset="-120"/>
              </a:rPr>
              <a:t>95×</a:t>
            </a:r>
            <a:endParaRPr lang="en-US" sz="4800" dirty="0"/>
          </a:p>
        </p:txBody>
      </p:sp>
      <p:sp>
        <p:nvSpPr>
          <p:cNvPr id="21" name="Text 19"/>
          <p:cNvSpPr/>
          <p:nvPr/>
        </p:nvSpPr>
        <p:spPr>
          <a:xfrm>
            <a:off x="8458200" y="2743200"/>
            <a:ext cx="3383280" cy="457200"/>
          </a:xfrm>
          <a:prstGeom prst="rect">
            <a:avLst/>
          </a:prstGeom>
          <a:noFill/>
          <a:ln/>
        </p:spPr>
        <p:txBody>
          <a:bodyPr wrap="square" lIns="0" tIns="0" rIns="0" bIns="0" rtlCol="0" anchor="ctr"/>
          <a:lstStyle/>
          <a:p>
            <a:pPr indent="0" marL="0">
              <a:buNone/>
            </a:pPr>
            <a:r>
              <a:rPr lang="en-US" sz="1100" dirty="0">
                <a:solidFill>
                  <a:srgbClr val="1A1530"/>
                </a:solidFill>
                <a:latin typeface="Calibri" pitchFamily="34" charset="0"/>
                <a:ea typeface="Calibri" pitchFamily="34" charset="-122"/>
                <a:cs typeface="Calibri" pitchFamily="34" charset="-120"/>
              </a:rPr>
              <a:t>smallest Platinum ($2.40B)</a:t>
            </a:r>
            <a:endParaRPr lang="en-US" sz="1100" dirty="0"/>
          </a:p>
          <a:p>
            <a:pPr indent="0" marL="0">
              <a:buNone/>
            </a:pPr>
            <a:r>
              <a:rPr lang="en-US" sz="1100" dirty="0">
                <a:solidFill>
                  <a:srgbClr val="1A1530"/>
                </a:solidFill>
                <a:latin typeface="Calibri" pitchFamily="34" charset="0"/>
                <a:ea typeface="Calibri" pitchFamily="34" charset="-122"/>
                <a:cs typeface="Calibri" pitchFamily="34" charset="-120"/>
              </a:rPr>
              <a:t>vs largest Bronze ($28M)</a:t>
            </a:r>
            <a:endParaRPr lang="en-US" sz="1100" dirty="0"/>
          </a:p>
        </p:txBody>
      </p:sp>
      <p:sp>
        <p:nvSpPr>
          <p:cNvPr id="22" name="Text 20"/>
          <p:cNvSpPr/>
          <p:nvPr/>
        </p:nvSpPr>
        <p:spPr>
          <a:xfrm>
            <a:off x="457200" y="3520440"/>
            <a:ext cx="10972800" cy="365760"/>
          </a:xfrm>
          <a:prstGeom prst="rect">
            <a:avLst/>
          </a:prstGeom>
          <a:noFill/>
          <a:ln/>
        </p:spPr>
        <p:txBody>
          <a:bodyPr wrap="square" lIns="0" tIns="0" rIns="0" bIns="0" rtlCol="0" anchor="ctr"/>
          <a:lstStyle/>
          <a:p>
            <a:pPr indent="0" marL="0">
              <a:buNone/>
            </a:pPr>
            <a:r>
              <a:rPr lang="en-US" sz="1600" b="1" dirty="0">
                <a:solidFill>
                  <a:srgbClr val="4A4E8F"/>
                </a:solidFill>
                <a:latin typeface="Calibri" pitchFamily="34" charset="0"/>
                <a:ea typeface="Calibri" pitchFamily="34" charset="-122"/>
                <a:cs typeface="Calibri" pitchFamily="34" charset="-120"/>
              </a:rPr>
              <a:t>Three things this deck will show you</a:t>
            </a:r>
            <a:endParaRPr lang="en-US" sz="1600" dirty="0"/>
          </a:p>
        </p:txBody>
      </p:sp>
      <p:sp>
        <p:nvSpPr>
          <p:cNvPr id="23" name="Text 21"/>
          <p:cNvSpPr/>
          <p:nvPr/>
        </p:nvSpPr>
        <p:spPr>
          <a:xfrm>
            <a:off x="457200" y="3977640"/>
            <a:ext cx="11247120" cy="2103120"/>
          </a:xfrm>
          <a:prstGeom prst="rect">
            <a:avLst/>
          </a:prstGeom>
          <a:noFill/>
          <a:ln/>
        </p:spPr>
        <p:txBody>
          <a:bodyPr wrap="square" lIns="0" tIns="0" rIns="0" bIns="0" rtlCol="0" anchor="ctr"/>
          <a:lstStyle/>
          <a:p>
            <a:pPr indent="0" marL="0">
              <a:spcAft>
                <a:spcPts val="600"/>
              </a:spcAft>
              <a:buNone/>
            </a:pPr>
            <a:r>
              <a:rPr lang="en-US" sz="1500" b="1" dirty="0">
                <a:solidFill>
                  <a:srgbClr val="A490C2"/>
                </a:solidFill>
                <a:latin typeface="Calibri" pitchFamily="34" charset="0"/>
                <a:ea typeface="Calibri" pitchFamily="34" charset="-122"/>
                <a:cs typeface="Calibri" pitchFamily="34" charset="-120"/>
              </a:rPr>
              <a:t>1.  </a:t>
            </a:r>
            <a:pPr indent="0" marL="0">
              <a:spcAft>
                <a:spcPts val="600"/>
              </a:spcAft>
              <a:buNone/>
            </a:pPr>
            <a:r>
              <a:rPr lang="en-US" sz="1500" dirty="0">
                <a:solidFill>
                  <a:srgbClr val="1A1530"/>
                </a:solidFill>
                <a:latin typeface="Calibri" pitchFamily="34" charset="0"/>
                <a:ea typeface="Calibri" pitchFamily="34" charset="-122"/>
                <a:cs typeface="Calibri" pitchFamily="34" charset="-120"/>
              </a:rPr>
              <a:t>The agency's three Platinum clients — Vertex Financial, Meridian Health, HorizonTech — have generated 60–63% of revenue every single year since 2018. That ratio has not moved.
</a:t>
            </a:r>
            <a:pPr indent="0" marL="0">
              <a:spcAft>
                <a:spcPts val="600"/>
              </a:spcAft>
              <a:buNone/>
            </a:pPr>
            <a:r>
              <a:rPr lang="en-US" sz="1500" b="1" dirty="0">
                <a:solidFill>
                  <a:srgbClr val="A490C2"/>
                </a:solidFill>
                <a:latin typeface="Calibri" pitchFamily="34" charset="0"/>
                <a:ea typeface="Calibri" pitchFamily="34" charset="-122"/>
                <a:cs typeface="Calibri" pitchFamily="34" charset="-120"/>
              </a:rPr>
              <a:t>2.  </a:t>
            </a:r>
            <a:pPr indent="0" marL="0">
              <a:spcAft>
                <a:spcPts val="600"/>
              </a:spcAft>
              <a:buNone/>
            </a:pPr>
            <a:r>
              <a:rPr lang="en-US" sz="1500" dirty="0">
                <a:solidFill>
                  <a:srgbClr val="1A1530"/>
                </a:solidFill>
                <a:latin typeface="Calibri" pitchFamily="34" charset="0"/>
                <a:ea typeface="Calibri" pitchFamily="34" charset="-122"/>
                <a:cs typeface="Calibri" pitchFamily="34" charset="-120"/>
              </a:rPr>
              <a:t>Tiers are sticky. Not one of the 19 active clients has graduated up (or fallen) between 2018 and 2024. The Bronze tier you joined as is the Bronze tier you still are.
</a:t>
            </a:r>
            <a:pPr indent="0" marL="0">
              <a:spcAft>
                <a:spcPts val="600"/>
              </a:spcAft>
              <a:buNone/>
            </a:pPr>
            <a:r>
              <a:rPr lang="en-US" sz="1500" b="1" dirty="0">
                <a:solidFill>
                  <a:srgbClr val="A490C2"/>
                </a:solidFill>
                <a:latin typeface="Calibri" pitchFamily="34" charset="0"/>
                <a:ea typeface="Calibri" pitchFamily="34" charset="-122"/>
                <a:cs typeface="Calibri" pitchFamily="34" charset="-120"/>
              </a:rPr>
              <a:t>3.  </a:t>
            </a:r>
            <a:pPr indent="0" marL="0">
              <a:spcAft>
                <a:spcPts val="600"/>
              </a:spcAft>
              <a:buNone/>
            </a:pPr>
            <a:r>
              <a:rPr lang="en-US" sz="1500" dirty="0">
                <a:solidFill>
                  <a:srgbClr val="1A1530"/>
                </a:solidFill>
                <a:latin typeface="Calibri" pitchFamily="34" charset="0"/>
                <a:ea typeface="Calibri" pitchFamily="34" charset="-122"/>
                <a:cs typeface="Calibri" pitchFamily="34" charset="-120"/>
              </a:rPr>
              <a:t>Standard delivery metrics (margin, on-time, on-budget) are uniform across all clients — they cannot predict churn. The single client who left (Irongate Manufacturing in 2022) had healthy delivery numbers right up to the end.</a:t>
            </a:r>
            <a:endParaRPr lang="en-US" sz="1500" dirty="0"/>
          </a:p>
        </p:txBody>
      </p:sp>
      <p:sp>
        <p:nvSpPr>
          <p:cNvPr id="24" name="Shape 22"/>
          <p:cNvSpPr/>
          <p:nvPr/>
        </p:nvSpPr>
        <p:spPr>
          <a:xfrm>
            <a:off x="457200" y="6537960"/>
            <a:ext cx="11247120" cy="0"/>
          </a:xfrm>
          <a:prstGeom prst="line">
            <a:avLst/>
          </a:prstGeom>
          <a:noFill/>
          <a:ln w="9525">
            <a:solidFill>
              <a:srgbClr val="E5E0EE"/>
            </a:solidFill>
            <a:prstDash val="solid"/>
          </a:ln>
        </p:spPr>
      </p:sp>
      <p:sp>
        <p:nvSpPr>
          <p:cNvPr id="25" name="Text 23"/>
          <p:cNvSpPr/>
          <p:nvPr/>
        </p:nvSpPr>
        <p:spPr>
          <a:xfrm>
            <a:off x="457200" y="6583680"/>
            <a:ext cx="7315200" cy="228600"/>
          </a:xfrm>
          <a:prstGeom prst="rect">
            <a:avLst/>
          </a:prstGeom>
          <a:noFill/>
          <a:ln/>
        </p:spPr>
        <p:txBody>
          <a:bodyPr wrap="square" lIns="0" tIns="0" rIns="0" bIns="0" rtlCol="0" anchor="ctr"/>
          <a:lstStyle/>
          <a:p>
            <a:pPr indent="0" marL="0">
              <a:buNone/>
            </a:pPr>
            <a:r>
              <a:rPr lang="en-US" sz="900" i="1" dirty="0">
                <a:solidFill>
                  <a:srgbClr val="5A5470"/>
                </a:solidFill>
                <a:latin typeface="Calibri" pitchFamily="34" charset="0"/>
                <a:ea typeface="Calibri" pitchFamily="34" charset="-122"/>
                <a:cs typeface="Calibri" pitchFamily="34" charset="-120"/>
              </a:rPr>
              <a:t>xFalcon AnalyticsPro · AutoExplore</a:t>
            </a:r>
            <a:endParaRPr lang="en-US" sz="900" dirty="0"/>
          </a:p>
        </p:txBody>
      </p:sp>
      <p:sp>
        <p:nvSpPr>
          <p:cNvPr id="26" name="Text 24"/>
          <p:cNvSpPr/>
          <p:nvPr/>
        </p:nvSpPr>
        <p:spPr>
          <a:xfrm>
            <a:off x="10515600" y="6583680"/>
            <a:ext cx="1188720" cy="228600"/>
          </a:xfrm>
          <a:prstGeom prst="rect">
            <a:avLst/>
          </a:prstGeom>
          <a:noFill/>
          <a:ln/>
        </p:spPr>
        <p:txBody>
          <a:bodyPr wrap="square" lIns="0" tIns="0" rIns="0" bIns="0" rtlCol="0" anchor="ctr"/>
          <a:lstStyle/>
          <a:p>
            <a:pPr algn="r" indent="0" marL="0">
              <a:buNone/>
            </a:pPr>
            <a:r>
              <a:rPr lang="en-US" sz="900" dirty="0">
                <a:solidFill>
                  <a:srgbClr val="5A5470"/>
                </a:solidFill>
                <a:latin typeface="Calibri" pitchFamily="34" charset="0"/>
                <a:ea typeface="Calibri" pitchFamily="34" charset="-122"/>
                <a:cs typeface="Calibri" pitchFamily="34" charset="-120"/>
              </a:rPr>
              <a:t>2 / 12</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5F3FA"/>
        </a:solidFill>
      </p:bgPr>
    </p:bg>
    <p:spTree>
      <p:nvGrpSpPr>
        <p:cNvPr id="1" name=""/>
        <p:cNvGrpSpPr/>
        <p:nvPr/>
      </p:nvGrpSpPr>
      <p:grpSpPr>
        <a:xfrm>
          <a:off x="0" y="0"/>
          <a:ext cx="0" cy="0"/>
          <a:chOff x="0" y="0"/>
          <a:chExt cx="0" cy="0"/>
        </a:xfrm>
      </p:grpSpPr>
      <p:sp>
        <p:nvSpPr>
          <p:cNvPr id="2" name="Shape 0"/>
          <p:cNvSpPr/>
          <p:nvPr/>
        </p:nvSpPr>
        <p:spPr>
          <a:xfrm>
            <a:off x="0" y="0"/>
            <a:ext cx="12161520" cy="502920"/>
          </a:xfrm>
          <a:prstGeom prst="rect">
            <a:avLst/>
          </a:prstGeom>
          <a:solidFill>
            <a:srgbClr val="2B1E3E"/>
          </a:solidFill>
          <a:ln w="12700">
            <a:solidFill>
              <a:srgbClr val="2B1E3E"/>
            </a:solidFill>
            <a:prstDash val="solid"/>
          </a:ln>
        </p:spPr>
      </p:sp>
      <p:sp>
        <p:nvSpPr>
          <p:cNvPr id="3" name="Text 1"/>
          <p:cNvSpPr/>
          <p:nvPr/>
        </p:nvSpPr>
        <p:spPr>
          <a:xfrm>
            <a:off x="365760" y="45720"/>
            <a:ext cx="731520" cy="411480"/>
          </a:xfrm>
          <a:prstGeom prst="rect">
            <a:avLst/>
          </a:prstGeom>
          <a:noFill/>
          <a:ln/>
        </p:spPr>
        <p:txBody>
          <a:bodyPr wrap="square" lIns="0" tIns="0" rIns="0" bIns="0" rtlCol="0" anchor="ctr"/>
          <a:lstStyle/>
          <a:p>
            <a:pPr indent="0" marL="0">
              <a:buNone/>
            </a:pPr>
            <a:r>
              <a:rPr lang="en-US" sz="2200" b="1" dirty="0">
                <a:solidFill>
                  <a:srgbClr val="4A4E8F"/>
                </a:solidFill>
                <a:latin typeface="Calibri" pitchFamily="34" charset="0"/>
                <a:ea typeface="Calibri" pitchFamily="34" charset="-122"/>
                <a:cs typeface="Calibri" pitchFamily="34" charset="-120"/>
              </a:rPr>
              <a:t>x</a:t>
            </a:r>
            <a:pPr indent="0" marL="0">
              <a:buNone/>
            </a:pPr>
            <a:r>
              <a:rPr lang="en-US" sz="2200" b="1" dirty="0">
                <a:solidFill>
                  <a:srgbClr val="A490C2"/>
                </a:solidFill>
                <a:latin typeface="Calibri" pitchFamily="34" charset="0"/>
                <a:ea typeface="Calibri" pitchFamily="34" charset="-122"/>
                <a:cs typeface="Calibri" pitchFamily="34" charset="-120"/>
              </a:rPr>
              <a:t>F</a:t>
            </a:r>
            <a:endParaRPr lang="en-US" sz="2200" dirty="0"/>
          </a:p>
        </p:txBody>
      </p:sp>
      <p:sp>
        <p:nvSpPr>
          <p:cNvPr id="4" name="Text 2"/>
          <p:cNvSpPr/>
          <p:nvPr/>
        </p:nvSpPr>
        <p:spPr>
          <a:xfrm>
            <a:off x="1097280" y="45720"/>
            <a:ext cx="6400800" cy="411480"/>
          </a:xfrm>
          <a:prstGeom prst="rect">
            <a:avLst/>
          </a:prstGeom>
          <a:noFill/>
          <a:ln/>
        </p:spPr>
        <p:txBody>
          <a:bodyPr wrap="square" lIns="0" tIns="0" rIns="0" bIns="0" rtlCol="0" anchor="ctr"/>
          <a:lstStyle/>
          <a:p>
            <a:pPr indent="0" marL="0">
              <a:buNone/>
            </a:pPr>
            <a:r>
              <a:rPr lang="en-US" sz="1200" dirty="0">
                <a:solidFill>
                  <a:srgbClr val="E6E6FA"/>
                </a:solidFill>
                <a:latin typeface="Calibri" pitchFamily="34" charset="0"/>
                <a:ea typeface="Calibri" pitchFamily="34" charset="-122"/>
                <a:cs typeface="Calibri" pitchFamily="34" charset="-120"/>
              </a:rPr>
              <a:t>Falcon Marketing  /  Client Concentration &amp; Retention</a:t>
            </a:r>
            <a:endParaRPr lang="en-US" sz="1200" dirty="0"/>
          </a:p>
        </p:txBody>
      </p:sp>
      <p:sp>
        <p:nvSpPr>
          <p:cNvPr id="5" name="Text 3"/>
          <p:cNvSpPr/>
          <p:nvPr/>
        </p:nvSpPr>
        <p:spPr>
          <a:xfrm>
            <a:off x="8229600" y="45720"/>
            <a:ext cx="3657600" cy="411480"/>
          </a:xfrm>
          <a:prstGeom prst="rect">
            <a:avLst/>
          </a:prstGeom>
          <a:noFill/>
          <a:ln/>
        </p:spPr>
        <p:txBody>
          <a:bodyPr wrap="square" lIns="0" tIns="0" rIns="0" bIns="0" rtlCol="0" anchor="ctr"/>
          <a:lstStyle/>
          <a:p>
            <a:pPr algn="r" indent="0" marL="0">
              <a:buNone/>
            </a:pPr>
            <a:r>
              <a:rPr lang="en-US" sz="1100" dirty="0">
                <a:solidFill>
                  <a:srgbClr val="A490C2"/>
                </a:solidFill>
                <a:latin typeface="Calibri" pitchFamily="34" charset="0"/>
                <a:ea typeface="Calibri" pitchFamily="34" charset="-122"/>
                <a:cs typeface="Calibri" pitchFamily="34" charset="-120"/>
              </a:rPr>
              <a:t>3 · Concentration over time</a:t>
            </a:r>
            <a:endParaRPr lang="en-US" sz="1100" dirty="0"/>
          </a:p>
        </p:txBody>
      </p:sp>
      <p:sp>
        <p:nvSpPr>
          <p:cNvPr id="6" name="Text 4"/>
          <p:cNvSpPr/>
          <p:nvPr/>
        </p:nvSpPr>
        <p:spPr>
          <a:xfrm>
            <a:off x="457200" y="777240"/>
            <a:ext cx="11247120" cy="548640"/>
          </a:xfrm>
          <a:prstGeom prst="rect">
            <a:avLst/>
          </a:prstGeom>
          <a:noFill/>
          <a:ln/>
        </p:spPr>
        <p:txBody>
          <a:bodyPr wrap="square" lIns="0" tIns="0" rIns="0" bIns="0" rtlCol="0" anchor="ctr"/>
          <a:lstStyle/>
          <a:p>
            <a:pPr indent="0" marL="0">
              <a:buNone/>
            </a:pPr>
            <a:r>
              <a:rPr lang="en-US" sz="2200" b="1" dirty="0">
                <a:solidFill>
                  <a:srgbClr val="4A4E8F"/>
                </a:solidFill>
                <a:latin typeface="Georgia" pitchFamily="34" charset="0"/>
                <a:ea typeface="Georgia" pitchFamily="34" charset="-122"/>
                <a:cs typeface="Georgia" pitchFamily="34" charset="-120"/>
              </a:rPr>
              <a:t>Three Platinum clients have been ~62% of revenue for 7 straight years</a:t>
            </a:r>
            <a:endParaRPr lang="en-US" sz="2200" dirty="0"/>
          </a:p>
        </p:txBody>
      </p:sp>
      <p:graphicFrame>
        <p:nvGraphicFramePr>
          <p:cNvPr id="7" name="Chart 0" descr=""/>
          <p:cNvGraphicFramePr/>
          <p:nvPr/>
        </p:nvGraphicFramePr>
        <p:xfrm>
          <a:off x="457200" y="1417320"/>
          <a:ext cx="7315200" cy="4297680"/>
        </p:xfrm>
        <a:graphic xmlns:a="http://schemas.openxmlformats.org/drawingml/2006/main">
          <a:graphicData uri="http://schemas.openxmlformats.org/drawingml/2006/chart">
            <c:chart xmlns:c="http://schemas.openxmlformats.org/drawingml/2006/chart" r:id="rId1"/>
          </a:graphicData>
        </a:graphic>
      </p:graphicFrame>
      <p:sp>
        <p:nvSpPr>
          <p:cNvPr id="8" name="Shape 5"/>
          <p:cNvSpPr/>
          <p:nvPr/>
        </p:nvSpPr>
        <p:spPr>
          <a:xfrm>
            <a:off x="8046720" y="1417320"/>
            <a:ext cx="3657600" cy="4297680"/>
          </a:xfrm>
          <a:prstGeom prst="rect">
            <a:avLst/>
          </a:prstGeom>
          <a:solidFill>
            <a:srgbClr val="FFFFFF"/>
          </a:solidFill>
          <a:ln w="12700">
            <a:solidFill>
              <a:srgbClr val="E5E0EE"/>
            </a:solidFill>
            <a:prstDash val="solid"/>
          </a:ln>
          <a:effectLst>
            <a:outerShdw sx="100000" sy="100000" kx="0" ky="0" algn="bl" rotWithShape="0" blurRad="101600" dist="25400" dir="8100000">
              <a:srgbClr val="2B1E3E">
                <a:alpha val="12000"/>
              </a:srgbClr>
            </a:outerShdw>
          </a:effectLst>
        </p:spPr>
      </p:sp>
      <p:sp>
        <p:nvSpPr>
          <p:cNvPr id="9" name="Text 6"/>
          <p:cNvSpPr/>
          <p:nvPr/>
        </p:nvSpPr>
        <p:spPr>
          <a:xfrm>
            <a:off x="8229600" y="1554480"/>
            <a:ext cx="3383280" cy="365760"/>
          </a:xfrm>
          <a:prstGeom prst="rect">
            <a:avLst/>
          </a:prstGeom>
          <a:noFill/>
          <a:ln/>
        </p:spPr>
        <p:txBody>
          <a:bodyPr wrap="square" lIns="0" tIns="0" rIns="0" bIns="0" rtlCol="0" anchor="ctr"/>
          <a:lstStyle/>
          <a:p>
            <a:pPr indent="0" marL="0">
              <a:buNone/>
            </a:pPr>
            <a:r>
              <a:rPr lang="en-US" sz="1400" b="1" dirty="0">
                <a:solidFill>
                  <a:srgbClr val="4A4E8F"/>
                </a:solidFill>
                <a:latin typeface="Calibri" pitchFamily="34" charset="0"/>
                <a:ea typeface="Calibri" pitchFamily="34" charset="-122"/>
                <a:cs typeface="Calibri" pitchFamily="34" charset="-120"/>
              </a:rPr>
              <a:t>Top-3 share by year</a:t>
            </a:r>
            <a:endParaRPr lang="en-US" sz="1400" dirty="0"/>
          </a:p>
        </p:txBody>
      </p:sp>
      <p:sp>
        <p:nvSpPr>
          <p:cNvPr id="10" name="Text 7"/>
          <p:cNvSpPr/>
          <p:nvPr/>
        </p:nvSpPr>
        <p:spPr>
          <a:xfrm>
            <a:off x="8229600" y="2011680"/>
            <a:ext cx="1371600" cy="365760"/>
          </a:xfrm>
          <a:prstGeom prst="rect">
            <a:avLst/>
          </a:prstGeom>
          <a:noFill/>
          <a:ln/>
        </p:spPr>
        <p:txBody>
          <a:bodyPr wrap="square" lIns="0" tIns="0" rIns="0" bIns="0" rtlCol="0" anchor="ctr"/>
          <a:lstStyle/>
          <a:p>
            <a:pPr indent="0" marL="0">
              <a:buNone/>
            </a:pPr>
            <a:r>
              <a:rPr lang="en-US" sz="1400" dirty="0">
                <a:solidFill>
                  <a:srgbClr val="1A1530"/>
                </a:solidFill>
                <a:latin typeface="Calibri" pitchFamily="34" charset="0"/>
                <a:ea typeface="Calibri" pitchFamily="34" charset="-122"/>
                <a:cs typeface="Calibri" pitchFamily="34" charset="-120"/>
              </a:rPr>
              <a:t>2018</a:t>
            </a:r>
            <a:endParaRPr lang="en-US" sz="1400" dirty="0"/>
          </a:p>
        </p:txBody>
      </p:sp>
      <p:sp>
        <p:nvSpPr>
          <p:cNvPr id="11" name="Text 8"/>
          <p:cNvSpPr/>
          <p:nvPr/>
        </p:nvSpPr>
        <p:spPr>
          <a:xfrm>
            <a:off x="9601200" y="2011680"/>
            <a:ext cx="1828800" cy="365760"/>
          </a:xfrm>
          <a:prstGeom prst="rect">
            <a:avLst/>
          </a:prstGeom>
          <a:noFill/>
          <a:ln/>
        </p:spPr>
        <p:txBody>
          <a:bodyPr wrap="square" lIns="0" tIns="0" rIns="0" bIns="0" rtlCol="0" anchor="ctr"/>
          <a:lstStyle/>
          <a:p>
            <a:pPr algn="r" indent="0" marL="0">
              <a:buNone/>
            </a:pPr>
            <a:r>
              <a:rPr lang="en-US" sz="1600" b="1" dirty="0">
                <a:solidFill>
                  <a:srgbClr val="4A4E8F"/>
                </a:solidFill>
                <a:latin typeface="Calibri" pitchFamily="34" charset="0"/>
                <a:ea typeface="Calibri" pitchFamily="34" charset="-122"/>
                <a:cs typeface="Calibri" pitchFamily="34" charset="-120"/>
              </a:rPr>
              <a:t>62.0%</a:t>
            </a:r>
            <a:endParaRPr lang="en-US" sz="1600" dirty="0"/>
          </a:p>
        </p:txBody>
      </p:sp>
      <p:sp>
        <p:nvSpPr>
          <p:cNvPr id="12" name="Text 9"/>
          <p:cNvSpPr/>
          <p:nvPr/>
        </p:nvSpPr>
        <p:spPr>
          <a:xfrm>
            <a:off x="8229600" y="2468880"/>
            <a:ext cx="1371600" cy="365760"/>
          </a:xfrm>
          <a:prstGeom prst="rect">
            <a:avLst/>
          </a:prstGeom>
          <a:noFill/>
          <a:ln/>
        </p:spPr>
        <p:txBody>
          <a:bodyPr wrap="square" lIns="0" tIns="0" rIns="0" bIns="0" rtlCol="0" anchor="ctr"/>
          <a:lstStyle/>
          <a:p>
            <a:pPr indent="0" marL="0">
              <a:buNone/>
            </a:pPr>
            <a:r>
              <a:rPr lang="en-US" sz="1400" dirty="0">
                <a:solidFill>
                  <a:srgbClr val="1A1530"/>
                </a:solidFill>
                <a:latin typeface="Calibri" pitchFamily="34" charset="0"/>
                <a:ea typeface="Calibri" pitchFamily="34" charset="-122"/>
                <a:cs typeface="Calibri" pitchFamily="34" charset="-120"/>
              </a:rPr>
              <a:t>2019</a:t>
            </a:r>
            <a:endParaRPr lang="en-US" sz="1400" dirty="0"/>
          </a:p>
        </p:txBody>
      </p:sp>
      <p:sp>
        <p:nvSpPr>
          <p:cNvPr id="13" name="Text 10"/>
          <p:cNvSpPr/>
          <p:nvPr/>
        </p:nvSpPr>
        <p:spPr>
          <a:xfrm>
            <a:off x="9601200" y="2468880"/>
            <a:ext cx="1828800" cy="365760"/>
          </a:xfrm>
          <a:prstGeom prst="rect">
            <a:avLst/>
          </a:prstGeom>
          <a:noFill/>
          <a:ln/>
        </p:spPr>
        <p:txBody>
          <a:bodyPr wrap="square" lIns="0" tIns="0" rIns="0" bIns="0" rtlCol="0" anchor="ctr"/>
          <a:lstStyle/>
          <a:p>
            <a:pPr algn="r" indent="0" marL="0">
              <a:buNone/>
            </a:pPr>
            <a:r>
              <a:rPr lang="en-US" sz="1600" b="1" dirty="0">
                <a:solidFill>
                  <a:srgbClr val="4A4E8F"/>
                </a:solidFill>
                <a:latin typeface="Calibri" pitchFamily="34" charset="0"/>
                <a:ea typeface="Calibri" pitchFamily="34" charset="-122"/>
                <a:cs typeface="Calibri" pitchFamily="34" charset="-120"/>
              </a:rPr>
              <a:t>60.0%</a:t>
            </a:r>
            <a:endParaRPr lang="en-US" sz="1600" dirty="0"/>
          </a:p>
        </p:txBody>
      </p:sp>
      <p:sp>
        <p:nvSpPr>
          <p:cNvPr id="14" name="Text 11"/>
          <p:cNvSpPr/>
          <p:nvPr/>
        </p:nvSpPr>
        <p:spPr>
          <a:xfrm>
            <a:off x="8229600" y="2926080"/>
            <a:ext cx="1371600" cy="365760"/>
          </a:xfrm>
          <a:prstGeom prst="rect">
            <a:avLst/>
          </a:prstGeom>
          <a:noFill/>
          <a:ln/>
        </p:spPr>
        <p:txBody>
          <a:bodyPr wrap="square" lIns="0" tIns="0" rIns="0" bIns="0" rtlCol="0" anchor="ctr"/>
          <a:lstStyle/>
          <a:p>
            <a:pPr indent="0" marL="0">
              <a:buNone/>
            </a:pPr>
            <a:r>
              <a:rPr lang="en-US" sz="1400" dirty="0">
                <a:solidFill>
                  <a:srgbClr val="1A1530"/>
                </a:solidFill>
                <a:latin typeface="Calibri" pitchFamily="34" charset="0"/>
                <a:ea typeface="Calibri" pitchFamily="34" charset="-122"/>
                <a:cs typeface="Calibri" pitchFamily="34" charset="-120"/>
              </a:rPr>
              <a:t>2020</a:t>
            </a:r>
            <a:endParaRPr lang="en-US" sz="1400" dirty="0"/>
          </a:p>
        </p:txBody>
      </p:sp>
      <p:sp>
        <p:nvSpPr>
          <p:cNvPr id="15" name="Text 12"/>
          <p:cNvSpPr/>
          <p:nvPr/>
        </p:nvSpPr>
        <p:spPr>
          <a:xfrm>
            <a:off x="9601200" y="2926080"/>
            <a:ext cx="1828800" cy="365760"/>
          </a:xfrm>
          <a:prstGeom prst="rect">
            <a:avLst/>
          </a:prstGeom>
          <a:noFill/>
          <a:ln/>
        </p:spPr>
        <p:txBody>
          <a:bodyPr wrap="square" lIns="0" tIns="0" rIns="0" bIns="0" rtlCol="0" anchor="ctr"/>
          <a:lstStyle/>
          <a:p>
            <a:pPr algn="r" indent="0" marL="0">
              <a:buNone/>
            </a:pPr>
            <a:r>
              <a:rPr lang="en-US" sz="1600" b="1" dirty="0">
                <a:solidFill>
                  <a:srgbClr val="4A4E8F"/>
                </a:solidFill>
                <a:latin typeface="Calibri" pitchFamily="34" charset="0"/>
                <a:ea typeface="Calibri" pitchFamily="34" charset="-122"/>
                <a:cs typeface="Calibri" pitchFamily="34" charset="-120"/>
              </a:rPr>
              <a:t>61.4%</a:t>
            </a:r>
            <a:endParaRPr lang="en-US" sz="1600" dirty="0"/>
          </a:p>
        </p:txBody>
      </p:sp>
      <p:sp>
        <p:nvSpPr>
          <p:cNvPr id="16" name="Text 13"/>
          <p:cNvSpPr/>
          <p:nvPr/>
        </p:nvSpPr>
        <p:spPr>
          <a:xfrm>
            <a:off x="8229600" y="3383280"/>
            <a:ext cx="1371600" cy="365760"/>
          </a:xfrm>
          <a:prstGeom prst="rect">
            <a:avLst/>
          </a:prstGeom>
          <a:noFill/>
          <a:ln/>
        </p:spPr>
        <p:txBody>
          <a:bodyPr wrap="square" lIns="0" tIns="0" rIns="0" bIns="0" rtlCol="0" anchor="ctr"/>
          <a:lstStyle/>
          <a:p>
            <a:pPr indent="0" marL="0">
              <a:buNone/>
            </a:pPr>
            <a:r>
              <a:rPr lang="en-US" sz="1400" dirty="0">
                <a:solidFill>
                  <a:srgbClr val="1A1530"/>
                </a:solidFill>
                <a:latin typeface="Calibri" pitchFamily="34" charset="0"/>
                <a:ea typeface="Calibri" pitchFamily="34" charset="-122"/>
                <a:cs typeface="Calibri" pitchFamily="34" charset="-120"/>
              </a:rPr>
              <a:t>2021</a:t>
            </a:r>
            <a:endParaRPr lang="en-US" sz="1400" dirty="0"/>
          </a:p>
        </p:txBody>
      </p:sp>
      <p:sp>
        <p:nvSpPr>
          <p:cNvPr id="17" name="Text 14"/>
          <p:cNvSpPr/>
          <p:nvPr/>
        </p:nvSpPr>
        <p:spPr>
          <a:xfrm>
            <a:off x="9601200" y="3383280"/>
            <a:ext cx="1828800" cy="365760"/>
          </a:xfrm>
          <a:prstGeom prst="rect">
            <a:avLst/>
          </a:prstGeom>
          <a:noFill/>
          <a:ln/>
        </p:spPr>
        <p:txBody>
          <a:bodyPr wrap="square" lIns="0" tIns="0" rIns="0" bIns="0" rtlCol="0" anchor="ctr"/>
          <a:lstStyle/>
          <a:p>
            <a:pPr algn="r" indent="0" marL="0">
              <a:buNone/>
            </a:pPr>
            <a:r>
              <a:rPr lang="en-US" sz="1600" b="1" dirty="0">
                <a:solidFill>
                  <a:srgbClr val="4A4E8F"/>
                </a:solidFill>
                <a:latin typeface="Calibri" pitchFamily="34" charset="0"/>
                <a:ea typeface="Calibri" pitchFamily="34" charset="-122"/>
                <a:cs typeface="Calibri" pitchFamily="34" charset="-120"/>
              </a:rPr>
              <a:t>62.8%</a:t>
            </a:r>
            <a:endParaRPr lang="en-US" sz="1600" dirty="0"/>
          </a:p>
        </p:txBody>
      </p:sp>
      <p:sp>
        <p:nvSpPr>
          <p:cNvPr id="18" name="Text 15"/>
          <p:cNvSpPr/>
          <p:nvPr/>
        </p:nvSpPr>
        <p:spPr>
          <a:xfrm>
            <a:off x="8229600" y="3840480"/>
            <a:ext cx="1371600" cy="365760"/>
          </a:xfrm>
          <a:prstGeom prst="rect">
            <a:avLst/>
          </a:prstGeom>
          <a:noFill/>
          <a:ln/>
        </p:spPr>
        <p:txBody>
          <a:bodyPr wrap="square" lIns="0" tIns="0" rIns="0" bIns="0" rtlCol="0" anchor="ctr"/>
          <a:lstStyle/>
          <a:p>
            <a:pPr indent="0" marL="0">
              <a:buNone/>
            </a:pPr>
            <a:r>
              <a:rPr lang="en-US" sz="1400" dirty="0">
                <a:solidFill>
                  <a:srgbClr val="1A1530"/>
                </a:solidFill>
                <a:latin typeface="Calibri" pitchFamily="34" charset="0"/>
                <a:ea typeface="Calibri" pitchFamily="34" charset="-122"/>
                <a:cs typeface="Calibri" pitchFamily="34" charset="-120"/>
              </a:rPr>
              <a:t>2022</a:t>
            </a:r>
            <a:endParaRPr lang="en-US" sz="1400" dirty="0"/>
          </a:p>
        </p:txBody>
      </p:sp>
      <p:sp>
        <p:nvSpPr>
          <p:cNvPr id="19" name="Text 16"/>
          <p:cNvSpPr/>
          <p:nvPr/>
        </p:nvSpPr>
        <p:spPr>
          <a:xfrm>
            <a:off x="9601200" y="3840480"/>
            <a:ext cx="1828800" cy="365760"/>
          </a:xfrm>
          <a:prstGeom prst="rect">
            <a:avLst/>
          </a:prstGeom>
          <a:noFill/>
          <a:ln/>
        </p:spPr>
        <p:txBody>
          <a:bodyPr wrap="square" lIns="0" tIns="0" rIns="0" bIns="0" rtlCol="0" anchor="ctr"/>
          <a:lstStyle/>
          <a:p>
            <a:pPr algn="r" indent="0" marL="0">
              <a:buNone/>
            </a:pPr>
            <a:r>
              <a:rPr lang="en-US" sz="1600" b="1" dirty="0">
                <a:solidFill>
                  <a:srgbClr val="4A4E8F"/>
                </a:solidFill>
                <a:latin typeface="Calibri" pitchFamily="34" charset="0"/>
                <a:ea typeface="Calibri" pitchFamily="34" charset="-122"/>
                <a:cs typeface="Calibri" pitchFamily="34" charset="-120"/>
              </a:rPr>
              <a:t>62.0%</a:t>
            </a:r>
            <a:endParaRPr lang="en-US" sz="1600" dirty="0"/>
          </a:p>
        </p:txBody>
      </p:sp>
      <p:sp>
        <p:nvSpPr>
          <p:cNvPr id="20" name="Text 17"/>
          <p:cNvSpPr/>
          <p:nvPr/>
        </p:nvSpPr>
        <p:spPr>
          <a:xfrm>
            <a:off x="8229600" y="4297680"/>
            <a:ext cx="1371600" cy="365760"/>
          </a:xfrm>
          <a:prstGeom prst="rect">
            <a:avLst/>
          </a:prstGeom>
          <a:noFill/>
          <a:ln/>
        </p:spPr>
        <p:txBody>
          <a:bodyPr wrap="square" lIns="0" tIns="0" rIns="0" bIns="0" rtlCol="0" anchor="ctr"/>
          <a:lstStyle/>
          <a:p>
            <a:pPr indent="0" marL="0">
              <a:buNone/>
            </a:pPr>
            <a:r>
              <a:rPr lang="en-US" sz="1400" dirty="0">
                <a:solidFill>
                  <a:srgbClr val="1A1530"/>
                </a:solidFill>
                <a:latin typeface="Calibri" pitchFamily="34" charset="0"/>
                <a:ea typeface="Calibri" pitchFamily="34" charset="-122"/>
                <a:cs typeface="Calibri" pitchFamily="34" charset="-120"/>
              </a:rPr>
              <a:t>2023</a:t>
            </a:r>
            <a:endParaRPr lang="en-US" sz="1400" dirty="0"/>
          </a:p>
        </p:txBody>
      </p:sp>
      <p:sp>
        <p:nvSpPr>
          <p:cNvPr id="21" name="Text 18"/>
          <p:cNvSpPr/>
          <p:nvPr/>
        </p:nvSpPr>
        <p:spPr>
          <a:xfrm>
            <a:off x="9601200" y="4297680"/>
            <a:ext cx="1828800" cy="365760"/>
          </a:xfrm>
          <a:prstGeom prst="rect">
            <a:avLst/>
          </a:prstGeom>
          <a:noFill/>
          <a:ln/>
        </p:spPr>
        <p:txBody>
          <a:bodyPr wrap="square" lIns="0" tIns="0" rIns="0" bIns="0" rtlCol="0" anchor="ctr"/>
          <a:lstStyle/>
          <a:p>
            <a:pPr algn="r" indent="0" marL="0">
              <a:buNone/>
            </a:pPr>
            <a:r>
              <a:rPr lang="en-US" sz="1600" b="1" dirty="0">
                <a:solidFill>
                  <a:srgbClr val="4A4E8F"/>
                </a:solidFill>
                <a:latin typeface="Calibri" pitchFamily="34" charset="0"/>
                <a:ea typeface="Calibri" pitchFamily="34" charset="-122"/>
                <a:cs typeface="Calibri" pitchFamily="34" charset="-120"/>
              </a:rPr>
              <a:t>63.0%</a:t>
            </a:r>
            <a:endParaRPr lang="en-US" sz="1600" dirty="0"/>
          </a:p>
        </p:txBody>
      </p:sp>
      <p:sp>
        <p:nvSpPr>
          <p:cNvPr id="22" name="Text 19"/>
          <p:cNvSpPr/>
          <p:nvPr/>
        </p:nvSpPr>
        <p:spPr>
          <a:xfrm>
            <a:off x="8229600" y="4754880"/>
            <a:ext cx="1371600" cy="365760"/>
          </a:xfrm>
          <a:prstGeom prst="rect">
            <a:avLst/>
          </a:prstGeom>
          <a:noFill/>
          <a:ln/>
        </p:spPr>
        <p:txBody>
          <a:bodyPr wrap="square" lIns="0" tIns="0" rIns="0" bIns="0" rtlCol="0" anchor="ctr"/>
          <a:lstStyle/>
          <a:p>
            <a:pPr indent="0" marL="0">
              <a:buNone/>
            </a:pPr>
            <a:r>
              <a:rPr lang="en-US" sz="1400" dirty="0">
                <a:solidFill>
                  <a:srgbClr val="1A1530"/>
                </a:solidFill>
                <a:latin typeface="Calibri" pitchFamily="34" charset="0"/>
                <a:ea typeface="Calibri" pitchFamily="34" charset="-122"/>
                <a:cs typeface="Calibri" pitchFamily="34" charset="-120"/>
              </a:rPr>
              <a:t>2024</a:t>
            </a:r>
            <a:endParaRPr lang="en-US" sz="1400" dirty="0"/>
          </a:p>
        </p:txBody>
      </p:sp>
      <p:sp>
        <p:nvSpPr>
          <p:cNvPr id="23" name="Text 20"/>
          <p:cNvSpPr/>
          <p:nvPr/>
        </p:nvSpPr>
        <p:spPr>
          <a:xfrm>
            <a:off x="9601200" y="4754880"/>
            <a:ext cx="1828800" cy="365760"/>
          </a:xfrm>
          <a:prstGeom prst="rect">
            <a:avLst/>
          </a:prstGeom>
          <a:noFill/>
          <a:ln/>
        </p:spPr>
        <p:txBody>
          <a:bodyPr wrap="square" lIns="0" tIns="0" rIns="0" bIns="0" rtlCol="0" anchor="ctr"/>
          <a:lstStyle/>
          <a:p>
            <a:pPr algn="r" indent="0" marL="0">
              <a:buNone/>
            </a:pPr>
            <a:r>
              <a:rPr lang="en-US" sz="1600" b="1" dirty="0">
                <a:solidFill>
                  <a:srgbClr val="4A4E8F"/>
                </a:solidFill>
                <a:latin typeface="Calibri" pitchFamily="34" charset="0"/>
                <a:ea typeface="Calibri" pitchFamily="34" charset="-122"/>
                <a:cs typeface="Calibri" pitchFamily="34" charset="-120"/>
              </a:rPr>
              <a:t>61.8%</a:t>
            </a:r>
            <a:endParaRPr lang="en-US" sz="1600" dirty="0"/>
          </a:p>
        </p:txBody>
      </p:sp>
      <p:sp>
        <p:nvSpPr>
          <p:cNvPr id="24" name="Text 21"/>
          <p:cNvSpPr/>
          <p:nvPr/>
        </p:nvSpPr>
        <p:spPr>
          <a:xfrm>
            <a:off x="457200" y="5897880"/>
            <a:ext cx="914400" cy="365760"/>
          </a:xfrm>
          <a:prstGeom prst="rect">
            <a:avLst/>
          </a:prstGeom>
          <a:noFill/>
          <a:ln/>
        </p:spPr>
        <p:txBody>
          <a:bodyPr wrap="square" lIns="0" tIns="0" rIns="0" bIns="0" rtlCol="0" anchor="ctr"/>
          <a:lstStyle/>
          <a:p>
            <a:pPr indent="0" marL="0">
              <a:buNone/>
            </a:pPr>
            <a:r>
              <a:rPr lang="en-US" sz="1200" b="1" dirty="0">
                <a:solidFill>
                  <a:srgbClr val="A490C2"/>
                </a:solidFill>
                <a:latin typeface="Calibri" pitchFamily="34" charset="0"/>
                <a:ea typeface="Calibri" pitchFamily="34" charset="-122"/>
                <a:cs typeface="Calibri" pitchFamily="34" charset="-120"/>
              </a:rPr>
              <a:t>So what:</a:t>
            </a:r>
            <a:endParaRPr lang="en-US" sz="1200" dirty="0"/>
          </a:p>
        </p:txBody>
      </p:sp>
      <p:sp>
        <p:nvSpPr>
          <p:cNvPr id="25" name="Text 22"/>
          <p:cNvSpPr/>
          <p:nvPr/>
        </p:nvSpPr>
        <p:spPr>
          <a:xfrm>
            <a:off x="1371600" y="5897880"/>
            <a:ext cx="10058400" cy="502920"/>
          </a:xfrm>
          <a:prstGeom prst="rect">
            <a:avLst/>
          </a:prstGeom>
          <a:noFill/>
          <a:ln/>
        </p:spPr>
        <p:txBody>
          <a:bodyPr wrap="square" lIns="0" tIns="0" rIns="0" bIns="0" rtlCol="0" anchor="ctr"/>
          <a:lstStyle/>
          <a:p>
            <a:pPr indent="0" marL="0">
              <a:buNone/>
            </a:pPr>
            <a:r>
              <a:rPr lang="en-US" sz="1200" i="1" dirty="0">
                <a:solidFill>
                  <a:srgbClr val="1A1530"/>
                </a:solidFill>
                <a:latin typeface="Calibri" pitchFamily="34" charset="0"/>
                <a:ea typeface="Calibri" pitchFamily="34" charset="-122"/>
                <a:cs typeface="Calibri" pitchFamily="34" charset="-120"/>
              </a:rPr>
              <a:t>The agency operates a hub-and-spoke book. Loss of any single Platinum client would remove $2.4B–$2.8B of project billings — between 19% and 22% of total revenue — overnight.</a:t>
            </a:r>
            <a:endParaRPr lang="en-US" sz="1200" dirty="0"/>
          </a:p>
        </p:txBody>
      </p:sp>
      <p:sp>
        <p:nvSpPr>
          <p:cNvPr id="26" name="Shape 23"/>
          <p:cNvSpPr/>
          <p:nvPr/>
        </p:nvSpPr>
        <p:spPr>
          <a:xfrm>
            <a:off x="457200" y="6537960"/>
            <a:ext cx="11247120" cy="0"/>
          </a:xfrm>
          <a:prstGeom prst="line">
            <a:avLst/>
          </a:prstGeom>
          <a:noFill/>
          <a:ln w="9525">
            <a:solidFill>
              <a:srgbClr val="E5E0EE"/>
            </a:solidFill>
            <a:prstDash val="solid"/>
          </a:ln>
        </p:spPr>
      </p:sp>
      <p:sp>
        <p:nvSpPr>
          <p:cNvPr id="27" name="Text 24"/>
          <p:cNvSpPr/>
          <p:nvPr/>
        </p:nvSpPr>
        <p:spPr>
          <a:xfrm>
            <a:off x="457200" y="6583680"/>
            <a:ext cx="7315200" cy="228600"/>
          </a:xfrm>
          <a:prstGeom prst="rect">
            <a:avLst/>
          </a:prstGeom>
          <a:noFill/>
          <a:ln/>
        </p:spPr>
        <p:txBody>
          <a:bodyPr wrap="square" lIns="0" tIns="0" rIns="0" bIns="0" rtlCol="0" anchor="ctr"/>
          <a:lstStyle/>
          <a:p>
            <a:pPr indent="0" marL="0">
              <a:buNone/>
            </a:pPr>
            <a:r>
              <a:rPr lang="en-US" sz="900" i="1" dirty="0">
                <a:solidFill>
                  <a:srgbClr val="5A5470"/>
                </a:solidFill>
                <a:latin typeface="Calibri" pitchFamily="34" charset="0"/>
                <a:ea typeface="Calibri" pitchFamily="34" charset="-122"/>
                <a:cs typeface="Calibri" pitchFamily="34" charset="-120"/>
              </a:rPr>
              <a:t>xFalcon AnalyticsPro · AutoExplore</a:t>
            </a:r>
            <a:endParaRPr lang="en-US" sz="900" dirty="0"/>
          </a:p>
        </p:txBody>
      </p:sp>
      <p:sp>
        <p:nvSpPr>
          <p:cNvPr id="28" name="Text 25"/>
          <p:cNvSpPr/>
          <p:nvPr/>
        </p:nvSpPr>
        <p:spPr>
          <a:xfrm>
            <a:off x="10515600" y="6583680"/>
            <a:ext cx="1188720" cy="228600"/>
          </a:xfrm>
          <a:prstGeom prst="rect">
            <a:avLst/>
          </a:prstGeom>
          <a:noFill/>
          <a:ln/>
        </p:spPr>
        <p:txBody>
          <a:bodyPr wrap="square" lIns="0" tIns="0" rIns="0" bIns="0" rtlCol="0" anchor="ctr"/>
          <a:lstStyle/>
          <a:p>
            <a:pPr algn="r" indent="0" marL="0">
              <a:buNone/>
            </a:pPr>
            <a:r>
              <a:rPr lang="en-US" sz="900" dirty="0">
                <a:solidFill>
                  <a:srgbClr val="5A5470"/>
                </a:solidFill>
                <a:latin typeface="Calibri" pitchFamily="34" charset="0"/>
                <a:ea typeface="Calibri" pitchFamily="34" charset="-122"/>
                <a:cs typeface="Calibri" pitchFamily="34" charset="-120"/>
              </a:rPr>
              <a:t>3 / 12</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5F3FA"/>
        </a:solidFill>
      </p:bgPr>
    </p:bg>
    <p:spTree>
      <p:nvGrpSpPr>
        <p:cNvPr id="1" name=""/>
        <p:cNvGrpSpPr/>
        <p:nvPr/>
      </p:nvGrpSpPr>
      <p:grpSpPr>
        <a:xfrm>
          <a:off x="0" y="0"/>
          <a:ext cx="0" cy="0"/>
          <a:chOff x="0" y="0"/>
          <a:chExt cx="0" cy="0"/>
        </a:xfrm>
      </p:grpSpPr>
      <p:sp>
        <p:nvSpPr>
          <p:cNvPr id="2" name="Shape 0"/>
          <p:cNvSpPr/>
          <p:nvPr/>
        </p:nvSpPr>
        <p:spPr>
          <a:xfrm>
            <a:off x="0" y="0"/>
            <a:ext cx="12161520" cy="502920"/>
          </a:xfrm>
          <a:prstGeom prst="rect">
            <a:avLst/>
          </a:prstGeom>
          <a:solidFill>
            <a:srgbClr val="2B1E3E"/>
          </a:solidFill>
          <a:ln w="12700">
            <a:solidFill>
              <a:srgbClr val="2B1E3E"/>
            </a:solidFill>
            <a:prstDash val="solid"/>
          </a:ln>
        </p:spPr>
      </p:sp>
      <p:sp>
        <p:nvSpPr>
          <p:cNvPr id="3" name="Text 1"/>
          <p:cNvSpPr/>
          <p:nvPr/>
        </p:nvSpPr>
        <p:spPr>
          <a:xfrm>
            <a:off x="365760" y="45720"/>
            <a:ext cx="731520" cy="411480"/>
          </a:xfrm>
          <a:prstGeom prst="rect">
            <a:avLst/>
          </a:prstGeom>
          <a:noFill/>
          <a:ln/>
        </p:spPr>
        <p:txBody>
          <a:bodyPr wrap="square" lIns="0" tIns="0" rIns="0" bIns="0" rtlCol="0" anchor="ctr"/>
          <a:lstStyle/>
          <a:p>
            <a:pPr indent="0" marL="0">
              <a:buNone/>
            </a:pPr>
            <a:r>
              <a:rPr lang="en-US" sz="2200" b="1" dirty="0">
                <a:solidFill>
                  <a:srgbClr val="4A4E8F"/>
                </a:solidFill>
                <a:latin typeface="Calibri" pitchFamily="34" charset="0"/>
                <a:ea typeface="Calibri" pitchFamily="34" charset="-122"/>
                <a:cs typeface="Calibri" pitchFamily="34" charset="-120"/>
              </a:rPr>
              <a:t>x</a:t>
            </a:r>
            <a:pPr indent="0" marL="0">
              <a:buNone/>
            </a:pPr>
            <a:r>
              <a:rPr lang="en-US" sz="2200" b="1" dirty="0">
                <a:solidFill>
                  <a:srgbClr val="A490C2"/>
                </a:solidFill>
                <a:latin typeface="Calibri" pitchFamily="34" charset="0"/>
                <a:ea typeface="Calibri" pitchFamily="34" charset="-122"/>
                <a:cs typeface="Calibri" pitchFamily="34" charset="-120"/>
              </a:rPr>
              <a:t>F</a:t>
            </a:r>
            <a:endParaRPr lang="en-US" sz="2200" dirty="0"/>
          </a:p>
        </p:txBody>
      </p:sp>
      <p:sp>
        <p:nvSpPr>
          <p:cNvPr id="4" name="Text 2"/>
          <p:cNvSpPr/>
          <p:nvPr/>
        </p:nvSpPr>
        <p:spPr>
          <a:xfrm>
            <a:off x="1097280" y="45720"/>
            <a:ext cx="6400800" cy="411480"/>
          </a:xfrm>
          <a:prstGeom prst="rect">
            <a:avLst/>
          </a:prstGeom>
          <a:noFill/>
          <a:ln/>
        </p:spPr>
        <p:txBody>
          <a:bodyPr wrap="square" lIns="0" tIns="0" rIns="0" bIns="0" rtlCol="0" anchor="ctr"/>
          <a:lstStyle/>
          <a:p>
            <a:pPr indent="0" marL="0">
              <a:buNone/>
            </a:pPr>
            <a:r>
              <a:rPr lang="en-US" sz="1200" dirty="0">
                <a:solidFill>
                  <a:srgbClr val="E6E6FA"/>
                </a:solidFill>
                <a:latin typeface="Calibri" pitchFamily="34" charset="0"/>
                <a:ea typeface="Calibri" pitchFamily="34" charset="-122"/>
                <a:cs typeface="Calibri" pitchFamily="34" charset="-120"/>
              </a:rPr>
              <a:t>Falcon Marketing  /  Client Concentration &amp; Retention</a:t>
            </a:r>
            <a:endParaRPr lang="en-US" sz="1200" dirty="0"/>
          </a:p>
        </p:txBody>
      </p:sp>
      <p:sp>
        <p:nvSpPr>
          <p:cNvPr id="5" name="Text 3"/>
          <p:cNvSpPr/>
          <p:nvPr/>
        </p:nvSpPr>
        <p:spPr>
          <a:xfrm>
            <a:off x="8229600" y="45720"/>
            <a:ext cx="3657600" cy="411480"/>
          </a:xfrm>
          <a:prstGeom prst="rect">
            <a:avLst/>
          </a:prstGeom>
          <a:noFill/>
          <a:ln/>
        </p:spPr>
        <p:txBody>
          <a:bodyPr wrap="square" lIns="0" tIns="0" rIns="0" bIns="0" rtlCol="0" anchor="ctr"/>
          <a:lstStyle/>
          <a:p>
            <a:pPr algn="r" indent="0" marL="0">
              <a:buNone/>
            </a:pPr>
            <a:r>
              <a:rPr lang="en-US" sz="1100" dirty="0">
                <a:solidFill>
                  <a:srgbClr val="A490C2"/>
                </a:solidFill>
                <a:latin typeface="Calibri" pitchFamily="34" charset="0"/>
                <a:ea typeface="Calibri" pitchFamily="34" charset="-122"/>
                <a:cs typeface="Calibri" pitchFamily="34" charset="-120"/>
              </a:rPr>
              <a:t>4 · Top-3 trajectories</a:t>
            </a:r>
            <a:endParaRPr lang="en-US" sz="1100" dirty="0"/>
          </a:p>
        </p:txBody>
      </p:sp>
      <p:sp>
        <p:nvSpPr>
          <p:cNvPr id="6" name="Text 4"/>
          <p:cNvSpPr/>
          <p:nvPr/>
        </p:nvSpPr>
        <p:spPr>
          <a:xfrm>
            <a:off x="457200" y="777240"/>
            <a:ext cx="11247120" cy="548640"/>
          </a:xfrm>
          <a:prstGeom prst="rect">
            <a:avLst/>
          </a:prstGeom>
          <a:noFill/>
          <a:ln/>
        </p:spPr>
        <p:txBody>
          <a:bodyPr wrap="square" lIns="0" tIns="0" rIns="0" bIns="0" rtlCol="0" anchor="ctr"/>
          <a:lstStyle/>
          <a:p>
            <a:pPr indent="0" marL="0">
              <a:buNone/>
            </a:pPr>
            <a:r>
              <a:rPr lang="en-US" sz="2200" b="1" dirty="0">
                <a:solidFill>
                  <a:srgbClr val="4A4E8F"/>
                </a:solidFill>
                <a:latin typeface="Georgia" pitchFamily="34" charset="0"/>
                <a:ea typeface="Georgia" pitchFamily="34" charset="-122"/>
                <a:cs typeface="Georgia" pitchFamily="34" charset="-120"/>
              </a:rPr>
              <a:t>All three Platinum clients are growing — but at different rates</a:t>
            </a:r>
            <a:endParaRPr lang="en-US" sz="2200" dirty="0"/>
          </a:p>
        </p:txBody>
      </p:sp>
      <p:graphicFrame>
        <p:nvGraphicFramePr>
          <p:cNvPr id="7" name="Chart 0" descr=""/>
          <p:cNvGraphicFramePr/>
          <p:nvPr/>
        </p:nvGraphicFramePr>
        <p:xfrm>
          <a:off x="457200" y="1417320"/>
          <a:ext cx="7315200" cy="4297680"/>
        </p:xfrm>
        <a:graphic xmlns:a="http://schemas.openxmlformats.org/drawingml/2006/main">
          <a:graphicData uri="http://schemas.openxmlformats.org/drawingml/2006/chart">
            <c:chart xmlns:c="http://schemas.openxmlformats.org/drawingml/2006/chart" r:id="rId1"/>
          </a:graphicData>
        </a:graphic>
      </p:graphicFrame>
      <p:sp>
        <p:nvSpPr>
          <p:cNvPr id="8" name="Shape 5"/>
          <p:cNvSpPr/>
          <p:nvPr/>
        </p:nvSpPr>
        <p:spPr>
          <a:xfrm>
            <a:off x="8046720" y="1417320"/>
            <a:ext cx="3657600" cy="4297680"/>
          </a:xfrm>
          <a:prstGeom prst="rect">
            <a:avLst/>
          </a:prstGeom>
          <a:solidFill>
            <a:srgbClr val="FFFFFF"/>
          </a:solidFill>
          <a:ln w="12700">
            <a:solidFill>
              <a:srgbClr val="E5E0EE"/>
            </a:solidFill>
            <a:prstDash val="solid"/>
          </a:ln>
          <a:effectLst>
            <a:outerShdw sx="100000" sy="100000" kx="0" ky="0" algn="bl" rotWithShape="0" blurRad="101600" dist="25400" dir="8100000">
              <a:srgbClr val="2B1E3E">
                <a:alpha val="12000"/>
              </a:srgbClr>
            </a:outerShdw>
          </a:effectLst>
        </p:spPr>
      </p:sp>
      <p:sp>
        <p:nvSpPr>
          <p:cNvPr id="9" name="Text 6"/>
          <p:cNvSpPr/>
          <p:nvPr/>
        </p:nvSpPr>
        <p:spPr>
          <a:xfrm>
            <a:off x="8229600" y="1554480"/>
            <a:ext cx="3383280" cy="365760"/>
          </a:xfrm>
          <a:prstGeom prst="rect">
            <a:avLst/>
          </a:prstGeom>
          <a:noFill/>
          <a:ln/>
        </p:spPr>
        <p:txBody>
          <a:bodyPr wrap="square" lIns="0" tIns="0" rIns="0" bIns="0" rtlCol="0" anchor="ctr"/>
          <a:lstStyle/>
          <a:p>
            <a:pPr indent="0" marL="0">
              <a:buNone/>
            </a:pPr>
            <a:r>
              <a:rPr lang="en-US" sz="1400" b="1" dirty="0">
                <a:solidFill>
                  <a:srgbClr val="4A4E8F"/>
                </a:solidFill>
                <a:latin typeface="Calibri" pitchFamily="34" charset="0"/>
                <a:ea typeface="Calibri" pitchFamily="34" charset="-122"/>
                <a:cs typeface="Calibri" pitchFamily="34" charset="-120"/>
              </a:rPr>
              <a:t>6-year CAGR (2018→2024)</a:t>
            </a:r>
            <a:endParaRPr lang="en-US" sz="1400" dirty="0"/>
          </a:p>
        </p:txBody>
      </p:sp>
      <p:sp>
        <p:nvSpPr>
          <p:cNvPr id="10" name="Text 7"/>
          <p:cNvSpPr/>
          <p:nvPr/>
        </p:nvSpPr>
        <p:spPr>
          <a:xfrm>
            <a:off x="8229600" y="2103120"/>
            <a:ext cx="2286000" cy="457200"/>
          </a:xfrm>
          <a:prstGeom prst="rect">
            <a:avLst/>
          </a:prstGeom>
          <a:noFill/>
          <a:ln/>
        </p:spPr>
        <p:txBody>
          <a:bodyPr wrap="square" lIns="0" tIns="0" rIns="0" bIns="0" rtlCol="0" anchor="ctr"/>
          <a:lstStyle/>
          <a:p>
            <a:pPr indent="0" marL="0">
              <a:buNone/>
            </a:pPr>
            <a:r>
              <a:rPr lang="en-US" sz="1300" dirty="0">
                <a:solidFill>
                  <a:srgbClr val="1A1530"/>
                </a:solidFill>
                <a:latin typeface="Calibri" pitchFamily="34" charset="0"/>
                <a:ea typeface="Calibri" pitchFamily="34" charset="-122"/>
                <a:cs typeface="Calibri" pitchFamily="34" charset="-120"/>
              </a:rPr>
              <a:t>Meridian Health</a:t>
            </a:r>
            <a:endParaRPr lang="en-US" sz="1300" dirty="0"/>
          </a:p>
        </p:txBody>
      </p:sp>
      <p:sp>
        <p:nvSpPr>
          <p:cNvPr id="11" name="Text 8"/>
          <p:cNvSpPr/>
          <p:nvPr/>
        </p:nvSpPr>
        <p:spPr>
          <a:xfrm>
            <a:off x="10424160" y="2103120"/>
            <a:ext cx="1188720" cy="457200"/>
          </a:xfrm>
          <a:prstGeom prst="rect">
            <a:avLst/>
          </a:prstGeom>
          <a:noFill/>
          <a:ln/>
        </p:spPr>
        <p:txBody>
          <a:bodyPr wrap="square" lIns="0" tIns="0" rIns="0" bIns="0" rtlCol="0" anchor="ctr"/>
          <a:lstStyle/>
          <a:p>
            <a:pPr algn="r" indent="0" marL="0">
              <a:buNone/>
            </a:pPr>
            <a:r>
              <a:rPr lang="en-US" sz="1800" b="1" dirty="0">
                <a:solidFill>
                  <a:srgbClr val="4A4E8F"/>
                </a:solidFill>
                <a:latin typeface="Calibri" pitchFamily="34" charset="0"/>
                <a:ea typeface="Calibri" pitchFamily="34" charset="-122"/>
                <a:cs typeface="Calibri" pitchFamily="34" charset="-120"/>
              </a:rPr>
              <a:t>+6.57%</a:t>
            </a:r>
            <a:endParaRPr lang="en-US" sz="1800" dirty="0"/>
          </a:p>
        </p:txBody>
      </p:sp>
      <p:sp>
        <p:nvSpPr>
          <p:cNvPr id="12" name="Text 9"/>
          <p:cNvSpPr/>
          <p:nvPr/>
        </p:nvSpPr>
        <p:spPr>
          <a:xfrm>
            <a:off x="8229600" y="2743200"/>
            <a:ext cx="2286000" cy="457200"/>
          </a:xfrm>
          <a:prstGeom prst="rect">
            <a:avLst/>
          </a:prstGeom>
          <a:noFill/>
          <a:ln/>
        </p:spPr>
        <p:txBody>
          <a:bodyPr wrap="square" lIns="0" tIns="0" rIns="0" bIns="0" rtlCol="0" anchor="ctr"/>
          <a:lstStyle/>
          <a:p>
            <a:pPr indent="0" marL="0">
              <a:buNone/>
            </a:pPr>
            <a:r>
              <a:rPr lang="en-US" sz="1300" dirty="0">
                <a:solidFill>
                  <a:srgbClr val="1A1530"/>
                </a:solidFill>
                <a:latin typeface="Calibri" pitchFamily="34" charset="0"/>
                <a:ea typeface="Calibri" pitchFamily="34" charset="-122"/>
                <a:cs typeface="Calibri" pitchFamily="34" charset="-120"/>
              </a:rPr>
              <a:t>Vertex Financial</a:t>
            </a:r>
            <a:endParaRPr lang="en-US" sz="1300" dirty="0"/>
          </a:p>
        </p:txBody>
      </p:sp>
      <p:sp>
        <p:nvSpPr>
          <p:cNvPr id="13" name="Text 10"/>
          <p:cNvSpPr/>
          <p:nvPr/>
        </p:nvSpPr>
        <p:spPr>
          <a:xfrm>
            <a:off x="10424160" y="2743200"/>
            <a:ext cx="1188720" cy="457200"/>
          </a:xfrm>
          <a:prstGeom prst="rect">
            <a:avLst/>
          </a:prstGeom>
          <a:noFill/>
          <a:ln/>
        </p:spPr>
        <p:txBody>
          <a:bodyPr wrap="square" lIns="0" tIns="0" rIns="0" bIns="0" rtlCol="0" anchor="ctr"/>
          <a:lstStyle/>
          <a:p>
            <a:pPr algn="r" indent="0" marL="0">
              <a:buNone/>
            </a:pPr>
            <a:r>
              <a:rPr lang="en-US" sz="1800" b="1" dirty="0">
                <a:solidFill>
                  <a:srgbClr val="A490C2"/>
                </a:solidFill>
                <a:latin typeface="Calibri" pitchFamily="34" charset="0"/>
                <a:ea typeface="Calibri" pitchFamily="34" charset="-122"/>
                <a:cs typeface="Calibri" pitchFamily="34" charset="-120"/>
              </a:rPr>
              <a:t>+6.44%</a:t>
            </a:r>
            <a:endParaRPr lang="en-US" sz="1800" dirty="0"/>
          </a:p>
        </p:txBody>
      </p:sp>
      <p:sp>
        <p:nvSpPr>
          <p:cNvPr id="14" name="Text 11"/>
          <p:cNvSpPr/>
          <p:nvPr/>
        </p:nvSpPr>
        <p:spPr>
          <a:xfrm>
            <a:off x="8229600" y="3383280"/>
            <a:ext cx="2286000" cy="457200"/>
          </a:xfrm>
          <a:prstGeom prst="rect">
            <a:avLst/>
          </a:prstGeom>
          <a:noFill/>
          <a:ln/>
        </p:spPr>
        <p:txBody>
          <a:bodyPr wrap="square" lIns="0" tIns="0" rIns="0" bIns="0" rtlCol="0" anchor="ctr"/>
          <a:lstStyle/>
          <a:p>
            <a:pPr indent="0" marL="0">
              <a:buNone/>
            </a:pPr>
            <a:r>
              <a:rPr lang="en-US" sz="1300" dirty="0">
                <a:solidFill>
                  <a:srgbClr val="1A1530"/>
                </a:solidFill>
                <a:latin typeface="Calibri" pitchFamily="34" charset="0"/>
                <a:ea typeface="Calibri" pitchFamily="34" charset="-122"/>
                <a:cs typeface="Calibri" pitchFamily="34" charset="-120"/>
              </a:rPr>
              <a:t>HorizonTech</a:t>
            </a:r>
            <a:endParaRPr lang="en-US" sz="1300" dirty="0"/>
          </a:p>
        </p:txBody>
      </p:sp>
      <p:sp>
        <p:nvSpPr>
          <p:cNvPr id="15" name="Text 12"/>
          <p:cNvSpPr/>
          <p:nvPr/>
        </p:nvSpPr>
        <p:spPr>
          <a:xfrm>
            <a:off x="10424160" y="3383280"/>
            <a:ext cx="1188720" cy="457200"/>
          </a:xfrm>
          <a:prstGeom prst="rect">
            <a:avLst/>
          </a:prstGeom>
          <a:noFill/>
          <a:ln/>
        </p:spPr>
        <p:txBody>
          <a:bodyPr wrap="square" lIns="0" tIns="0" rIns="0" bIns="0" rtlCol="0" anchor="ctr"/>
          <a:lstStyle/>
          <a:p>
            <a:pPr algn="r" indent="0" marL="0">
              <a:buNone/>
            </a:pPr>
            <a:r>
              <a:rPr lang="en-US" sz="1800" b="1" dirty="0">
                <a:solidFill>
                  <a:srgbClr val="94A3B8"/>
                </a:solidFill>
                <a:latin typeface="Calibri" pitchFamily="34" charset="0"/>
                <a:ea typeface="Calibri" pitchFamily="34" charset="-122"/>
                <a:cs typeface="Calibri" pitchFamily="34" charset="-120"/>
              </a:rPr>
              <a:t>+5.78%</a:t>
            </a:r>
            <a:endParaRPr lang="en-US" sz="1800" dirty="0"/>
          </a:p>
        </p:txBody>
      </p:sp>
      <p:sp>
        <p:nvSpPr>
          <p:cNvPr id="16" name="Text 13"/>
          <p:cNvSpPr/>
          <p:nvPr/>
        </p:nvSpPr>
        <p:spPr>
          <a:xfrm>
            <a:off x="8229600" y="4206240"/>
            <a:ext cx="3383280" cy="1371600"/>
          </a:xfrm>
          <a:prstGeom prst="rect">
            <a:avLst/>
          </a:prstGeom>
          <a:noFill/>
          <a:ln/>
        </p:spPr>
        <p:txBody>
          <a:bodyPr wrap="square" lIns="0" tIns="0" rIns="0" bIns="0" rtlCol="0" anchor="ctr"/>
          <a:lstStyle/>
          <a:p>
            <a:pPr indent="0" marL="0">
              <a:buNone/>
            </a:pPr>
            <a:r>
              <a:rPr lang="en-US" sz="1100" i="1" dirty="0">
                <a:solidFill>
                  <a:srgbClr val="5A5470"/>
                </a:solidFill>
                <a:latin typeface="Calibri" pitchFamily="34" charset="0"/>
                <a:ea typeface="Calibri" pitchFamily="34" charset="-122"/>
                <a:cs typeface="Calibri" pitchFamily="34" charset="-120"/>
              </a:rPr>
              <a:t>Median for the rest of the book: +6.5%. The Platinum tier is growing in line with the rest — the concentration story is structural, not accelerating.</a:t>
            </a:r>
            <a:endParaRPr lang="en-US" sz="1100" dirty="0"/>
          </a:p>
        </p:txBody>
      </p:sp>
      <p:sp>
        <p:nvSpPr>
          <p:cNvPr id="17" name="Text 14"/>
          <p:cNvSpPr/>
          <p:nvPr/>
        </p:nvSpPr>
        <p:spPr>
          <a:xfrm>
            <a:off x="457200" y="5897880"/>
            <a:ext cx="914400" cy="365760"/>
          </a:xfrm>
          <a:prstGeom prst="rect">
            <a:avLst/>
          </a:prstGeom>
          <a:noFill/>
          <a:ln/>
        </p:spPr>
        <p:txBody>
          <a:bodyPr wrap="square" lIns="0" tIns="0" rIns="0" bIns="0" rtlCol="0" anchor="ctr"/>
          <a:lstStyle/>
          <a:p>
            <a:pPr indent="0" marL="0">
              <a:buNone/>
            </a:pPr>
            <a:r>
              <a:rPr lang="en-US" sz="1200" b="1" dirty="0">
                <a:solidFill>
                  <a:srgbClr val="A490C2"/>
                </a:solidFill>
                <a:latin typeface="Calibri" pitchFamily="34" charset="0"/>
                <a:ea typeface="Calibri" pitchFamily="34" charset="-122"/>
                <a:cs typeface="Calibri" pitchFamily="34" charset="-120"/>
              </a:rPr>
              <a:t>So what:</a:t>
            </a:r>
            <a:endParaRPr lang="en-US" sz="1200" dirty="0"/>
          </a:p>
        </p:txBody>
      </p:sp>
      <p:sp>
        <p:nvSpPr>
          <p:cNvPr id="18" name="Text 15"/>
          <p:cNvSpPr/>
          <p:nvPr/>
        </p:nvSpPr>
        <p:spPr>
          <a:xfrm>
            <a:off x="1371600" y="5897880"/>
            <a:ext cx="10058400" cy="502920"/>
          </a:xfrm>
          <a:prstGeom prst="rect">
            <a:avLst/>
          </a:prstGeom>
          <a:noFill/>
          <a:ln/>
        </p:spPr>
        <p:txBody>
          <a:bodyPr wrap="square" lIns="0" tIns="0" rIns="0" bIns="0" rtlCol="0" anchor="ctr"/>
          <a:lstStyle/>
          <a:p>
            <a:pPr indent="0" marL="0">
              <a:buNone/>
            </a:pPr>
            <a:r>
              <a:rPr lang="en-US" sz="1200" i="1" dirty="0">
                <a:solidFill>
                  <a:srgbClr val="1A1530"/>
                </a:solidFill>
                <a:latin typeface="Calibri" pitchFamily="34" charset="0"/>
                <a:ea typeface="Calibri" pitchFamily="34" charset="-122"/>
                <a:cs typeface="Calibri" pitchFamily="34" charset="-120"/>
              </a:rPr>
              <a:t>The Platinum cohort is healthy — but the agency cannot grow out of its concentration risk by leaning harder into these three. They're already growing at portfolio rate. Diversification has to come from elsewhere.</a:t>
            </a:r>
            <a:endParaRPr lang="en-US" sz="1200" dirty="0"/>
          </a:p>
        </p:txBody>
      </p:sp>
      <p:sp>
        <p:nvSpPr>
          <p:cNvPr id="19" name="Shape 16"/>
          <p:cNvSpPr/>
          <p:nvPr/>
        </p:nvSpPr>
        <p:spPr>
          <a:xfrm>
            <a:off x="457200" y="6537960"/>
            <a:ext cx="11247120" cy="0"/>
          </a:xfrm>
          <a:prstGeom prst="line">
            <a:avLst/>
          </a:prstGeom>
          <a:noFill/>
          <a:ln w="9525">
            <a:solidFill>
              <a:srgbClr val="E5E0EE"/>
            </a:solidFill>
            <a:prstDash val="solid"/>
          </a:ln>
        </p:spPr>
      </p:sp>
      <p:sp>
        <p:nvSpPr>
          <p:cNvPr id="20" name="Text 17"/>
          <p:cNvSpPr/>
          <p:nvPr/>
        </p:nvSpPr>
        <p:spPr>
          <a:xfrm>
            <a:off x="457200" y="6583680"/>
            <a:ext cx="7315200" cy="228600"/>
          </a:xfrm>
          <a:prstGeom prst="rect">
            <a:avLst/>
          </a:prstGeom>
          <a:noFill/>
          <a:ln/>
        </p:spPr>
        <p:txBody>
          <a:bodyPr wrap="square" lIns="0" tIns="0" rIns="0" bIns="0" rtlCol="0" anchor="ctr"/>
          <a:lstStyle/>
          <a:p>
            <a:pPr indent="0" marL="0">
              <a:buNone/>
            </a:pPr>
            <a:r>
              <a:rPr lang="en-US" sz="900" i="1" dirty="0">
                <a:solidFill>
                  <a:srgbClr val="5A5470"/>
                </a:solidFill>
                <a:latin typeface="Calibri" pitchFamily="34" charset="0"/>
                <a:ea typeface="Calibri" pitchFamily="34" charset="-122"/>
                <a:cs typeface="Calibri" pitchFamily="34" charset="-120"/>
              </a:rPr>
              <a:t>xFalcon AnalyticsPro · AutoExplore</a:t>
            </a:r>
            <a:endParaRPr lang="en-US" sz="900" dirty="0"/>
          </a:p>
        </p:txBody>
      </p:sp>
      <p:sp>
        <p:nvSpPr>
          <p:cNvPr id="21" name="Text 18"/>
          <p:cNvSpPr/>
          <p:nvPr/>
        </p:nvSpPr>
        <p:spPr>
          <a:xfrm>
            <a:off x="10515600" y="6583680"/>
            <a:ext cx="1188720" cy="228600"/>
          </a:xfrm>
          <a:prstGeom prst="rect">
            <a:avLst/>
          </a:prstGeom>
          <a:noFill/>
          <a:ln/>
        </p:spPr>
        <p:txBody>
          <a:bodyPr wrap="square" lIns="0" tIns="0" rIns="0" bIns="0" rtlCol="0" anchor="ctr"/>
          <a:lstStyle/>
          <a:p>
            <a:pPr algn="r" indent="0" marL="0">
              <a:buNone/>
            </a:pPr>
            <a:r>
              <a:rPr lang="en-US" sz="900" dirty="0">
                <a:solidFill>
                  <a:srgbClr val="5A5470"/>
                </a:solidFill>
                <a:latin typeface="Calibri" pitchFamily="34" charset="0"/>
                <a:ea typeface="Calibri" pitchFamily="34" charset="-122"/>
                <a:cs typeface="Calibri" pitchFamily="34" charset="-120"/>
              </a:rPr>
              <a:t>4 / 12</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5F3FA"/>
        </a:solidFill>
      </p:bgPr>
    </p:bg>
    <p:spTree>
      <p:nvGrpSpPr>
        <p:cNvPr id="1" name=""/>
        <p:cNvGrpSpPr/>
        <p:nvPr/>
      </p:nvGrpSpPr>
      <p:grpSpPr>
        <a:xfrm>
          <a:off x="0" y="0"/>
          <a:ext cx="0" cy="0"/>
          <a:chOff x="0" y="0"/>
          <a:chExt cx="0" cy="0"/>
        </a:xfrm>
      </p:grpSpPr>
      <p:sp>
        <p:nvSpPr>
          <p:cNvPr id="2" name="Shape 0"/>
          <p:cNvSpPr/>
          <p:nvPr/>
        </p:nvSpPr>
        <p:spPr>
          <a:xfrm>
            <a:off x="0" y="0"/>
            <a:ext cx="12161520" cy="502920"/>
          </a:xfrm>
          <a:prstGeom prst="rect">
            <a:avLst/>
          </a:prstGeom>
          <a:solidFill>
            <a:srgbClr val="2B1E3E"/>
          </a:solidFill>
          <a:ln w="12700">
            <a:solidFill>
              <a:srgbClr val="2B1E3E"/>
            </a:solidFill>
            <a:prstDash val="solid"/>
          </a:ln>
        </p:spPr>
      </p:sp>
      <p:sp>
        <p:nvSpPr>
          <p:cNvPr id="3" name="Text 1"/>
          <p:cNvSpPr/>
          <p:nvPr/>
        </p:nvSpPr>
        <p:spPr>
          <a:xfrm>
            <a:off x="365760" y="45720"/>
            <a:ext cx="731520" cy="411480"/>
          </a:xfrm>
          <a:prstGeom prst="rect">
            <a:avLst/>
          </a:prstGeom>
          <a:noFill/>
          <a:ln/>
        </p:spPr>
        <p:txBody>
          <a:bodyPr wrap="square" lIns="0" tIns="0" rIns="0" bIns="0" rtlCol="0" anchor="ctr"/>
          <a:lstStyle/>
          <a:p>
            <a:pPr indent="0" marL="0">
              <a:buNone/>
            </a:pPr>
            <a:r>
              <a:rPr lang="en-US" sz="2200" b="1" dirty="0">
                <a:solidFill>
                  <a:srgbClr val="4A4E8F"/>
                </a:solidFill>
                <a:latin typeface="Calibri" pitchFamily="34" charset="0"/>
                <a:ea typeface="Calibri" pitchFamily="34" charset="-122"/>
                <a:cs typeface="Calibri" pitchFamily="34" charset="-120"/>
              </a:rPr>
              <a:t>x</a:t>
            </a:r>
            <a:pPr indent="0" marL="0">
              <a:buNone/>
            </a:pPr>
            <a:r>
              <a:rPr lang="en-US" sz="2200" b="1" dirty="0">
                <a:solidFill>
                  <a:srgbClr val="A490C2"/>
                </a:solidFill>
                <a:latin typeface="Calibri" pitchFamily="34" charset="0"/>
                <a:ea typeface="Calibri" pitchFamily="34" charset="-122"/>
                <a:cs typeface="Calibri" pitchFamily="34" charset="-120"/>
              </a:rPr>
              <a:t>F</a:t>
            </a:r>
            <a:endParaRPr lang="en-US" sz="2200" dirty="0"/>
          </a:p>
        </p:txBody>
      </p:sp>
      <p:sp>
        <p:nvSpPr>
          <p:cNvPr id="4" name="Text 2"/>
          <p:cNvSpPr/>
          <p:nvPr/>
        </p:nvSpPr>
        <p:spPr>
          <a:xfrm>
            <a:off x="1097280" y="45720"/>
            <a:ext cx="6400800" cy="411480"/>
          </a:xfrm>
          <a:prstGeom prst="rect">
            <a:avLst/>
          </a:prstGeom>
          <a:noFill/>
          <a:ln/>
        </p:spPr>
        <p:txBody>
          <a:bodyPr wrap="square" lIns="0" tIns="0" rIns="0" bIns="0" rtlCol="0" anchor="ctr"/>
          <a:lstStyle/>
          <a:p>
            <a:pPr indent="0" marL="0">
              <a:buNone/>
            </a:pPr>
            <a:r>
              <a:rPr lang="en-US" sz="1200" dirty="0">
                <a:solidFill>
                  <a:srgbClr val="E6E6FA"/>
                </a:solidFill>
                <a:latin typeface="Calibri" pitchFamily="34" charset="0"/>
                <a:ea typeface="Calibri" pitchFamily="34" charset="-122"/>
                <a:cs typeface="Calibri" pitchFamily="34" charset="-120"/>
              </a:rPr>
              <a:t>Falcon Marketing  /  Client Concentration &amp; Retention</a:t>
            </a:r>
            <a:endParaRPr lang="en-US" sz="1200" dirty="0"/>
          </a:p>
        </p:txBody>
      </p:sp>
      <p:sp>
        <p:nvSpPr>
          <p:cNvPr id="5" name="Text 3"/>
          <p:cNvSpPr/>
          <p:nvPr/>
        </p:nvSpPr>
        <p:spPr>
          <a:xfrm>
            <a:off x="8229600" y="45720"/>
            <a:ext cx="3657600" cy="411480"/>
          </a:xfrm>
          <a:prstGeom prst="rect">
            <a:avLst/>
          </a:prstGeom>
          <a:noFill/>
          <a:ln/>
        </p:spPr>
        <p:txBody>
          <a:bodyPr wrap="square" lIns="0" tIns="0" rIns="0" bIns="0" rtlCol="0" anchor="ctr"/>
          <a:lstStyle/>
          <a:p>
            <a:pPr algn="r" indent="0" marL="0">
              <a:buNone/>
            </a:pPr>
            <a:r>
              <a:rPr lang="en-US" sz="1100" dirty="0">
                <a:solidFill>
                  <a:srgbClr val="A490C2"/>
                </a:solidFill>
                <a:latin typeface="Calibri" pitchFamily="34" charset="0"/>
                <a:ea typeface="Calibri" pitchFamily="34" charset="-122"/>
                <a:cs typeface="Calibri" pitchFamily="34" charset="-120"/>
              </a:rPr>
              <a:t>5 · Tier mix</a:t>
            </a:r>
            <a:endParaRPr lang="en-US" sz="1100" dirty="0"/>
          </a:p>
        </p:txBody>
      </p:sp>
      <p:sp>
        <p:nvSpPr>
          <p:cNvPr id="6" name="Text 4"/>
          <p:cNvSpPr/>
          <p:nvPr/>
        </p:nvSpPr>
        <p:spPr>
          <a:xfrm>
            <a:off x="457200" y="777240"/>
            <a:ext cx="11247120" cy="548640"/>
          </a:xfrm>
          <a:prstGeom prst="rect">
            <a:avLst/>
          </a:prstGeom>
          <a:noFill/>
          <a:ln/>
        </p:spPr>
        <p:txBody>
          <a:bodyPr wrap="square" lIns="0" tIns="0" rIns="0" bIns="0" rtlCol="0" anchor="ctr"/>
          <a:lstStyle/>
          <a:p>
            <a:pPr indent="0" marL="0">
              <a:buNone/>
            </a:pPr>
            <a:r>
              <a:rPr lang="en-US" sz="2200" b="1" dirty="0">
                <a:solidFill>
                  <a:srgbClr val="4A4E8F"/>
                </a:solidFill>
                <a:latin typeface="Georgia" pitchFamily="34" charset="0"/>
                <a:ea typeface="Georgia" pitchFamily="34" charset="-122"/>
                <a:cs typeface="Georgia" pitchFamily="34" charset="-120"/>
              </a:rPr>
              <a:t>Tier mix has been frozen for 7 years</a:t>
            </a:r>
            <a:endParaRPr lang="en-US" sz="2200" dirty="0"/>
          </a:p>
        </p:txBody>
      </p:sp>
      <p:graphicFrame>
        <p:nvGraphicFramePr>
          <p:cNvPr id="7" name="Chart 0" descr=""/>
          <p:cNvGraphicFramePr/>
          <p:nvPr/>
        </p:nvGraphicFramePr>
        <p:xfrm>
          <a:off x="457200" y="1417320"/>
          <a:ext cx="11247120" cy="4114800"/>
        </p:xfrm>
        <a:graphic xmlns:a="http://schemas.openxmlformats.org/drawingml/2006/main">
          <a:graphicData uri="http://schemas.openxmlformats.org/drawingml/2006/chart">
            <c:chart xmlns:c="http://schemas.openxmlformats.org/drawingml/2006/chart" r:id="rId1"/>
          </a:graphicData>
        </a:graphic>
      </p:graphicFrame>
      <p:sp>
        <p:nvSpPr>
          <p:cNvPr id="8" name="Text 5"/>
          <p:cNvSpPr/>
          <p:nvPr/>
        </p:nvSpPr>
        <p:spPr>
          <a:xfrm>
            <a:off x="457200" y="5715000"/>
            <a:ext cx="914400" cy="365760"/>
          </a:xfrm>
          <a:prstGeom prst="rect">
            <a:avLst/>
          </a:prstGeom>
          <a:noFill/>
          <a:ln/>
        </p:spPr>
        <p:txBody>
          <a:bodyPr wrap="square" lIns="0" tIns="0" rIns="0" bIns="0" rtlCol="0" anchor="ctr"/>
          <a:lstStyle/>
          <a:p>
            <a:pPr indent="0" marL="0">
              <a:buNone/>
            </a:pPr>
            <a:r>
              <a:rPr lang="en-US" sz="1200" b="1" dirty="0">
                <a:solidFill>
                  <a:srgbClr val="A490C2"/>
                </a:solidFill>
                <a:latin typeface="Calibri" pitchFamily="34" charset="0"/>
                <a:ea typeface="Calibri" pitchFamily="34" charset="-122"/>
                <a:cs typeface="Calibri" pitchFamily="34" charset="-120"/>
              </a:rPr>
              <a:t>So what:</a:t>
            </a:r>
            <a:endParaRPr lang="en-US" sz="1200" dirty="0"/>
          </a:p>
        </p:txBody>
      </p:sp>
      <p:sp>
        <p:nvSpPr>
          <p:cNvPr id="9" name="Text 6"/>
          <p:cNvSpPr/>
          <p:nvPr/>
        </p:nvSpPr>
        <p:spPr>
          <a:xfrm>
            <a:off x="1371600" y="5715000"/>
            <a:ext cx="10332720" cy="777240"/>
          </a:xfrm>
          <a:prstGeom prst="rect">
            <a:avLst/>
          </a:prstGeom>
          <a:noFill/>
          <a:ln/>
        </p:spPr>
        <p:txBody>
          <a:bodyPr wrap="square" lIns="0" tIns="0" rIns="0" bIns="0" rtlCol="0" anchor="ctr"/>
          <a:lstStyle/>
          <a:p>
            <a:pPr indent="0" marL="0">
              <a:buNone/>
            </a:pPr>
            <a:r>
              <a:rPr lang="en-US" sz="1200" i="1" dirty="0">
                <a:solidFill>
                  <a:srgbClr val="1A1530"/>
                </a:solidFill>
                <a:latin typeface="Calibri" pitchFamily="34" charset="0"/>
                <a:ea typeface="Calibri" pitchFamily="34" charset="-122"/>
                <a:cs typeface="Calibri" pitchFamily="34" charset="-120"/>
              </a:rPr>
              <a:t>The 8% Silver tier in 2018 is the 10% Silver tier in 2024. The 0.84% Bronze tier is the 0.80% Bronze tier. There is no organic tier-graduation engine inside this book of business. Whatever client-development motion the agency runs is keeping clients steady, not moving them up.</a:t>
            </a:r>
            <a:endParaRPr lang="en-US" sz="1200" dirty="0"/>
          </a:p>
        </p:txBody>
      </p:sp>
      <p:sp>
        <p:nvSpPr>
          <p:cNvPr id="10" name="Shape 7"/>
          <p:cNvSpPr/>
          <p:nvPr/>
        </p:nvSpPr>
        <p:spPr>
          <a:xfrm>
            <a:off x="457200" y="6537960"/>
            <a:ext cx="11247120" cy="0"/>
          </a:xfrm>
          <a:prstGeom prst="line">
            <a:avLst/>
          </a:prstGeom>
          <a:noFill/>
          <a:ln w="9525">
            <a:solidFill>
              <a:srgbClr val="E5E0EE"/>
            </a:solidFill>
            <a:prstDash val="solid"/>
          </a:ln>
        </p:spPr>
      </p:sp>
      <p:sp>
        <p:nvSpPr>
          <p:cNvPr id="11" name="Text 8"/>
          <p:cNvSpPr/>
          <p:nvPr/>
        </p:nvSpPr>
        <p:spPr>
          <a:xfrm>
            <a:off x="457200" y="6583680"/>
            <a:ext cx="7315200" cy="228600"/>
          </a:xfrm>
          <a:prstGeom prst="rect">
            <a:avLst/>
          </a:prstGeom>
          <a:noFill/>
          <a:ln/>
        </p:spPr>
        <p:txBody>
          <a:bodyPr wrap="square" lIns="0" tIns="0" rIns="0" bIns="0" rtlCol="0" anchor="ctr"/>
          <a:lstStyle/>
          <a:p>
            <a:pPr indent="0" marL="0">
              <a:buNone/>
            </a:pPr>
            <a:r>
              <a:rPr lang="en-US" sz="900" i="1" dirty="0">
                <a:solidFill>
                  <a:srgbClr val="5A5470"/>
                </a:solidFill>
                <a:latin typeface="Calibri" pitchFamily="34" charset="0"/>
                <a:ea typeface="Calibri" pitchFamily="34" charset="-122"/>
                <a:cs typeface="Calibri" pitchFamily="34" charset="-120"/>
              </a:rPr>
              <a:t>xFalcon AnalyticsPro · AutoExplore</a:t>
            </a:r>
            <a:endParaRPr lang="en-US" sz="900" dirty="0"/>
          </a:p>
        </p:txBody>
      </p:sp>
      <p:sp>
        <p:nvSpPr>
          <p:cNvPr id="12" name="Text 9"/>
          <p:cNvSpPr/>
          <p:nvPr/>
        </p:nvSpPr>
        <p:spPr>
          <a:xfrm>
            <a:off x="10515600" y="6583680"/>
            <a:ext cx="1188720" cy="228600"/>
          </a:xfrm>
          <a:prstGeom prst="rect">
            <a:avLst/>
          </a:prstGeom>
          <a:noFill/>
          <a:ln/>
        </p:spPr>
        <p:txBody>
          <a:bodyPr wrap="square" lIns="0" tIns="0" rIns="0" bIns="0" rtlCol="0" anchor="ctr"/>
          <a:lstStyle/>
          <a:p>
            <a:pPr algn="r" indent="0" marL="0">
              <a:buNone/>
            </a:pPr>
            <a:r>
              <a:rPr lang="en-US" sz="900" dirty="0">
                <a:solidFill>
                  <a:srgbClr val="5A5470"/>
                </a:solidFill>
                <a:latin typeface="Calibri" pitchFamily="34" charset="0"/>
                <a:ea typeface="Calibri" pitchFamily="34" charset="-122"/>
                <a:cs typeface="Calibri" pitchFamily="34" charset="-120"/>
              </a:rPr>
              <a:t>5 / 12</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5F3FA"/>
        </a:solidFill>
      </p:bgPr>
    </p:bg>
    <p:spTree>
      <p:nvGrpSpPr>
        <p:cNvPr id="1" name=""/>
        <p:cNvGrpSpPr/>
        <p:nvPr/>
      </p:nvGrpSpPr>
      <p:grpSpPr>
        <a:xfrm>
          <a:off x="0" y="0"/>
          <a:ext cx="0" cy="0"/>
          <a:chOff x="0" y="0"/>
          <a:chExt cx="0" cy="0"/>
        </a:xfrm>
      </p:grpSpPr>
      <p:sp>
        <p:nvSpPr>
          <p:cNvPr id="2" name="Shape 0"/>
          <p:cNvSpPr/>
          <p:nvPr/>
        </p:nvSpPr>
        <p:spPr>
          <a:xfrm>
            <a:off x="0" y="0"/>
            <a:ext cx="12161520" cy="502920"/>
          </a:xfrm>
          <a:prstGeom prst="rect">
            <a:avLst/>
          </a:prstGeom>
          <a:solidFill>
            <a:srgbClr val="2B1E3E"/>
          </a:solidFill>
          <a:ln w="12700">
            <a:solidFill>
              <a:srgbClr val="2B1E3E"/>
            </a:solidFill>
            <a:prstDash val="solid"/>
          </a:ln>
        </p:spPr>
      </p:sp>
      <p:sp>
        <p:nvSpPr>
          <p:cNvPr id="3" name="Text 1"/>
          <p:cNvSpPr/>
          <p:nvPr/>
        </p:nvSpPr>
        <p:spPr>
          <a:xfrm>
            <a:off x="365760" y="45720"/>
            <a:ext cx="731520" cy="411480"/>
          </a:xfrm>
          <a:prstGeom prst="rect">
            <a:avLst/>
          </a:prstGeom>
          <a:noFill/>
          <a:ln/>
        </p:spPr>
        <p:txBody>
          <a:bodyPr wrap="square" lIns="0" tIns="0" rIns="0" bIns="0" rtlCol="0" anchor="ctr"/>
          <a:lstStyle/>
          <a:p>
            <a:pPr indent="0" marL="0">
              <a:buNone/>
            </a:pPr>
            <a:r>
              <a:rPr lang="en-US" sz="2200" b="1" dirty="0">
                <a:solidFill>
                  <a:srgbClr val="4A4E8F"/>
                </a:solidFill>
                <a:latin typeface="Calibri" pitchFamily="34" charset="0"/>
                <a:ea typeface="Calibri" pitchFamily="34" charset="-122"/>
                <a:cs typeface="Calibri" pitchFamily="34" charset="-120"/>
              </a:rPr>
              <a:t>x</a:t>
            </a:r>
            <a:pPr indent="0" marL="0">
              <a:buNone/>
            </a:pPr>
            <a:r>
              <a:rPr lang="en-US" sz="2200" b="1" dirty="0">
                <a:solidFill>
                  <a:srgbClr val="A490C2"/>
                </a:solidFill>
                <a:latin typeface="Calibri" pitchFamily="34" charset="0"/>
                <a:ea typeface="Calibri" pitchFamily="34" charset="-122"/>
                <a:cs typeface="Calibri" pitchFamily="34" charset="-120"/>
              </a:rPr>
              <a:t>F</a:t>
            </a:r>
            <a:endParaRPr lang="en-US" sz="2200" dirty="0"/>
          </a:p>
        </p:txBody>
      </p:sp>
      <p:sp>
        <p:nvSpPr>
          <p:cNvPr id="4" name="Text 2"/>
          <p:cNvSpPr/>
          <p:nvPr/>
        </p:nvSpPr>
        <p:spPr>
          <a:xfrm>
            <a:off x="1097280" y="45720"/>
            <a:ext cx="6400800" cy="411480"/>
          </a:xfrm>
          <a:prstGeom prst="rect">
            <a:avLst/>
          </a:prstGeom>
          <a:noFill/>
          <a:ln/>
        </p:spPr>
        <p:txBody>
          <a:bodyPr wrap="square" lIns="0" tIns="0" rIns="0" bIns="0" rtlCol="0" anchor="ctr"/>
          <a:lstStyle/>
          <a:p>
            <a:pPr indent="0" marL="0">
              <a:buNone/>
            </a:pPr>
            <a:r>
              <a:rPr lang="en-US" sz="1200" dirty="0">
                <a:solidFill>
                  <a:srgbClr val="E6E6FA"/>
                </a:solidFill>
                <a:latin typeface="Calibri" pitchFamily="34" charset="0"/>
                <a:ea typeface="Calibri" pitchFamily="34" charset="-122"/>
                <a:cs typeface="Calibri" pitchFamily="34" charset="-120"/>
              </a:rPr>
              <a:t>Falcon Marketing  /  Client Concentration &amp; Retention</a:t>
            </a:r>
            <a:endParaRPr lang="en-US" sz="1200" dirty="0"/>
          </a:p>
        </p:txBody>
      </p:sp>
      <p:sp>
        <p:nvSpPr>
          <p:cNvPr id="5" name="Text 3"/>
          <p:cNvSpPr/>
          <p:nvPr/>
        </p:nvSpPr>
        <p:spPr>
          <a:xfrm>
            <a:off x="8229600" y="45720"/>
            <a:ext cx="3657600" cy="411480"/>
          </a:xfrm>
          <a:prstGeom prst="rect">
            <a:avLst/>
          </a:prstGeom>
          <a:noFill/>
          <a:ln/>
        </p:spPr>
        <p:txBody>
          <a:bodyPr wrap="square" lIns="0" tIns="0" rIns="0" bIns="0" rtlCol="0" anchor="ctr"/>
          <a:lstStyle/>
          <a:p>
            <a:pPr algn="r" indent="0" marL="0">
              <a:buNone/>
            </a:pPr>
            <a:r>
              <a:rPr lang="en-US" sz="1100" dirty="0">
                <a:solidFill>
                  <a:srgbClr val="A490C2"/>
                </a:solidFill>
                <a:latin typeface="Calibri" pitchFamily="34" charset="0"/>
                <a:ea typeface="Calibri" pitchFamily="34" charset="-122"/>
                <a:cs typeface="Calibri" pitchFamily="34" charset="-120"/>
              </a:rPr>
              <a:t>6 · The Bronze cliff</a:t>
            </a:r>
            <a:endParaRPr lang="en-US" sz="1100" dirty="0"/>
          </a:p>
        </p:txBody>
      </p:sp>
      <p:sp>
        <p:nvSpPr>
          <p:cNvPr id="6" name="Text 4"/>
          <p:cNvSpPr/>
          <p:nvPr/>
        </p:nvSpPr>
        <p:spPr>
          <a:xfrm>
            <a:off x="457200" y="777240"/>
            <a:ext cx="11247120" cy="548640"/>
          </a:xfrm>
          <a:prstGeom prst="rect">
            <a:avLst/>
          </a:prstGeom>
          <a:noFill/>
          <a:ln/>
        </p:spPr>
        <p:txBody>
          <a:bodyPr wrap="square" lIns="0" tIns="0" rIns="0" bIns="0" rtlCol="0" anchor="ctr"/>
          <a:lstStyle/>
          <a:p>
            <a:pPr indent="0" marL="0">
              <a:buNone/>
            </a:pPr>
            <a:r>
              <a:rPr lang="en-US" sz="2200" b="1" dirty="0">
                <a:solidFill>
                  <a:srgbClr val="4A4E8F"/>
                </a:solidFill>
                <a:latin typeface="Georgia" pitchFamily="34" charset="0"/>
                <a:ea typeface="Georgia" pitchFamily="34" charset="-122"/>
                <a:cs typeface="Georgia" pitchFamily="34" charset="-120"/>
              </a:rPr>
              <a:t>The smallest Platinum is 95× the size of the largest Bronze</a:t>
            </a:r>
            <a:endParaRPr lang="en-US" sz="2200" dirty="0"/>
          </a:p>
        </p:txBody>
      </p:sp>
      <p:graphicFrame>
        <p:nvGraphicFramePr>
          <p:cNvPr id="7" name="Chart 0" descr=""/>
          <p:cNvGraphicFramePr/>
          <p:nvPr/>
        </p:nvGraphicFramePr>
        <p:xfrm>
          <a:off x="457200" y="1417320"/>
          <a:ext cx="7772400" cy="4937760"/>
        </p:xfrm>
        <a:graphic xmlns:a="http://schemas.openxmlformats.org/drawingml/2006/main">
          <a:graphicData uri="http://schemas.openxmlformats.org/drawingml/2006/chart">
            <c:chart xmlns:c="http://schemas.openxmlformats.org/drawingml/2006/chart" r:id="rId1"/>
          </a:graphicData>
        </a:graphic>
      </p:graphicFrame>
      <p:sp>
        <p:nvSpPr>
          <p:cNvPr id="8" name="Shape 5"/>
          <p:cNvSpPr/>
          <p:nvPr/>
        </p:nvSpPr>
        <p:spPr>
          <a:xfrm>
            <a:off x="8503920" y="1417320"/>
            <a:ext cx="3200400" cy="4937760"/>
          </a:xfrm>
          <a:prstGeom prst="rect">
            <a:avLst/>
          </a:prstGeom>
          <a:solidFill>
            <a:srgbClr val="FFFFFF"/>
          </a:solidFill>
          <a:ln w="12700">
            <a:solidFill>
              <a:srgbClr val="E5E0EE"/>
            </a:solidFill>
            <a:prstDash val="solid"/>
          </a:ln>
          <a:effectLst>
            <a:outerShdw sx="100000" sy="100000" kx="0" ky="0" algn="bl" rotWithShape="0" blurRad="101600" dist="25400" dir="8100000">
              <a:srgbClr val="2B1E3E">
                <a:alpha val="12000"/>
              </a:srgbClr>
            </a:outerShdw>
          </a:effectLst>
        </p:spPr>
      </p:sp>
      <p:sp>
        <p:nvSpPr>
          <p:cNvPr id="9" name="Text 6"/>
          <p:cNvSpPr/>
          <p:nvPr/>
        </p:nvSpPr>
        <p:spPr>
          <a:xfrm>
            <a:off x="8686800" y="1554480"/>
            <a:ext cx="2926080" cy="320040"/>
          </a:xfrm>
          <a:prstGeom prst="rect">
            <a:avLst/>
          </a:prstGeom>
          <a:noFill/>
          <a:ln/>
        </p:spPr>
        <p:txBody>
          <a:bodyPr wrap="square" lIns="0" tIns="0" rIns="0" bIns="0" rtlCol="0" anchor="ctr"/>
          <a:lstStyle/>
          <a:p>
            <a:pPr indent="0" marL="0">
              <a:buNone/>
            </a:pPr>
            <a:r>
              <a:rPr lang="en-US" sz="1400" b="1" dirty="0">
                <a:solidFill>
                  <a:srgbClr val="4A4E8F"/>
                </a:solidFill>
                <a:latin typeface="Calibri" pitchFamily="34" charset="0"/>
                <a:ea typeface="Calibri" pitchFamily="34" charset="-122"/>
                <a:cs typeface="Calibri" pitchFamily="34" charset="-120"/>
              </a:rPr>
              <a:t>Tier scale</a:t>
            </a:r>
            <a:endParaRPr lang="en-US" sz="1400" dirty="0"/>
          </a:p>
        </p:txBody>
      </p:sp>
      <p:sp>
        <p:nvSpPr>
          <p:cNvPr id="10" name="Shape 7"/>
          <p:cNvSpPr/>
          <p:nvPr/>
        </p:nvSpPr>
        <p:spPr>
          <a:xfrm>
            <a:off x="8686800" y="1965960"/>
            <a:ext cx="73152" cy="868680"/>
          </a:xfrm>
          <a:prstGeom prst="rect">
            <a:avLst/>
          </a:prstGeom>
          <a:solidFill>
            <a:srgbClr val="4A4E8F"/>
          </a:solidFill>
          <a:ln w="12700">
            <a:solidFill>
              <a:srgbClr val="4A4E8F"/>
            </a:solidFill>
            <a:prstDash val="solid"/>
          </a:ln>
        </p:spPr>
      </p:sp>
      <p:sp>
        <p:nvSpPr>
          <p:cNvPr id="11" name="Text 8"/>
          <p:cNvSpPr/>
          <p:nvPr/>
        </p:nvSpPr>
        <p:spPr>
          <a:xfrm>
            <a:off x="8869680" y="1965960"/>
            <a:ext cx="2651760" cy="274320"/>
          </a:xfrm>
          <a:prstGeom prst="rect">
            <a:avLst/>
          </a:prstGeom>
          <a:noFill/>
          <a:ln/>
        </p:spPr>
        <p:txBody>
          <a:bodyPr wrap="square" lIns="0" tIns="0" rIns="0" bIns="0" rtlCol="0" anchor="ctr"/>
          <a:lstStyle/>
          <a:p>
            <a:pPr indent="0" marL="0">
              <a:buNone/>
            </a:pPr>
            <a:r>
              <a:rPr lang="en-US" sz="1100" b="1" spc="100" kern="0" dirty="0">
                <a:solidFill>
                  <a:srgbClr val="5A5470"/>
                </a:solidFill>
                <a:latin typeface="Calibri" pitchFamily="34" charset="0"/>
                <a:ea typeface="Calibri" pitchFamily="34" charset="-122"/>
                <a:cs typeface="Calibri" pitchFamily="34" charset="-120"/>
              </a:rPr>
              <a:t>Platinum tier</a:t>
            </a:r>
            <a:endParaRPr lang="en-US" sz="1100" dirty="0"/>
          </a:p>
        </p:txBody>
      </p:sp>
      <p:sp>
        <p:nvSpPr>
          <p:cNvPr id="12" name="Text 9"/>
          <p:cNvSpPr/>
          <p:nvPr/>
        </p:nvSpPr>
        <p:spPr>
          <a:xfrm>
            <a:off x="8869680" y="2240280"/>
            <a:ext cx="2651760" cy="411480"/>
          </a:xfrm>
          <a:prstGeom prst="rect">
            <a:avLst/>
          </a:prstGeom>
          <a:noFill/>
          <a:ln/>
        </p:spPr>
        <p:txBody>
          <a:bodyPr wrap="square" lIns="0" tIns="0" rIns="0" bIns="0" rtlCol="0" anchor="ctr"/>
          <a:lstStyle/>
          <a:p>
            <a:pPr indent="0" marL="0">
              <a:buNone/>
            </a:pPr>
            <a:r>
              <a:rPr lang="en-US" sz="2200" b="1" dirty="0">
                <a:solidFill>
                  <a:srgbClr val="4A4E8F"/>
                </a:solidFill>
                <a:latin typeface="Georgia" pitchFamily="34" charset="0"/>
                <a:ea typeface="Georgia" pitchFamily="34" charset="-122"/>
                <a:cs typeface="Georgia" pitchFamily="34" charset="-120"/>
              </a:rPr>
              <a:t>$7.85B</a:t>
            </a:r>
            <a:endParaRPr lang="en-US" sz="2200" dirty="0"/>
          </a:p>
        </p:txBody>
      </p:sp>
      <p:sp>
        <p:nvSpPr>
          <p:cNvPr id="13" name="Text 10"/>
          <p:cNvSpPr/>
          <p:nvPr/>
        </p:nvSpPr>
        <p:spPr>
          <a:xfrm>
            <a:off x="8869680" y="2651760"/>
            <a:ext cx="2651760" cy="228600"/>
          </a:xfrm>
          <a:prstGeom prst="rect">
            <a:avLst/>
          </a:prstGeom>
          <a:noFill/>
          <a:ln/>
        </p:spPr>
        <p:txBody>
          <a:bodyPr wrap="square" lIns="0" tIns="0" rIns="0" bIns="0" rtlCol="0" anchor="ctr"/>
          <a:lstStyle/>
          <a:p>
            <a:pPr indent="0" marL="0">
              <a:buNone/>
            </a:pPr>
            <a:r>
              <a:rPr lang="en-US" sz="1000" dirty="0">
                <a:solidFill>
                  <a:srgbClr val="5A5470"/>
                </a:solidFill>
                <a:latin typeface="Calibri" pitchFamily="34" charset="0"/>
                <a:ea typeface="Calibri" pitchFamily="34" charset="-122"/>
                <a:cs typeface="Calibri" pitchFamily="34" charset="-120"/>
              </a:rPr>
              <a:t>3 clients · 61.8%</a:t>
            </a:r>
            <a:endParaRPr lang="en-US" sz="1000" dirty="0"/>
          </a:p>
        </p:txBody>
      </p:sp>
      <p:sp>
        <p:nvSpPr>
          <p:cNvPr id="14" name="Shape 11"/>
          <p:cNvSpPr/>
          <p:nvPr/>
        </p:nvSpPr>
        <p:spPr>
          <a:xfrm>
            <a:off x="8686800" y="3017520"/>
            <a:ext cx="73152" cy="868680"/>
          </a:xfrm>
          <a:prstGeom prst="rect">
            <a:avLst/>
          </a:prstGeom>
          <a:solidFill>
            <a:srgbClr val="A490C2"/>
          </a:solidFill>
          <a:ln w="12700">
            <a:solidFill>
              <a:srgbClr val="A490C2"/>
            </a:solidFill>
            <a:prstDash val="solid"/>
          </a:ln>
        </p:spPr>
      </p:sp>
      <p:sp>
        <p:nvSpPr>
          <p:cNvPr id="15" name="Text 12"/>
          <p:cNvSpPr/>
          <p:nvPr/>
        </p:nvSpPr>
        <p:spPr>
          <a:xfrm>
            <a:off x="8869680" y="3017520"/>
            <a:ext cx="2651760" cy="274320"/>
          </a:xfrm>
          <a:prstGeom prst="rect">
            <a:avLst/>
          </a:prstGeom>
          <a:noFill/>
          <a:ln/>
        </p:spPr>
        <p:txBody>
          <a:bodyPr wrap="square" lIns="0" tIns="0" rIns="0" bIns="0" rtlCol="0" anchor="ctr"/>
          <a:lstStyle/>
          <a:p>
            <a:pPr indent="0" marL="0">
              <a:buNone/>
            </a:pPr>
            <a:r>
              <a:rPr lang="en-US" sz="1100" b="1" spc="100" kern="0" dirty="0">
                <a:solidFill>
                  <a:srgbClr val="5A5470"/>
                </a:solidFill>
                <a:latin typeface="Calibri" pitchFamily="34" charset="0"/>
                <a:ea typeface="Calibri" pitchFamily="34" charset="-122"/>
                <a:cs typeface="Calibri" pitchFamily="34" charset="-120"/>
              </a:rPr>
              <a:t>Gold tier</a:t>
            </a:r>
            <a:endParaRPr lang="en-US" sz="1100" dirty="0"/>
          </a:p>
        </p:txBody>
      </p:sp>
      <p:sp>
        <p:nvSpPr>
          <p:cNvPr id="16" name="Text 13"/>
          <p:cNvSpPr/>
          <p:nvPr/>
        </p:nvSpPr>
        <p:spPr>
          <a:xfrm>
            <a:off x="8869680" y="3291840"/>
            <a:ext cx="2651760" cy="411480"/>
          </a:xfrm>
          <a:prstGeom prst="rect">
            <a:avLst/>
          </a:prstGeom>
          <a:noFill/>
          <a:ln/>
        </p:spPr>
        <p:txBody>
          <a:bodyPr wrap="square" lIns="0" tIns="0" rIns="0" bIns="0" rtlCol="0" anchor="ctr"/>
          <a:lstStyle/>
          <a:p>
            <a:pPr indent="0" marL="0">
              <a:buNone/>
            </a:pPr>
            <a:r>
              <a:rPr lang="en-US" sz="2200" b="1" dirty="0">
                <a:solidFill>
                  <a:srgbClr val="A490C2"/>
                </a:solidFill>
                <a:latin typeface="Georgia" pitchFamily="34" charset="0"/>
                <a:ea typeface="Georgia" pitchFamily="34" charset="-122"/>
                <a:cs typeface="Georgia" pitchFamily="34" charset="-120"/>
              </a:rPr>
              <a:t>$3.50B</a:t>
            </a:r>
            <a:endParaRPr lang="en-US" sz="2200" dirty="0"/>
          </a:p>
        </p:txBody>
      </p:sp>
      <p:sp>
        <p:nvSpPr>
          <p:cNvPr id="17" name="Text 14"/>
          <p:cNvSpPr/>
          <p:nvPr/>
        </p:nvSpPr>
        <p:spPr>
          <a:xfrm>
            <a:off x="8869680" y="3703320"/>
            <a:ext cx="2651760" cy="228600"/>
          </a:xfrm>
          <a:prstGeom prst="rect">
            <a:avLst/>
          </a:prstGeom>
          <a:noFill/>
          <a:ln/>
        </p:spPr>
        <p:txBody>
          <a:bodyPr wrap="square" lIns="0" tIns="0" rIns="0" bIns="0" rtlCol="0" anchor="ctr"/>
          <a:lstStyle/>
          <a:p>
            <a:pPr indent="0" marL="0">
              <a:buNone/>
            </a:pPr>
            <a:r>
              <a:rPr lang="en-US" sz="1000" dirty="0">
                <a:solidFill>
                  <a:srgbClr val="5A5470"/>
                </a:solidFill>
                <a:latin typeface="Calibri" pitchFamily="34" charset="0"/>
                <a:ea typeface="Calibri" pitchFamily="34" charset="-122"/>
                <a:cs typeface="Calibri" pitchFamily="34" charset="-120"/>
              </a:rPr>
              <a:t>5 clients · 27.5%</a:t>
            </a:r>
            <a:endParaRPr lang="en-US" sz="1000" dirty="0"/>
          </a:p>
        </p:txBody>
      </p:sp>
      <p:sp>
        <p:nvSpPr>
          <p:cNvPr id="18" name="Shape 15"/>
          <p:cNvSpPr/>
          <p:nvPr/>
        </p:nvSpPr>
        <p:spPr>
          <a:xfrm>
            <a:off x="8686800" y="4069080"/>
            <a:ext cx="73152" cy="868680"/>
          </a:xfrm>
          <a:prstGeom prst="rect">
            <a:avLst/>
          </a:prstGeom>
          <a:solidFill>
            <a:srgbClr val="94A3B8"/>
          </a:solidFill>
          <a:ln w="12700">
            <a:solidFill>
              <a:srgbClr val="94A3B8"/>
            </a:solidFill>
            <a:prstDash val="solid"/>
          </a:ln>
        </p:spPr>
      </p:sp>
      <p:sp>
        <p:nvSpPr>
          <p:cNvPr id="19" name="Text 16"/>
          <p:cNvSpPr/>
          <p:nvPr/>
        </p:nvSpPr>
        <p:spPr>
          <a:xfrm>
            <a:off x="8869680" y="4069080"/>
            <a:ext cx="2651760" cy="274320"/>
          </a:xfrm>
          <a:prstGeom prst="rect">
            <a:avLst/>
          </a:prstGeom>
          <a:noFill/>
          <a:ln/>
        </p:spPr>
        <p:txBody>
          <a:bodyPr wrap="square" lIns="0" tIns="0" rIns="0" bIns="0" rtlCol="0" anchor="ctr"/>
          <a:lstStyle/>
          <a:p>
            <a:pPr indent="0" marL="0">
              <a:buNone/>
            </a:pPr>
            <a:r>
              <a:rPr lang="en-US" sz="1100" b="1" spc="100" kern="0" dirty="0">
                <a:solidFill>
                  <a:srgbClr val="5A5470"/>
                </a:solidFill>
                <a:latin typeface="Calibri" pitchFamily="34" charset="0"/>
                <a:ea typeface="Calibri" pitchFamily="34" charset="-122"/>
                <a:cs typeface="Calibri" pitchFamily="34" charset="-120"/>
              </a:rPr>
              <a:t>Silver tier</a:t>
            </a:r>
            <a:endParaRPr lang="en-US" sz="1100" dirty="0"/>
          </a:p>
        </p:txBody>
      </p:sp>
      <p:sp>
        <p:nvSpPr>
          <p:cNvPr id="20" name="Text 17"/>
          <p:cNvSpPr/>
          <p:nvPr/>
        </p:nvSpPr>
        <p:spPr>
          <a:xfrm>
            <a:off x="8869680" y="4343400"/>
            <a:ext cx="2651760" cy="411480"/>
          </a:xfrm>
          <a:prstGeom prst="rect">
            <a:avLst/>
          </a:prstGeom>
          <a:noFill/>
          <a:ln/>
        </p:spPr>
        <p:txBody>
          <a:bodyPr wrap="square" lIns="0" tIns="0" rIns="0" bIns="0" rtlCol="0" anchor="ctr"/>
          <a:lstStyle/>
          <a:p>
            <a:pPr indent="0" marL="0">
              <a:buNone/>
            </a:pPr>
            <a:r>
              <a:rPr lang="en-US" sz="2200" b="1" dirty="0">
                <a:solidFill>
                  <a:srgbClr val="94A3B8"/>
                </a:solidFill>
                <a:latin typeface="Georgia" pitchFamily="34" charset="0"/>
                <a:ea typeface="Georgia" pitchFamily="34" charset="-122"/>
                <a:cs typeface="Georgia" pitchFamily="34" charset="-120"/>
              </a:rPr>
              <a:t>$1.26B</a:t>
            </a:r>
            <a:endParaRPr lang="en-US" sz="2200" dirty="0"/>
          </a:p>
        </p:txBody>
      </p:sp>
      <p:sp>
        <p:nvSpPr>
          <p:cNvPr id="21" name="Text 18"/>
          <p:cNvSpPr/>
          <p:nvPr/>
        </p:nvSpPr>
        <p:spPr>
          <a:xfrm>
            <a:off x="8869680" y="4754880"/>
            <a:ext cx="2651760" cy="228600"/>
          </a:xfrm>
          <a:prstGeom prst="rect">
            <a:avLst/>
          </a:prstGeom>
          <a:noFill/>
          <a:ln/>
        </p:spPr>
        <p:txBody>
          <a:bodyPr wrap="square" lIns="0" tIns="0" rIns="0" bIns="0" rtlCol="0" anchor="ctr"/>
          <a:lstStyle/>
          <a:p>
            <a:pPr indent="0" marL="0">
              <a:buNone/>
            </a:pPr>
            <a:r>
              <a:rPr lang="en-US" sz="1000" dirty="0">
                <a:solidFill>
                  <a:srgbClr val="5A5470"/>
                </a:solidFill>
                <a:latin typeface="Calibri" pitchFamily="34" charset="0"/>
                <a:ea typeface="Calibri" pitchFamily="34" charset="-122"/>
                <a:cs typeface="Calibri" pitchFamily="34" charset="-120"/>
              </a:rPr>
              <a:t>7 clients · 9.9%</a:t>
            </a:r>
            <a:endParaRPr lang="en-US" sz="1000" dirty="0"/>
          </a:p>
        </p:txBody>
      </p:sp>
      <p:sp>
        <p:nvSpPr>
          <p:cNvPr id="22" name="Shape 19"/>
          <p:cNvSpPr/>
          <p:nvPr/>
        </p:nvSpPr>
        <p:spPr>
          <a:xfrm>
            <a:off x="8686800" y="5120640"/>
            <a:ext cx="73152" cy="868680"/>
          </a:xfrm>
          <a:prstGeom prst="rect">
            <a:avLst/>
          </a:prstGeom>
          <a:solidFill>
            <a:srgbClr val="F59E0B"/>
          </a:solidFill>
          <a:ln w="12700">
            <a:solidFill>
              <a:srgbClr val="F59E0B"/>
            </a:solidFill>
            <a:prstDash val="solid"/>
          </a:ln>
        </p:spPr>
      </p:sp>
      <p:sp>
        <p:nvSpPr>
          <p:cNvPr id="23" name="Text 20"/>
          <p:cNvSpPr/>
          <p:nvPr/>
        </p:nvSpPr>
        <p:spPr>
          <a:xfrm>
            <a:off x="8869680" y="5120640"/>
            <a:ext cx="2651760" cy="274320"/>
          </a:xfrm>
          <a:prstGeom prst="rect">
            <a:avLst/>
          </a:prstGeom>
          <a:noFill/>
          <a:ln/>
        </p:spPr>
        <p:txBody>
          <a:bodyPr wrap="square" lIns="0" tIns="0" rIns="0" bIns="0" rtlCol="0" anchor="ctr"/>
          <a:lstStyle/>
          <a:p>
            <a:pPr indent="0" marL="0">
              <a:buNone/>
            </a:pPr>
            <a:r>
              <a:rPr lang="en-US" sz="1100" b="1" spc="100" kern="0" dirty="0">
                <a:solidFill>
                  <a:srgbClr val="5A5470"/>
                </a:solidFill>
                <a:latin typeface="Calibri" pitchFamily="34" charset="0"/>
                <a:ea typeface="Calibri" pitchFamily="34" charset="-122"/>
                <a:cs typeface="Calibri" pitchFamily="34" charset="-120"/>
              </a:rPr>
              <a:t>Bronze tier</a:t>
            </a:r>
            <a:endParaRPr lang="en-US" sz="1100" dirty="0"/>
          </a:p>
        </p:txBody>
      </p:sp>
      <p:sp>
        <p:nvSpPr>
          <p:cNvPr id="24" name="Text 21"/>
          <p:cNvSpPr/>
          <p:nvPr/>
        </p:nvSpPr>
        <p:spPr>
          <a:xfrm>
            <a:off x="8869680" y="5394960"/>
            <a:ext cx="2651760" cy="411480"/>
          </a:xfrm>
          <a:prstGeom prst="rect">
            <a:avLst/>
          </a:prstGeom>
          <a:noFill/>
          <a:ln/>
        </p:spPr>
        <p:txBody>
          <a:bodyPr wrap="square" lIns="0" tIns="0" rIns="0" bIns="0" rtlCol="0" anchor="ctr"/>
          <a:lstStyle/>
          <a:p>
            <a:pPr indent="0" marL="0">
              <a:buNone/>
            </a:pPr>
            <a:r>
              <a:rPr lang="en-US" sz="2200" b="1" dirty="0">
                <a:solidFill>
                  <a:srgbClr val="F59E0B"/>
                </a:solidFill>
                <a:latin typeface="Georgia" pitchFamily="34" charset="0"/>
                <a:ea typeface="Georgia" pitchFamily="34" charset="-122"/>
                <a:cs typeface="Georgia" pitchFamily="34" charset="-120"/>
              </a:rPr>
              <a:t>$101M</a:t>
            </a:r>
            <a:endParaRPr lang="en-US" sz="2200" dirty="0"/>
          </a:p>
        </p:txBody>
      </p:sp>
      <p:sp>
        <p:nvSpPr>
          <p:cNvPr id="25" name="Text 22"/>
          <p:cNvSpPr/>
          <p:nvPr/>
        </p:nvSpPr>
        <p:spPr>
          <a:xfrm>
            <a:off x="8869680" y="5806440"/>
            <a:ext cx="2651760" cy="228600"/>
          </a:xfrm>
          <a:prstGeom prst="rect">
            <a:avLst/>
          </a:prstGeom>
          <a:noFill/>
          <a:ln/>
        </p:spPr>
        <p:txBody>
          <a:bodyPr wrap="square" lIns="0" tIns="0" rIns="0" bIns="0" rtlCol="0" anchor="ctr"/>
          <a:lstStyle/>
          <a:p>
            <a:pPr indent="0" marL="0">
              <a:buNone/>
            </a:pPr>
            <a:r>
              <a:rPr lang="en-US" sz="1000" dirty="0">
                <a:solidFill>
                  <a:srgbClr val="5A5470"/>
                </a:solidFill>
                <a:latin typeface="Calibri" pitchFamily="34" charset="0"/>
                <a:ea typeface="Calibri" pitchFamily="34" charset="-122"/>
                <a:cs typeface="Calibri" pitchFamily="34" charset="-120"/>
              </a:rPr>
              <a:t>4 clients · 0.8%</a:t>
            </a:r>
            <a:endParaRPr lang="en-US" sz="1000" dirty="0"/>
          </a:p>
        </p:txBody>
      </p:sp>
      <p:sp>
        <p:nvSpPr>
          <p:cNvPr id="26" name="Shape 23"/>
          <p:cNvSpPr/>
          <p:nvPr/>
        </p:nvSpPr>
        <p:spPr>
          <a:xfrm>
            <a:off x="457200" y="6537960"/>
            <a:ext cx="11247120" cy="0"/>
          </a:xfrm>
          <a:prstGeom prst="line">
            <a:avLst/>
          </a:prstGeom>
          <a:noFill/>
          <a:ln w="9525">
            <a:solidFill>
              <a:srgbClr val="E5E0EE"/>
            </a:solidFill>
            <a:prstDash val="solid"/>
          </a:ln>
        </p:spPr>
      </p:sp>
      <p:sp>
        <p:nvSpPr>
          <p:cNvPr id="27" name="Text 24"/>
          <p:cNvSpPr/>
          <p:nvPr/>
        </p:nvSpPr>
        <p:spPr>
          <a:xfrm>
            <a:off x="457200" y="6583680"/>
            <a:ext cx="7315200" cy="228600"/>
          </a:xfrm>
          <a:prstGeom prst="rect">
            <a:avLst/>
          </a:prstGeom>
          <a:noFill/>
          <a:ln/>
        </p:spPr>
        <p:txBody>
          <a:bodyPr wrap="square" lIns="0" tIns="0" rIns="0" bIns="0" rtlCol="0" anchor="ctr"/>
          <a:lstStyle/>
          <a:p>
            <a:pPr indent="0" marL="0">
              <a:buNone/>
            </a:pPr>
            <a:r>
              <a:rPr lang="en-US" sz="900" i="1" dirty="0">
                <a:solidFill>
                  <a:srgbClr val="5A5470"/>
                </a:solidFill>
                <a:latin typeface="Calibri" pitchFamily="34" charset="0"/>
                <a:ea typeface="Calibri" pitchFamily="34" charset="-122"/>
                <a:cs typeface="Calibri" pitchFamily="34" charset="-120"/>
              </a:rPr>
              <a:t>xFalcon AnalyticsPro · AutoExplore</a:t>
            </a:r>
            <a:endParaRPr lang="en-US" sz="900" dirty="0"/>
          </a:p>
        </p:txBody>
      </p:sp>
      <p:sp>
        <p:nvSpPr>
          <p:cNvPr id="28" name="Text 25"/>
          <p:cNvSpPr/>
          <p:nvPr/>
        </p:nvSpPr>
        <p:spPr>
          <a:xfrm>
            <a:off x="10515600" y="6583680"/>
            <a:ext cx="1188720" cy="228600"/>
          </a:xfrm>
          <a:prstGeom prst="rect">
            <a:avLst/>
          </a:prstGeom>
          <a:noFill/>
          <a:ln/>
        </p:spPr>
        <p:txBody>
          <a:bodyPr wrap="square" lIns="0" tIns="0" rIns="0" bIns="0" rtlCol="0" anchor="ctr"/>
          <a:lstStyle/>
          <a:p>
            <a:pPr algn="r" indent="0" marL="0">
              <a:buNone/>
            </a:pPr>
            <a:r>
              <a:rPr lang="en-US" sz="900" dirty="0">
                <a:solidFill>
                  <a:srgbClr val="5A5470"/>
                </a:solidFill>
                <a:latin typeface="Calibri" pitchFamily="34" charset="0"/>
                <a:ea typeface="Calibri" pitchFamily="34" charset="-122"/>
                <a:cs typeface="Calibri" pitchFamily="34" charset="-120"/>
              </a:rPr>
              <a:t>6 / 12</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5F3FA"/>
        </a:solidFill>
      </p:bgPr>
    </p:bg>
    <p:spTree>
      <p:nvGrpSpPr>
        <p:cNvPr id="1" name=""/>
        <p:cNvGrpSpPr/>
        <p:nvPr/>
      </p:nvGrpSpPr>
      <p:grpSpPr>
        <a:xfrm>
          <a:off x="0" y="0"/>
          <a:ext cx="0" cy="0"/>
          <a:chOff x="0" y="0"/>
          <a:chExt cx="0" cy="0"/>
        </a:xfrm>
      </p:grpSpPr>
      <p:sp>
        <p:nvSpPr>
          <p:cNvPr id="2" name="Shape 0"/>
          <p:cNvSpPr/>
          <p:nvPr/>
        </p:nvSpPr>
        <p:spPr>
          <a:xfrm>
            <a:off x="0" y="0"/>
            <a:ext cx="12161520" cy="502920"/>
          </a:xfrm>
          <a:prstGeom prst="rect">
            <a:avLst/>
          </a:prstGeom>
          <a:solidFill>
            <a:srgbClr val="2B1E3E"/>
          </a:solidFill>
          <a:ln w="12700">
            <a:solidFill>
              <a:srgbClr val="2B1E3E"/>
            </a:solidFill>
            <a:prstDash val="solid"/>
          </a:ln>
        </p:spPr>
      </p:sp>
      <p:sp>
        <p:nvSpPr>
          <p:cNvPr id="3" name="Text 1"/>
          <p:cNvSpPr/>
          <p:nvPr/>
        </p:nvSpPr>
        <p:spPr>
          <a:xfrm>
            <a:off x="365760" y="45720"/>
            <a:ext cx="731520" cy="411480"/>
          </a:xfrm>
          <a:prstGeom prst="rect">
            <a:avLst/>
          </a:prstGeom>
          <a:noFill/>
          <a:ln/>
        </p:spPr>
        <p:txBody>
          <a:bodyPr wrap="square" lIns="0" tIns="0" rIns="0" bIns="0" rtlCol="0" anchor="ctr"/>
          <a:lstStyle/>
          <a:p>
            <a:pPr indent="0" marL="0">
              <a:buNone/>
            </a:pPr>
            <a:r>
              <a:rPr lang="en-US" sz="2200" b="1" dirty="0">
                <a:solidFill>
                  <a:srgbClr val="4A4E8F"/>
                </a:solidFill>
                <a:latin typeface="Calibri" pitchFamily="34" charset="0"/>
                <a:ea typeface="Calibri" pitchFamily="34" charset="-122"/>
                <a:cs typeface="Calibri" pitchFamily="34" charset="-120"/>
              </a:rPr>
              <a:t>x</a:t>
            </a:r>
            <a:pPr indent="0" marL="0">
              <a:buNone/>
            </a:pPr>
            <a:r>
              <a:rPr lang="en-US" sz="2200" b="1" dirty="0">
                <a:solidFill>
                  <a:srgbClr val="A490C2"/>
                </a:solidFill>
                <a:latin typeface="Calibri" pitchFamily="34" charset="0"/>
                <a:ea typeface="Calibri" pitchFamily="34" charset="-122"/>
                <a:cs typeface="Calibri" pitchFamily="34" charset="-120"/>
              </a:rPr>
              <a:t>F</a:t>
            </a:r>
            <a:endParaRPr lang="en-US" sz="2200" dirty="0"/>
          </a:p>
        </p:txBody>
      </p:sp>
      <p:sp>
        <p:nvSpPr>
          <p:cNvPr id="4" name="Text 2"/>
          <p:cNvSpPr/>
          <p:nvPr/>
        </p:nvSpPr>
        <p:spPr>
          <a:xfrm>
            <a:off x="1097280" y="45720"/>
            <a:ext cx="6400800" cy="411480"/>
          </a:xfrm>
          <a:prstGeom prst="rect">
            <a:avLst/>
          </a:prstGeom>
          <a:noFill/>
          <a:ln/>
        </p:spPr>
        <p:txBody>
          <a:bodyPr wrap="square" lIns="0" tIns="0" rIns="0" bIns="0" rtlCol="0" anchor="ctr"/>
          <a:lstStyle/>
          <a:p>
            <a:pPr indent="0" marL="0">
              <a:buNone/>
            </a:pPr>
            <a:r>
              <a:rPr lang="en-US" sz="1200" dirty="0">
                <a:solidFill>
                  <a:srgbClr val="E6E6FA"/>
                </a:solidFill>
                <a:latin typeface="Calibri" pitchFamily="34" charset="0"/>
                <a:ea typeface="Calibri" pitchFamily="34" charset="-122"/>
                <a:cs typeface="Calibri" pitchFamily="34" charset="-120"/>
              </a:rPr>
              <a:t>Falcon Marketing  /  Client Concentration &amp; Retention</a:t>
            </a:r>
            <a:endParaRPr lang="en-US" sz="1200" dirty="0"/>
          </a:p>
        </p:txBody>
      </p:sp>
      <p:sp>
        <p:nvSpPr>
          <p:cNvPr id="5" name="Text 3"/>
          <p:cNvSpPr/>
          <p:nvPr/>
        </p:nvSpPr>
        <p:spPr>
          <a:xfrm>
            <a:off x="8229600" y="45720"/>
            <a:ext cx="3657600" cy="411480"/>
          </a:xfrm>
          <a:prstGeom prst="rect">
            <a:avLst/>
          </a:prstGeom>
          <a:noFill/>
          <a:ln/>
        </p:spPr>
        <p:txBody>
          <a:bodyPr wrap="square" lIns="0" tIns="0" rIns="0" bIns="0" rtlCol="0" anchor="ctr"/>
          <a:lstStyle/>
          <a:p>
            <a:pPr algn="r" indent="0" marL="0">
              <a:buNone/>
            </a:pPr>
            <a:r>
              <a:rPr lang="en-US" sz="1100" dirty="0">
                <a:solidFill>
                  <a:srgbClr val="A490C2"/>
                </a:solidFill>
                <a:latin typeface="Calibri" pitchFamily="34" charset="0"/>
                <a:ea typeface="Calibri" pitchFamily="34" charset="-122"/>
                <a:cs typeface="Calibri" pitchFamily="34" charset="-120"/>
              </a:rPr>
              <a:t>7 · Tier mobility</a:t>
            </a:r>
            <a:endParaRPr lang="en-US" sz="1100" dirty="0"/>
          </a:p>
        </p:txBody>
      </p:sp>
      <p:sp>
        <p:nvSpPr>
          <p:cNvPr id="6" name="Text 4"/>
          <p:cNvSpPr/>
          <p:nvPr/>
        </p:nvSpPr>
        <p:spPr>
          <a:xfrm>
            <a:off x="457200" y="777240"/>
            <a:ext cx="11247120" cy="548640"/>
          </a:xfrm>
          <a:prstGeom prst="rect">
            <a:avLst/>
          </a:prstGeom>
          <a:noFill/>
          <a:ln/>
        </p:spPr>
        <p:txBody>
          <a:bodyPr wrap="square" lIns="0" tIns="0" rIns="0" bIns="0" rtlCol="0" anchor="ctr"/>
          <a:lstStyle/>
          <a:p>
            <a:pPr indent="0" marL="0">
              <a:buNone/>
            </a:pPr>
            <a:r>
              <a:rPr lang="en-US" sz="2200" b="1" dirty="0">
                <a:solidFill>
                  <a:srgbClr val="4A4E8F"/>
                </a:solidFill>
                <a:latin typeface="Georgia" pitchFamily="34" charset="0"/>
                <a:ea typeface="Georgia" pitchFamily="34" charset="-122"/>
                <a:cs typeface="Georgia" pitchFamily="34" charset="-120"/>
              </a:rPr>
              <a:t>Zero clients have changed tiers in 7 years</a:t>
            </a:r>
            <a:endParaRPr lang="en-US" sz="220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457200" y="1417320"/>
          <a:ext cx="11247120" cy="914400"/>
        </p:xfrm>
        <a:graphic>
          <a:graphicData uri="http://schemas.openxmlformats.org/drawingml/2006/table">
            <a:tbl>
              <a:tblPr/>
              <a:tblGrid>
                <a:gridCol w="1463040"/>
                <a:gridCol w="4297680"/>
                <a:gridCol w="4297680"/>
                <a:gridCol w="1188720"/>
              </a:tblGrid>
              <a:tr h="502920">
                <a:tc>
                  <a:txBody>
                    <a:bodyPr/>
                    <a:lstStyle/>
                    <a:p>
                      <a:pPr algn="l" indent="0" marL="0">
                        <a:buNone/>
                      </a:pPr>
                      <a:r>
                        <a:rPr lang="en-US" sz="1200" b="1" dirty="0">
                          <a:solidFill>
                            <a:srgbClr val="FFFFFF"/>
                          </a:solidFill>
                          <a:latin typeface="Calibri" pitchFamily="34" charset="0"/>
                          <a:ea typeface="Calibri" pitchFamily="34" charset="-122"/>
                          <a:cs typeface="Calibri" pitchFamily="34" charset="-120"/>
                        </a:rPr>
                        <a:t>Tier</a:t>
                      </a:r>
                      <a:endParaRPr lang="en-US" sz="1200" dirty="0">
                        <a:latin typeface="Calibri" charset="0"/>
                        <a:ea typeface="Calibri" charset="0"/>
                        <a:cs typeface="Calibri" charset="0"/>
                      </a:endParaRPr>
                    </a:p>
                  </a:txBody>
                  <a:tcPr marL="91440" marR="91440" marT="45720" marB="45720" anchor="ctr">
                    <a:lnL w="6350" cap="flat" cmpd="sng" algn="ctr">
                      <a:solidFill>
                        <a:srgbClr val="E5E0EE"/>
                      </a:solidFill>
                      <a:prstDash val="solid"/>
                      <a:round/>
                      <a:headEnd type="none" w="med" len="med"/>
                      <a:tailEnd type="none" w="med" len="med"/>
                    </a:lnL>
                    <a:lnR w="6350" cap="flat" cmpd="sng" algn="ctr">
                      <a:solidFill>
                        <a:srgbClr val="E5E0EE"/>
                      </a:solidFill>
                      <a:prstDash val="solid"/>
                      <a:round/>
                      <a:headEnd type="none" w="med" len="med"/>
                      <a:tailEnd type="none" w="med" len="med"/>
                    </a:lnR>
                    <a:lnT w="6350" cap="flat" cmpd="sng" algn="ctr">
                      <a:solidFill>
                        <a:srgbClr val="E5E0EE"/>
                      </a:solidFill>
                      <a:prstDash val="solid"/>
                      <a:round/>
                      <a:headEnd type="none" w="med" len="med"/>
                      <a:tailEnd type="none" w="med" len="med"/>
                    </a:lnT>
                    <a:lnB w="6350" cap="flat" cmpd="sng" algn="ctr">
                      <a:solidFill>
                        <a:srgbClr val="E5E0EE"/>
                      </a:solidFill>
                      <a:prstDash val="solid"/>
                      <a:round/>
                      <a:headEnd type="none" w="med" len="med"/>
                      <a:tailEnd type="none" w="med" len="med"/>
                    </a:lnB>
                    <a:solidFill>
                      <a:srgbClr val="2B1E3E"/>
                    </a:solidFill>
                  </a:tcPr>
                </a:tc>
                <a:tc>
                  <a:txBody>
                    <a:bodyPr/>
                    <a:lstStyle/>
                    <a:p>
                      <a:pPr algn="l" indent="0" marL="0">
                        <a:buNone/>
                      </a:pPr>
                      <a:r>
                        <a:rPr lang="en-US" sz="1200" b="1" dirty="0">
                          <a:solidFill>
                            <a:srgbClr val="FFFFFF"/>
                          </a:solidFill>
                          <a:latin typeface="Calibri" pitchFamily="34" charset="0"/>
                          <a:ea typeface="Calibri" pitchFamily="34" charset="-122"/>
                          <a:cs typeface="Calibri" pitchFamily="34" charset="-120"/>
                        </a:rPr>
                        <a:t>2018 clients</a:t>
                      </a:r>
                      <a:endParaRPr lang="en-US" sz="1200" dirty="0">
                        <a:latin typeface="Calibri" charset="0"/>
                        <a:ea typeface="Calibri" charset="0"/>
                        <a:cs typeface="Calibri" charset="0"/>
                      </a:endParaRPr>
                    </a:p>
                  </a:txBody>
                  <a:tcPr marL="91440" marR="91440" marT="45720" marB="45720" anchor="ctr">
                    <a:lnL w="6350" cap="flat" cmpd="sng" algn="ctr">
                      <a:solidFill>
                        <a:srgbClr val="E5E0EE"/>
                      </a:solidFill>
                      <a:prstDash val="solid"/>
                      <a:round/>
                      <a:headEnd type="none" w="med" len="med"/>
                      <a:tailEnd type="none" w="med" len="med"/>
                    </a:lnL>
                    <a:lnR w="6350" cap="flat" cmpd="sng" algn="ctr">
                      <a:solidFill>
                        <a:srgbClr val="E5E0EE"/>
                      </a:solidFill>
                      <a:prstDash val="solid"/>
                      <a:round/>
                      <a:headEnd type="none" w="med" len="med"/>
                      <a:tailEnd type="none" w="med" len="med"/>
                    </a:lnR>
                    <a:lnT w="6350" cap="flat" cmpd="sng" algn="ctr">
                      <a:solidFill>
                        <a:srgbClr val="E5E0EE"/>
                      </a:solidFill>
                      <a:prstDash val="solid"/>
                      <a:round/>
                      <a:headEnd type="none" w="med" len="med"/>
                      <a:tailEnd type="none" w="med" len="med"/>
                    </a:lnT>
                    <a:lnB w="6350" cap="flat" cmpd="sng" algn="ctr">
                      <a:solidFill>
                        <a:srgbClr val="E5E0EE"/>
                      </a:solidFill>
                      <a:prstDash val="solid"/>
                      <a:round/>
                      <a:headEnd type="none" w="med" len="med"/>
                      <a:tailEnd type="none" w="med" len="med"/>
                    </a:lnB>
                    <a:solidFill>
                      <a:srgbClr val="2B1E3E"/>
                    </a:solidFill>
                  </a:tcPr>
                </a:tc>
                <a:tc>
                  <a:txBody>
                    <a:bodyPr/>
                    <a:lstStyle/>
                    <a:p>
                      <a:pPr algn="l" indent="0" marL="0">
                        <a:buNone/>
                      </a:pPr>
                      <a:r>
                        <a:rPr lang="en-US" sz="1200" b="1" dirty="0">
                          <a:solidFill>
                            <a:srgbClr val="FFFFFF"/>
                          </a:solidFill>
                          <a:latin typeface="Calibri" pitchFamily="34" charset="0"/>
                          <a:ea typeface="Calibri" pitchFamily="34" charset="-122"/>
                          <a:cs typeface="Calibri" pitchFamily="34" charset="-120"/>
                        </a:rPr>
                        <a:t>2024 clients</a:t>
                      </a:r>
                      <a:endParaRPr lang="en-US" sz="1200" dirty="0">
                        <a:latin typeface="Calibri" charset="0"/>
                        <a:ea typeface="Calibri" charset="0"/>
                        <a:cs typeface="Calibri" charset="0"/>
                      </a:endParaRPr>
                    </a:p>
                  </a:txBody>
                  <a:tcPr marL="91440" marR="91440" marT="45720" marB="45720" anchor="ctr">
                    <a:lnL w="6350" cap="flat" cmpd="sng" algn="ctr">
                      <a:solidFill>
                        <a:srgbClr val="E5E0EE"/>
                      </a:solidFill>
                      <a:prstDash val="solid"/>
                      <a:round/>
                      <a:headEnd type="none" w="med" len="med"/>
                      <a:tailEnd type="none" w="med" len="med"/>
                    </a:lnL>
                    <a:lnR w="6350" cap="flat" cmpd="sng" algn="ctr">
                      <a:solidFill>
                        <a:srgbClr val="E5E0EE"/>
                      </a:solidFill>
                      <a:prstDash val="solid"/>
                      <a:round/>
                      <a:headEnd type="none" w="med" len="med"/>
                      <a:tailEnd type="none" w="med" len="med"/>
                    </a:lnR>
                    <a:lnT w="6350" cap="flat" cmpd="sng" algn="ctr">
                      <a:solidFill>
                        <a:srgbClr val="E5E0EE"/>
                      </a:solidFill>
                      <a:prstDash val="solid"/>
                      <a:round/>
                      <a:headEnd type="none" w="med" len="med"/>
                      <a:tailEnd type="none" w="med" len="med"/>
                    </a:lnT>
                    <a:lnB w="6350" cap="flat" cmpd="sng" algn="ctr">
                      <a:solidFill>
                        <a:srgbClr val="E5E0EE"/>
                      </a:solidFill>
                      <a:prstDash val="solid"/>
                      <a:round/>
                      <a:headEnd type="none" w="med" len="med"/>
                      <a:tailEnd type="none" w="med" len="med"/>
                    </a:lnB>
                    <a:solidFill>
                      <a:srgbClr val="2B1E3E"/>
                    </a:solidFill>
                  </a:tcPr>
                </a:tc>
                <a:tc>
                  <a:txBody>
                    <a:bodyPr/>
                    <a:lstStyle/>
                    <a:p>
                      <a:pPr algn="l" indent="0" marL="0">
                        <a:buNone/>
                      </a:pPr>
                      <a:r>
                        <a:rPr lang="en-US" sz="1200" b="1" dirty="0">
                          <a:solidFill>
                            <a:srgbClr val="FFFFFF"/>
                          </a:solidFill>
                          <a:latin typeface="Calibri" pitchFamily="34" charset="0"/>
                          <a:ea typeface="Calibri" pitchFamily="34" charset="-122"/>
                          <a:cs typeface="Calibri" pitchFamily="34" charset="-120"/>
                        </a:rPr>
                        <a:t>Change</a:t>
                      </a:r>
                      <a:endParaRPr lang="en-US" sz="1200" dirty="0">
                        <a:latin typeface="Calibri" charset="0"/>
                        <a:ea typeface="Calibri" charset="0"/>
                        <a:cs typeface="Calibri" charset="0"/>
                      </a:endParaRPr>
                    </a:p>
                  </a:txBody>
                  <a:tcPr marL="91440" marR="91440" marT="45720" marB="45720" anchor="ctr">
                    <a:lnL w="6350" cap="flat" cmpd="sng" algn="ctr">
                      <a:solidFill>
                        <a:srgbClr val="E5E0EE"/>
                      </a:solidFill>
                      <a:prstDash val="solid"/>
                      <a:round/>
                      <a:headEnd type="none" w="med" len="med"/>
                      <a:tailEnd type="none" w="med" len="med"/>
                    </a:lnL>
                    <a:lnR w="6350" cap="flat" cmpd="sng" algn="ctr">
                      <a:solidFill>
                        <a:srgbClr val="E5E0EE"/>
                      </a:solidFill>
                      <a:prstDash val="solid"/>
                      <a:round/>
                      <a:headEnd type="none" w="med" len="med"/>
                      <a:tailEnd type="none" w="med" len="med"/>
                    </a:lnR>
                    <a:lnT w="6350" cap="flat" cmpd="sng" algn="ctr">
                      <a:solidFill>
                        <a:srgbClr val="E5E0EE"/>
                      </a:solidFill>
                      <a:prstDash val="solid"/>
                      <a:round/>
                      <a:headEnd type="none" w="med" len="med"/>
                      <a:tailEnd type="none" w="med" len="med"/>
                    </a:lnT>
                    <a:lnB w="6350" cap="flat" cmpd="sng" algn="ctr">
                      <a:solidFill>
                        <a:srgbClr val="E5E0EE"/>
                      </a:solidFill>
                      <a:prstDash val="solid"/>
                      <a:round/>
                      <a:headEnd type="none" w="med" len="med"/>
                      <a:tailEnd type="none" w="med" len="med"/>
                    </a:lnB>
                    <a:solidFill>
                      <a:srgbClr val="2B1E3E"/>
                    </a:solidFill>
                  </a:tcPr>
                </a:tc>
              </a:tr>
              <a:tr h="502920">
                <a:tc>
                  <a:txBody>
                    <a:bodyPr/>
                    <a:lstStyle/>
                    <a:p>
                      <a:pPr indent="0" marL="0">
                        <a:buNone/>
                      </a:pPr>
                      <a:r>
                        <a:rPr lang="en-US" sz="1200" b="1" dirty="0">
                          <a:solidFill>
                            <a:srgbClr val="000000"/>
                          </a:solidFill>
                          <a:latin typeface="Calibri" pitchFamily="34" charset="0"/>
                          <a:ea typeface="Calibri" pitchFamily="34" charset="-122"/>
                          <a:cs typeface="Calibri" pitchFamily="34" charset="-120"/>
                        </a:rPr>
                        <a:t>Platinum</a:t>
                      </a:r>
                      <a:endParaRPr lang="en-US" sz="1200" dirty="0">
                        <a:latin typeface="Calibri" charset="0"/>
                        <a:ea typeface="Calibri" charset="0"/>
                        <a:cs typeface="Calibri" charset="0"/>
                      </a:endParaRPr>
                    </a:p>
                  </a:txBody>
                  <a:tcPr marL="91440" marR="91440" marT="45720" marB="45720">
                    <a:lnL w="6350" cap="flat" cmpd="sng" algn="ctr">
                      <a:solidFill>
                        <a:srgbClr val="E5E0EE"/>
                      </a:solidFill>
                      <a:prstDash val="solid"/>
                      <a:round/>
                      <a:headEnd type="none" w="med" len="med"/>
                      <a:tailEnd type="none" w="med" len="med"/>
                    </a:lnL>
                    <a:lnR w="6350" cap="flat" cmpd="sng" algn="ctr">
                      <a:solidFill>
                        <a:srgbClr val="E5E0EE"/>
                      </a:solidFill>
                      <a:prstDash val="solid"/>
                      <a:round/>
                      <a:headEnd type="none" w="med" len="med"/>
                      <a:tailEnd type="none" w="med" len="med"/>
                    </a:lnR>
                    <a:lnT w="6350" cap="flat" cmpd="sng" algn="ctr">
                      <a:solidFill>
                        <a:srgbClr val="E5E0EE"/>
                      </a:solidFill>
                      <a:prstDash val="solid"/>
                      <a:round/>
                      <a:headEnd type="none" w="med" len="med"/>
                      <a:tailEnd type="none" w="med" len="med"/>
                    </a:lnT>
                    <a:lnB w="6350" cap="flat" cmpd="sng" algn="ctr">
                      <a:solidFill>
                        <a:srgbClr val="E5E0EE"/>
                      </a:solidFill>
                      <a:prstDash val="solid"/>
                      <a:round/>
                      <a:headEnd type="none" w="med" len="med"/>
                      <a:tailEnd type="none" w="med" len="med"/>
                    </a:lnB>
                    <a:solidFill>
                      <a:srgbClr val="E6E6FA"/>
                    </a:solidFill>
                  </a:tcPr>
                </a:tc>
                <a:tc>
                  <a:txBody>
                    <a:bodyPr/>
                    <a:lstStyle/>
                    <a:p>
                      <a:pPr indent="0" marL="0">
                        <a:buNone/>
                      </a:pPr>
                      <a:r>
                        <a:rPr lang="en-US" sz="1100" dirty="0">
                          <a:solidFill>
                            <a:srgbClr val="000000"/>
                          </a:solidFill>
                          <a:latin typeface="Calibri" pitchFamily="34" charset="0"/>
                          <a:ea typeface="Calibri" pitchFamily="34" charset="-122"/>
                          <a:cs typeface="Calibri" pitchFamily="34" charset="-120"/>
                        </a:rPr>
                        <a:t>Vertex · Meridian · HorizonTech</a:t>
                      </a:r>
                      <a:endParaRPr lang="en-US" sz="1100" dirty="0">
                        <a:latin typeface="Calibri" charset="0"/>
                        <a:ea typeface="Calibri" charset="0"/>
                        <a:cs typeface="Calibri" charset="0"/>
                      </a:endParaRPr>
                    </a:p>
                  </a:txBody>
                  <a:tcPr marL="91440" marR="91440" marT="45720" marB="45720">
                    <a:lnL w="6350" cap="flat" cmpd="sng" algn="ctr">
                      <a:solidFill>
                        <a:srgbClr val="E5E0EE"/>
                      </a:solidFill>
                      <a:prstDash val="solid"/>
                      <a:round/>
                      <a:headEnd type="none" w="med" len="med"/>
                      <a:tailEnd type="none" w="med" len="med"/>
                    </a:lnL>
                    <a:lnR w="6350" cap="flat" cmpd="sng" algn="ctr">
                      <a:solidFill>
                        <a:srgbClr val="E5E0EE"/>
                      </a:solidFill>
                      <a:prstDash val="solid"/>
                      <a:round/>
                      <a:headEnd type="none" w="med" len="med"/>
                      <a:tailEnd type="none" w="med" len="med"/>
                    </a:lnR>
                    <a:lnT w="6350" cap="flat" cmpd="sng" algn="ctr">
                      <a:solidFill>
                        <a:srgbClr val="E5E0EE"/>
                      </a:solidFill>
                      <a:prstDash val="solid"/>
                      <a:round/>
                      <a:headEnd type="none" w="med" len="med"/>
                      <a:tailEnd type="none" w="med" len="med"/>
                    </a:lnT>
                    <a:lnB w="6350" cap="flat" cmpd="sng" algn="ctr">
                      <a:solidFill>
                        <a:srgbClr val="E5E0EE"/>
                      </a:solidFill>
                      <a:prstDash val="solid"/>
                      <a:round/>
                      <a:headEnd type="none" w="med" len="med"/>
                      <a:tailEnd type="none" w="med" len="med"/>
                    </a:lnB>
                  </a:tcPr>
                </a:tc>
                <a:tc>
                  <a:txBody>
                    <a:bodyPr/>
                    <a:lstStyle/>
                    <a:p>
                      <a:pPr indent="0" marL="0">
                        <a:buNone/>
                      </a:pPr>
                      <a:r>
                        <a:rPr lang="en-US" sz="1100" dirty="0">
                          <a:solidFill>
                            <a:srgbClr val="000000"/>
                          </a:solidFill>
                          <a:latin typeface="Calibri" pitchFamily="34" charset="0"/>
                          <a:ea typeface="Calibri" pitchFamily="34" charset="-122"/>
                          <a:cs typeface="Calibri" pitchFamily="34" charset="-120"/>
                        </a:rPr>
                        <a:t>Vertex · Meridian · HorizonTech</a:t>
                      </a:r>
                      <a:endParaRPr lang="en-US" sz="1100" dirty="0">
                        <a:latin typeface="Calibri" charset="0"/>
                        <a:ea typeface="Calibri" charset="0"/>
                        <a:cs typeface="Calibri" charset="0"/>
                      </a:endParaRPr>
                    </a:p>
                  </a:txBody>
                  <a:tcPr marL="91440" marR="91440" marT="45720" marB="45720">
                    <a:lnL w="6350" cap="flat" cmpd="sng" algn="ctr">
                      <a:solidFill>
                        <a:srgbClr val="E5E0EE"/>
                      </a:solidFill>
                      <a:prstDash val="solid"/>
                      <a:round/>
                      <a:headEnd type="none" w="med" len="med"/>
                      <a:tailEnd type="none" w="med" len="med"/>
                    </a:lnL>
                    <a:lnR w="6350" cap="flat" cmpd="sng" algn="ctr">
                      <a:solidFill>
                        <a:srgbClr val="E5E0EE"/>
                      </a:solidFill>
                      <a:prstDash val="solid"/>
                      <a:round/>
                      <a:headEnd type="none" w="med" len="med"/>
                      <a:tailEnd type="none" w="med" len="med"/>
                    </a:lnR>
                    <a:lnT w="6350" cap="flat" cmpd="sng" algn="ctr">
                      <a:solidFill>
                        <a:srgbClr val="E5E0EE"/>
                      </a:solidFill>
                      <a:prstDash val="solid"/>
                      <a:round/>
                      <a:headEnd type="none" w="med" len="med"/>
                      <a:tailEnd type="none" w="med" len="med"/>
                    </a:lnT>
                    <a:lnB w="6350" cap="flat" cmpd="sng" algn="ctr">
                      <a:solidFill>
                        <a:srgbClr val="E5E0EE"/>
                      </a:solidFill>
                      <a:prstDash val="solid"/>
                      <a:round/>
                      <a:headEnd type="none" w="med" len="med"/>
                      <a:tailEnd type="none" w="med" len="med"/>
                    </a:lnB>
                  </a:tcPr>
                </a:tc>
                <a:tc>
                  <a:txBody>
                    <a:bodyPr/>
                    <a:lstStyle/>
                    <a:p>
                      <a:pPr algn="ctr" indent="0" marL="0">
                        <a:buNone/>
                      </a:pPr>
                      <a:r>
                        <a:rPr lang="en-US" sz="1100" dirty="0">
                          <a:solidFill>
                            <a:srgbClr val="5A5470"/>
                          </a:solidFill>
                          <a:latin typeface="Calibri" pitchFamily="34" charset="0"/>
                          <a:ea typeface="Calibri" pitchFamily="34" charset="-122"/>
                          <a:cs typeface="Calibri" pitchFamily="34" charset="-120"/>
                        </a:rPr>
                        <a:t>0 in/out</a:t>
                      </a:r>
                      <a:endParaRPr lang="en-US" sz="1100" dirty="0">
                        <a:latin typeface="Calibri" charset="0"/>
                        <a:ea typeface="Calibri" charset="0"/>
                        <a:cs typeface="Calibri" charset="0"/>
                      </a:endParaRPr>
                    </a:p>
                  </a:txBody>
                  <a:tcPr marL="91440" marR="91440" marT="45720" marB="45720">
                    <a:lnL w="6350" cap="flat" cmpd="sng" algn="ctr">
                      <a:solidFill>
                        <a:srgbClr val="E5E0EE"/>
                      </a:solidFill>
                      <a:prstDash val="solid"/>
                      <a:round/>
                      <a:headEnd type="none" w="med" len="med"/>
                      <a:tailEnd type="none" w="med" len="med"/>
                    </a:lnL>
                    <a:lnR w="6350" cap="flat" cmpd="sng" algn="ctr">
                      <a:solidFill>
                        <a:srgbClr val="E5E0EE"/>
                      </a:solidFill>
                      <a:prstDash val="solid"/>
                      <a:round/>
                      <a:headEnd type="none" w="med" len="med"/>
                      <a:tailEnd type="none" w="med" len="med"/>
                    </a:lnR>
                    <a:lnT w="6350" cap="flat" cmpd="sng" algn="ctr">
                      <a:solidFill>
                        <a:srgbClr val="E5E0EE"/>
                      </a:solidFill>
                      <a:prstDash val="solid"/>
                      <a:round/>
                      <a:headEnd type="none" w="med" len="med"/>
                      <a:tailEnd type="none" w="med" len="med"/>
                    </a:lnT>
                    <a:lnB w="6350" cap="flat" cmpd="sng" algn="ctr">
                      <a:solidFill>
                        <a:srgbClr val="E5E0EE"/>
                      </a:solidFill>
                      <a:prstDash val="solid"/>
                      <a:round/>
                      <a:headEnd type="none" w="med" len="med"/>
                      <a:tailEnd type="none" w="med" len="med"/>
                    </a:lnB>
                  </a:tcPr>
                </a:tc>
              </a:tr>
              <a:tr h="502920">
                <a:tc>
                  <a:txBody>
                    <a:bodyPr/>
                    <a:lstStyle/>
                    <a:p>
                      <a:pPr indent="0" marL="0">
                        <a:buNone/>
                      </a:pPr>
                      <a:r>
                        <a:rPr lang="en-US" sz="1200" b="1" dirty="0">
                          <a:solidFill>
                            <a:srgbClr val="000000"/>
                          </a:solidFill>
                          <a:latin typeface="Calibri" pitchFamily="34" charset="0"/>
                          <a:ea typeface="Calibri" pitchFamily="34" charset="-122"/>
                          <a:cs typeface="Calibri" pitchFamily="34" charset="-120"/>
                        </a:rPr>
                        <a:t>Gold</a:t>
                      </a:r>
                      <a:endParaRPr lang="en-US" sz="1200" dirty="0">
                        <a:latin typeface="Calibri" charset="0"/>
                        <a:ea typeface="Calibri" charset="0"/>
                        <a:cs typeface="Calibri" charset="0"/>
                      </a:endParaRPr>
                    </a:p>
                  </a:txBody>
                  <a:tcPr marL="91440" marR="91440" marT="45720" marB="45720">
                    <a:lnL w="6350" cap="flat" cmpd="sng" algn="ctr">
                      <a:solidFill>
                        <a:srgbClr val="E5E0EE"/>
                      </a:solidFill>
                      <a:prstDash val="solid"/>
                      <a:round/>
                      <a:headEnd type="none" w="med" len="med"/>
                      <a:tailEnd type="none" w="med" len="med"/>
                    </a:lnL>
                    <a:lnR w="6350" cap="flat" cmpd="sng" algn="ctr">
                      <a:solidFill>
                        <a:srgbClr val="E5E0EE"/>
                      </a:solidFill>
                      <a:prstDash val="solid"/>
                      <a:round/>
                      <a:headEnd type="none" w="med" len="med"/>
                      <a:tailEnd type="none" w="med" len="med"/>
                    </a:lnR>
                    <a:lnT w="6350" cap="flat" cmpd="sng" algn="ctr">
                      <a:solidFill>
                        <a:srgbClr val="E5E0EE"/>
                      </a:solidFill>
                      <a:prstDash val="solid"/>
                      <a:round/>
                      <a:headEnd type="none" w="med" len="med"/>
                      <a:tailEnd type="none" w="med" len="med"/>
                    </a:lnT>
                    <a:lnB w="6350" cap="flat" cmpd="sng" algn="ctr">
                      <a:solidFill>
                        <a:srgbClr val="E5E0EE"/>
                      </a:solidFill>
                      <a:prstDash val="solid"/>
                      <a:round/>
                      <a:headEnd type="none" w="med" len="med"/>
                      <a:tailEnd type="none" w="med" len="med"/>
                    </a:lnB>
                    <a:solidFill>
                      <a:srgbClr val="E6E6FA"/>
                    </a:solidFill>
                  </a:tcPr>
                </a:tc>
                <a:tc>
                  <a:txBody>
                    <a:bodyPr/>
                    <a:lstStyle/>
                    <a:p>
                      <a:pPr indent="0" marL="0">
                        <a:buNone/>
                      </a:pPr>
                      <a:r>
                        <a:rPr lang="en-US" sz="1100" dirty="0">
                          <a:solidFill>
                            <a:srgbClr val="000000"/>
                          </a:solidFill>
                          <a:latin typeface="Calibri" pitchFamily="34" charset="0"/>
                          <a:ea typeface="Calibri" pitchFamily="34" charset="-122"/>
                          <a:cs typeface="Calibri" pitchFamily="34" charset="-120"/>
                        </a:rPr>
                        <a:t>NorthStar · ClearPath · Pinnacle · Vantage · Summit Pizza</a:t>
                      </a:r>
                      <a:endParaRPr lang="en-US" sz="1100" dirty="0">
                        <a:latin typeface="Calibri" charset="0"/>
                        <a:ea typeface="Calibri" charset="0"/>
                        <a:cs typeface="Calibri" charset="0"/>
                      </a:endParaRPr>
                    </a:p>
                  </a:txBody>
                  <a:tcPr marL="91440" marR="91440" marT="45720" marB="45720">
                    <a:lnL w="6350" cap="flat" cmpd="sng" algn="ctr">
                      <a:solidFill>
                        <a:srgbClr val="E5E0EE"/>
                      </a:solidFill>
                      <a:prstDash val="solid"/>
                      <a:round/>
                      <a:headEnd type="none" w="med" len="med"/>
                      <a:tailEnd type="none" w="med" len="med"/>
                    </a:lnL>
                    <a:lnR w="6350" cap="flat" cmpd="sng" algn="ctr">
                      <a:solidFill>
                        <a:srgbClr val="E5E0EE"/>
                      </a:solidFill>
                      <a:prstDash val="solid"/>
                      <a:round/>
                      <a:headEnd type="none" w="med" len="med"/>
                      <a:tailEnd type="none" w="med" len="med"/>
                    </a:lnR>
                    <a:lnT w="6350" cap="flat" cmpd="sng" algn="ctr">
                      <a:solidFill>
                        <a:srgbClr val="E5E0EE"/>
                      </a:solidFill>
                      <a:prstDash val="solid"/>
                      <a:round/>
                      <a:headEnd type="none" w="med" len="med"/>
                      <a:tailEnd type="none" w="med" len="med"/>
                    </a:lnT>
                    <a:lnB w="6350" cap="flat" cmpd="sng" algn="ctr">
                      <a:solidFill>
                        <a:srgbClr val="E5E0EE"/>
                      </a:solidFill>
                      <a:prstDash val="solid"/>
                      <a:round/>
                      <a:headEnd type="none" w="med" len="med"/>
                      <a:tailEnd type="none" w="med" len="med"/>
                    </a:lnB>
                  </a:tcPr>
                </a:tc>
                <a:tc>
                  <a:txBody>
                    <a:bodyPr/>
                    <a:lstStyle/>
                    <a:p>
                      <a:pPr indent="0" marL="0">
                        <a:buNone/>
                      </a:pPr>
                      <a:r>
                        <a:rPr lang="en-US" sz="1100" dirty="0">
                          <a:solidFill>
                            <a:srgbClr val="000000"/>
                          </a:solidFill>
                          <a:latin typeface="Calibri" pitchFamily="34" charset="0"/>
                          <a:ea typeface="Calibri" pitchFamily="34" charset="-122"/>
                          <a:cs typeface="Calibri" pitchFamily="34" charset="-120"/>
                        </a:rPr>
                        <a:t>NorthStar · ClearPath · Pinnacle · Vantage · Summit Pizza</a:t>
                      </a:r>
                      <a:endParaRPr lang="en-US" sz="1100" dirty="0">
                        <a:latin typeface="Calibri" charset="0"/>
                        <a:ea typeface="Calibri" charset="0"/>
                        <a:cs typeface="Calibri" charset="0"/>
                      </a:endParaRPr>
                    </a:p>
                  </a:txBody>
                  <a:tcPr marL="91440" marR="91440" marT="45720" marB="45720">
                    <a:lnL w="6350" cap="flat" cmpd="sng" algn="ctr">
                      <a:solidFill>
                        <a:srgbClr val="E5E0EE"/>
                      </a:solidFill>
                      <a:prstDash val="solid"/>
                      <a:round/>
                      <a:headEnd type="none" w="med" len="med"/>
                      <a:tailEnd type="none" w="med" len="med"/>
                    </a:lnL>
                    <a:lnR w="6350" cap="flat" cmpd="sng" algn="ctr">
                      <a:solidFill>
                        <a:srgbClr val="E5E0EE"/>
                      </a:solidFill>
                      <a:prstDash val="solid"/>
                      <a:round/>
                      <a:headEnd type="none" w="med" len="med"/>
                      <a:tailEnd type="none" w="med" len="med"/>
                    </a:lnR>
                    <a:lnT w="6350" cap="flat" cmpd="sng" algn="ctr">
                      <a:solidFill>
                        <a:srgbClr val="E5E0EE"/>
                      </a:solidFill>
                      <a:prstDash val="solid"/>
                      <a:round/>
                      <a:headEnd type="none" w="med" len="med"/>
                      <a:tailEnd type="none" w="med" len="med"/>
                    </a:lnT>
                    <a:lnB w="6350" cap="flat" cmpd="sng" algn="ctr">
                      <a:solidFill>
                        <a:srgbClr val="E5E0EE"/>
                      </a:solidFill>
                      <a:prstDash val="solid"/>
                      <a:round/>
                      <a:headEnd type="none" w="med" len="med"/>
                      <a:tailEnd type="none" w="med" len="med"/>
                    </a:lnB>
                  </a:tcPr>
                </a:tc>
                <a:tc>
                  <a:txBody>
                    <a:bodyPr/>
                    <a:lstStyle/>
                    <a:p>
                      <a:pPr algn="ctr" indent="0" marL="0">
                        <a:buNone/>
                      </a:pPr>
                      <a:r>
                        <a:rPr lang="en-US" sz="1100" dirty="0">
                          <a:solidFill>
                            <a:srgbClr val="5A5470"/>
                          </a:solidFill>
                          <a:latin typeface="Calibri" pitchFamily="34" charset="0"/>
                          <a:ea typeface="Calibri" pitchFamily="34" charset="-122"/>
                          <a:cs typeface="Calibri" pitchFamily="34" charset="-120"/>
                        </a:rPr>
                        <a:t>0 in/out</a:t>
                      </a:r>
                      <a:endParaRPr lang="en-US" sz="1100" dirty="0">
                        <a:latin typeface="Calibri" charset="0"/>
                        <a:ea typeface="Calibri" charset="0"/>
                        <a:cs typeface="Calibri" charset="0"/>
                      </a:endParaRPr>
                    </a:p>
                  </a:txBody>
                  <a:tcPr marL="91440" marR="91440" marT="45720" marB="45720">
                    <a:lnL w="6350" cap="flat" cmpd="sng" algn="ctr">
                      <a:solidFill>
                        <a:srgbClr val="E5E0EE"/>
                      </a:solidFill>
                      <a:prstDash val="solid"/>
                      <a:round/>
                      <a:headEnd type="none" w="med" len="med"/>
                      <a:tailEnd type="none" w="med" len="med"/>
                    </a:lnL>
                    <a:lnR w="6350" cap="flat" cmpd="sng" algn="ctr">
                      <a:solidFill>
                        <a:srgbClr val="E5E0EE"/>
                      </a:solidFill>
                      <a:prstDash val="solid"/>
                      <a:round/>
                      <a:headEnd type="none" w="med" len="med"/>
                      <a:tailEnd type="none" w="med" len="med"/>
                    </a:lnR>
                    <a:lnT w="6350" cap="flat" cmpd="sng" algn="ctr">
                      <a:solidFill>
                        <a:srgbClr val="E5E0EE"/>
                      </a:solidFill>
                      <a:prstDash val="solid"/>
                      <a:round/>
                      <a:headEnd type="none" w="med" len="med"/>
                      <a:tailEnd type="none" w="med" len="med"/>
                    </a:lnT>
                    <a:lnB w="6350" cap="flat" cmpd="sng" algn="ctr">
                      <a:solidFill>
                        <a:srgbClr val="E5E0EE"/>
                      </a:solidFill>
                      <a:prstDash val="solid"/>
                      <a:round/>
                      <a:headEnd type="none" w="med" len="med"/>
                      <a:tailEnd type="none" w="med" len="med"/>
                    </a:lnB>
                  </a:tcPr>
                </a:tc>
              </a:tr>
              <a:tr h="502920">
                <a:tc>
                  <a:txBody>
                    <a:bodyPr/>
                    <a:lstStyle/>
                    <a:p>
                      <a:pPr indent="0" marL="0">
                        <a:buNone/>
                      </a:pPr>
                      <a:r>
                        <a:rPr lang="en-US" sz="1200" b="1" dirty="0">
                          <a:solidFill>
                            <a:srgbClr val="000000"/>
                          </a:solidFill>
                          <a:latin typeface="Calibri" pitchFamily="34" charset="0"/>
                          <a:ea typeface="Calibri" pitchFamily="34" charset="-122"/>
                          <a:cs typeface="Calibri" pitchFamily="34" charset="-120"/>
                        </a:rPr>
                        <a:t>Silver</a:t>
                      </a:r>
                      <a:endParaRPr lang="en-US" sz="1200" dirty="0">
                        <a:latin typeface="Calibri" charset="0"/>
                        <a:ea typeface="Calibri" charset="0"/>
                        <a:cs typeface="Calibri" charset="0"/>
                      </a:endParaRPr>
                    </a:p>
                  </a:txBody>
                  <a:tcPr marL="91440" marR="91440" marT="45720" marB="45720">
                    <a:lnL w="6350" cap="flat" cmpd="sng" algn="ctr">
                      <a:solidFill>
                        <a:srgbClr val="E5E0EE"/>
                      </a:solidFill>
                      <a:prstDash val="solid"/>
                      <a:round/>
                      <a:headEnd type="none" w="med" len="med"/>
                      <a:tailEnd type="none" w="med" len="med"/>
                    </a:lnL>
                    <a:lnR w="6350" cap="flat" cmpd="sng" algn="ctr">
                      <a:solidFill>
                        <a:srgbClr val="E5E0EE"/>
                      </a:solidFill>
                      <a:prstDash val="solid"/>
                      <a:round/>
                      <a:headEnd type="none" w="med" len="med"/>
                      <a:tailEnd type="none" w="med" len="med"/>
                    </a:lnR>
                    <a:lnT w="6350" cap="flat" cmpd="sng" algn="ctr">
                      <a:solidFill>
                        <a:srgbClr val="E5E0EE"/>
                      </a:solidFill>
                      <a:prstDash val="solid"/>
                      <a:round/>
                      <a:headEnd type="none" w="med" len="med"/>
                      <a:tailEnd type="none" w="med" len="med"/>
                    </a:lnT>
                    <a:lnB w="6350" cap="flat" cmpd="sng" algn="ctr">
                      <a:solidFill>
                        <a:srgbClr val="E5E0EE"/>
                      </a:solidFill>
                      <a:prstDash val="solid"/>
                      <a:round/>
                      <a:headEnd type="none" w="med" len="med"/>
                      <a:tailEnd type="none" w="med" len="med"/>
                    </a:lnB>
                    <a:solidFill>
                      <a:srgbClr val="E6E6FA"/>
                    </a:solidFill>
                  </a:tcPr>
                </a:tc>
                <a:tc>
                  <a:txBody>
                    <a:bodyPr/>
                    <a:lstStyle/>
                    <a:p>
                      <a:pPr indent="0" marL="0">
                        <a:buNone/>
                      </a:pPr>
                      <a:r>
                        <a:rPr lang="en-US" sz="1100" dirty="0">
                          <a:solidFill>
                            <a:srgbClr val="000000"/>
                          </a:solidFill>
                          <a:latin typeface="Calibri" pitchFamily="34" charset="0"/>
                          <a:ea typeface="Calibri" pitchFamily="34" charset="-122"/>
                          <a:cs typeface="Calibri" pitchFamily="34" charset="-120"/>
                        </a:rPr>
                        <a:t>8 clients incl. Irongate Manufacturing</a:t>
                      </a:r>
                      <a:endParaRPr lang="en-US" sz="1100" dirty="0">
                        <a:latin typeface="Calibri" charset="0"/>
                        <a:ea typeface="Calibri" charset="0"/>
                        <a:cs typeface="Calibri" charset="0"/>
                      </a:endParaRPr>
                    </a:p>
                  </a:txBody>
                  <a:tcPr marL="91440" marR="91440" marT="45720" marB="45720">
                    <a:lnL w="6350" cap="flat" cmpd="sng" algn="ctr">
                      <a:solidFill>
                        <a:srgbClr val="E5E0EE"/>
                      </a:solidFill>
                      <a:prstDash val="solid"/>
                      <a:round/>
                      <a:headEnd type="none" w="med" len="med"/>
                      <a:tailEnd type="none" w="med" len="med"/>
                    </a:lnL>
                    <a:lnR w="6350" cap="flat" cmpd="sng" algn="ctr">
                      <a:solidFill>
                        <a:srgbClr val="E5E0EE"/>
                      </a:solidFill>
                      <a:prstDash val="solid"/>
                      <a:round/>
                      <a:headEnd type="none" w="med" len="med"/>
                      <a:tailEnd type="none" w="med" len="med"/>
                    </a:lnR>
                    <a:lnT w="6350" cap="flat" cmpd="sng" algn="ctr">
                      <a:solidFill>
                        <a:srgbClr val="E5E0EE"/>
                      </a:solidFill>
                      <a:prstDash val="solid"/>
                      <a:round/>
                      <a:headEnd type="none" w="med" len="med"/>
                      <a:tailEnd type="none" w="med" len="med"/>
                    </a:lnT>
                    <a:lnB w="6350" cap="flat" cmpd="sng" algn="ctr">
                      <a:solidFill>
                        <a:srgbClr val="E5E0EE"/>
                      </a:solidFill>
                      <a:prstDash val="solid"/>
                      <a:round/>
                      <a:headEnd type="none" w="med" len="med"/>
                      <a:tailEnd type="none" w="med" len="med"/>
                    </a:lnB>
                  </a:tcPr>
                </a:tc>
                <a:tc>
                  <a:txBody>
                    <a:bodyPr/>
                    <a:lstStyle/>
                    <a:p>
                      <a:pPr indent="0" marL="0">
                        <a:buNone/>
                      </a:pPr>
                      <a:r>
                        <a:rPr lang="en-US" sz="1100" dirty="0">
                          <a:solidFill>
                            <a:srgbClr val="000000"/>
                          </a:solidFill>
                          <a:latin typeface="Calibri" pitchFamily="34" charset="0"/>
                          <a:ea typeface="Calibri" pitchFamily="34" charset="-122"/>
                          <a:cs typeface="Calibri" pitchFamily="34" charset="-120"/>
                        </a:rPr>
                        <a:t>7 clients (Irongate churned 2022)</a:t>
                      </a:r>
                      <a:endParaRPr lang="en-US" sz="1100" dirty="0">
                        <a:latin typeface="Calibri" charset="0"/>
                        <a:ea typeface="Calibri" charset="0"/>
                        <a:cs typeface="Calibri" charset="0"/>
                      </a:endParaRPr>
                    </a:p>
                  </a:txBody>
                  <a:tcPr marL="91440" marR="91440" marT="45720" marB="45720">
                    <a:lnL w="6350" cap="flat" cmpd="sng" algn="ctr">
                      <a:solidFill>
                        <a:srgbClr val="E5E0EE"/>
                      </a:solidFill>
                      <a:prstDash val="solid"/>
                      <a:round/>
                      <a:headEnd type="none" w="med" len="med"/>
                      <a:tailEnd type="none" w="med" len="med"/>
                    </a:lnL>
                    <a:lnR w="6350" cap="flat" cmpd="sng" algn="ctr">
                      <a:solidFill>
                        <a:srgbClr val="E5E0EE"/>
                      </a:solidFill>
                      <a:prstDash val="solid"/>
                      <a:round/>
                      <a:headEnd type="none" w="med" len="med"/>
                      <a:tailEnd type="none" w="med" len="med"/>
                    </a:lnR>
                    <a:lnT w="6350" cap="flat" cmpd="sng" algn="ctr">
                      <a:solidFill>
                        <a:srgbClr val="E5E0EE"/>
                      </a:solidFill>
                      <a:prstDash val="solid"/>
                      <a:round/>
                      <a:headEnd type="none" w="med" len="med"/>
                      <a:tailEnd type="none" w="med" len="med"/>
                    </a:lnT>
                    <a:lnB w="6350" cap="flat" cmpd="sng" algn="ctr">
                      <a:solidFill>
                        <a:srgbClr val="E5E0EE"/>
                      </a:solidFill>
                      <a:prstDash val="solid"/>
                      <a:round/>
                      <a:headEnd type="none" w="med" len="med"/>
                      <a:tailEnd type="none" w="med" len="med"/>
                    </a:lnB>
                  </a:tcPr>
                </a:tc>
                <a:tc>
                  <a:txBody>
                    <a:bodyPr/>
                    <a:lstStyle/>
                    <a:p>
                      <a:pPr algn="ctr" indent="0" marL="0">
                        <a:buNone/>
                      </a:pPr>
                      <a:r>
                        <a:rPr lang="en-US" sz="1100" b="1" dirty="0">
                          <a:solidFill>
                            <a:srgbClr val="D32F2F"/>
                          </a:solidFill>
                          <a:latin typeface="Calibri" pitchFamily="34" charset="0"/>
                          <a:ea typeface="Calibri" pitchFamily="34" charset="-122"/>
                          <a:cs typeface="Calibri" pitchFamily="34" charset="-120"/>
                        </a:rPr>
                        <a:t>−1 churn</a:t>
                      </a:r>
                      <a:endParaRPr lang="en-US" sz="1100" dirty="0">
                        <a:latin typeface="Calibri" charset="0"/>
                        <a:ea typeface="Calibri" charset="0"/>
                        <a:cs typeface="Calibri" charset="0"/>
                      </a:endParaRPr>
                    </a:p>
                  </a:txBody>
                  <a:tcPr marL="91440" marR="91440" marT="45720" marB="45720">
                    <a:lnL w="6350" cap="flat" cmpd="sng" algn="ctr">
                      <a:solidFill>
                        <a:srgbClr val="E5E0EE"/>
                      </a:solidFill>
                      <a:prstDash val="solid"/>
                      <a:round/>
                      <a:headEnd type="none" w="med" len="med"/>
                      <a:tailEnd type="none" w="med" len="med"/>
                    </a:lnL>
                    <a:lnR w="6350" cap="flat" cmpd="sng" algn="ctr">
                      <a:solidFill>
                        <a:srgbClr val="E5E0EE"/>
                      </a:solidFill>
                      <a:prstDash val="solid"/>
                      <a:round/>
                      <a:headEnd type="none" w="med" len="med"/>
                      <a:tailEnd type="none" w="med" len="med"/>
                    </a:lnR>
                    <a:lnT w="6350" cap="flat" cmpd="sng" algn="ctr">
                      <a:solidFill>
                        <a:srgbClr val="E5E0EE"/>
                      </a:solidFill>
                      <a:prstDash val="solid"/>
                      <a:round/>
                      <a:headEnd type="none" w="med" len="med"/>
                      <a:tailEnd type="none" w="med" len="med"/>
                    </a:lnT>
                    <a:lnB w="6350" cap="flat" cmpd="sng" algn="ctr">
                      <a:solidFill>
                        <a:srgbClr val="E5E0EE"/>
                      </a:solidFill>
                      <a:prstDash val="solid"/>
                      <a:round/>
                      <a:headEnd type="none" w="med" len="med"/>
                      <a:tailEnd type="none" w="med" len="med"/>
                    </a:lnB>
                  </a:tcPr>
                </a:tc>
              </a:tr>
              <a:tr h="502920">
                <a:tc>
                  <a:txBody>
                    <a:bodyPr/>
                    <a:lstStyle/>
                    <a:p>
                      <a:pPr indent="0" marL="0">
                        <a:buNone/>
                      </a:pPr>
                      <a:r>
                        <a:rPr lang="en-US" sz="1200" b="1" dirty="0">
                          <a:solidFill>
                            <a:srgbClr val="000000"/>
                          </a:solidFill>
                          <a:latin typeface="Calibri" pitchFamily="34" charset="0"/>
                          <a:ea typeface="Calibri" pitchFamily="34" charset="-122"/>
                          <a:cs typeface="Calibri" pitchFamily="34" charset="-120"/>
                        </a:rPr>
                        <a:t>Bronze</a:t>
                      </a:r>
                      <a:endParaRPr lang="en-US" sz="1200" dirty="0">
                        <a:latin typeface="Calibri" charset="0"/>
                        <a:ea typeface="Calibri" charset="0"/>
                        <a:cs typeface="Calibri" charset="0"/>
                      </a:endParaRPr>
                    </a:p>
                  </a:txBody>
                  <a:tcPr marL="91440" marR="91440" marT="45720" marB="45720">
                    <a:lnL w="6350" cap="flat" cmpd="sng" algn="ctr">
                      <a:solidFill>
                        <a:srgbClr val="E5E0EE"/>
                      </a:solidFill>
                      <a:prstDash val="solid"/>
                      <a:round/>
                      <a:headEnd type="none" w="med" len="med"/>
                      <a:tailEnd type="none" w="med" len="med"/>
                    </a:lnL>
                    <a:lnR w="6350" cap="flat" cmpd="sng" algn="ctr">
                      <a:solidFill>
                        <a:srgbClr val="E5E0EE"/>
                      </a:solidFill>
                      <a:prstDash val="solid"/>
                      <a:round/>
                      <a:headEnd type="none" w="med" len="med"/>
                      <a:tailEnd type="none" w="med" len="med"/>
                    </a:lnR>
                    <a:lnT w="6350" cap="flat" cmpd="sng" algn="ctr">
                      <a:solidFill>
                        <a:srgbClr val="E5E0EE"/>
                      </a:solidFill>
                      <a:prstDash val="solid"/>
                      <a:round/>
                      <a:headEnd type="none" w="med" len="med"/>
                      <a:tailEnd type="none" w="med" len="med"/>
                    </a:lnT>
                    <a:lnB w="6350" cap="flat" cmpd="sng" algn="ctr">
                      <a:solidFill>
                        <a:srgbClr val="E5E0EE"/>
                      </a:solidFill>
                      <a:prstDash val="solid"/>
                      <a:round/>
                      <a:headEnd type="none" w="med" len="med"/>
                      <a:tailEnd type="none" w="med" len="med"/>
                    </a:lnB>
                    <a:solidFill>
                      <a:srgbClr val="E6E6FA"/>
                    </a:solidFill>
                  </a:tcPr>
                </a:tc>
                <a:tc>
                  <a:txBody>
                    <a:bodyPr/>
                    <a:lstStyle/>
                    <a:p>
                      <a:pPr indent="0" marL="0">
                        <a:buNone/>
                      </a:pPr>
                      <a:r>
                        <a:rPr lang="en-US" sz="1100" dirty="0">
                          <a:solidFill>
                            <a:srgbClr val="000000"/>
                          </a:solidFill>
                          <a:latin typeface="Calibri" pitchFamily="34" charset="0"/>
                          <a:ea typeface="Calibri" pitchFamily="34" charset="-122"/>
                          <a:cs typeface="Calibri" pitchFamily="34" charset="-120"/>
                        </a:rPr>
                        <a:t>Brightwave · Pacific Realty · Cornerstone · Redwood</a:t>
                      </a:r>
                      <a:endParaRPr lang="en-US" sz="1100" dirty="0">
                        <a:latin typeface="Calibri" charset="0"/>
                        <a:ea typeface="Calibri" charset="0"/>
                        <a:cs typeface="Calibri" charset="0"/>
                      </a:endParaRPr>
                    </a:p>
                  </a:txBody>
                  <a:tcPr marL="91440" marR="91440" marT="45720" marB="45720">
                    <a:lnL w="6350" cap="flat" cmpd="sng" algn="ctr">
                      <a:solidFill>
                        <a:srgbClr val="E5E0EE"/>
                      </a:solidFill>
                      <a:prstDash val="solid"/>
                      <a:round/>
                      <a:headEnd type="none" w="med" len="med"/>
                      <a:tailEnd type="none" w="med" len="med"/>
                    </a:lnL>
                    <a:lnR w="6350" cap="flat" cmpd="sng" algn="ctr">
                      <a:solidFill>
                        <a:srgbClr val="E5E0EE"/>
                      </a:solidFill>
                      <a:prstDash val="solid"/>
                      <a:round/>
                      <a:headEnd type="none" w="med" len="med"/>
                      <a:tailEnd type="none" w="med" len="med"/>
                    </a:lnR>
                    <a:lnT w="6350" cap="flat" cmpd="sng" algn="ctr">
                      <a:solidFill>
                        <a:srgbClr val="E5E0EE"/>
                      </a:solidFill>
                      <a:prstDash val="solid"/>
                      <a:round/>
                      <a:headEnd type="none" w="med" len="med"/>
                      <a:tailEnd type="none" w="med" len="med"/>
                    </a:lnT>
                    <a:lnB w="6350" cap="flat" cmpd="sng" algn="ctr">
                      <a:solidFill>
                        <a:srgbClr val="E5E0EE"/>
                      </a:solidFill>
                      <a:prstDash val="solid"/>
                      <a:round/>
                      <a:headEnd type="none" w="med" len="med"/>
                      <a:tailEnd type="none" w="med" len="med"/>
                    </a:lnB>
                  </a:tcPr>
                </a:tc>
                <a:tc>
                  <a:txBody>
                    <a:bodyPr/>
                    <a:lstStyle/>
                    <a:p>
                      <a:pPr indent="0" marL="0">
                        <a:buNone/>
                      </a:pPr>
                      <a:r>
                        <a:rPr lang="en-US" sz="1100" dirty="0">
                          <a:solidFill>
                            <a:srgbClr val="000000"/>
                          </a:solidFill>
                          <a:latin typeface="Calibri" pitchFamily="34" charset="0"/>
                          <a:ea typeface="Calibri" pitchFamily="34" charset="-122"/>
                          <a:cs typeface="Calibri" pitchFamily="34" charset="-120"/>
                        </a:rPr>
                        <a:t>Brightwave · Pacific Realty · Cornerstone · Redwood</a:t>
                      </a:r>
                      <a:endParaRPr lang="en-US" sz="1100" dirty="0">
                        <a:latin typeface="Calibri" charset="0"/>
                        <a:ea typeface="Calibri" charset="0"/>
                        <a:cs typeface="Calibri" charset="0"/>
                      </a:endParaRPr>
                    </a:p>
                  </a:txBody>
                  <a:tcPr marL="91440" marR="91440" marT="45720" marB="45720">
                    <a:lnL w="6350" cap="flat" cmpd="sng" algn="ctr">
                      <a:solidFill>
                        <a:srgbClr val="E5E0EE"/>
                      </a:solidFill>
                      <a:prstDash val="solid"/>
                      <a:round/>
                      <a:headEnd type="none" w="med" len="med"/>
                      <a:tailEnd type="none" w="med" len="med"/>
                    </a:lnL>
                    <a:lnR w="6350" cap="flat" cmpd="sng" algn="ctr">
                      <a:solidFill>
                        <a:srgbClr val="E5E0EE"/>
                      </a:solidFill>
                      <a:prstDash val="solid"/>
                      <a:round/>
                      <a:headEnd type="none" w="med" len="med"/>
                      <a:tailEnd type="none" w="med" len="med"/>
                    </a:lnR>
                    <a:lnT w="6350" cap="flat" cmpd="sng" algn="ctr">
                      <a:solidFill>
                        <a:srgbClr val="E5E0EE"/>
                      </a:solidFill>
                      <a:prstDash val="solid"/>
                      <a:round/>
                      <a:headEnd type="none" w="med" len="med"/>
                      <a:tailEnd type="none" w="med" len="med"/>
                    </a:lnT>
                    <a:lnB w="6350" cap="flat" cmpd="sng" algn="ctr">
                      <a:solidFill>
                        <a:srgbClr val="E5E0EE"/>
                      </a:solidFill>
                      <a:prstDash val="solid"/>
                      <a:round/>
                      <a:headEnd type="none" w="med" len="med"/>
                      <a:tailEnd type="none" w="med" len="med"/>
                    </a:lnB>
                  </a:tcPr>
                </a:tc>
                <a:tc>
                  <a:txBody>
                    <a:bodyPr/>
                    <a:lstStyle/>
                    <a:p>
                      <a:pPr algn="ctr" indent="0" marL="0">
                        <a:buNone/>
                      </a:pPr>
                      <a:r>
                        <a:rPr lang="en-US" sz="1100" dirty="0">
                          <a:solidFill>
                            <a:srgbClr val="5A5470"/>
                          </a:solidFill>
                          <a:latin typeface="Calibri" pitchFamily="34" charset="0"/>
                          <a:ea typeface="Calibri" pitchFamily="34" charset="-122"/>
                          <a:cs typeface="Calibri" pitchFamily="34" charset="-120"/>
                        </a:rPr>
                        <a:t>0 in/out</a:t>
                      </a:r>
                      <a:endParaRPr lang="en-US" sz="1100" dirty="0">
                        <a:latin typeface="Calibri" charset="0"/>
                        <a:ea typeface="Calibri" charset="0"/>
                        <a:cs typeface="Calibri" charset="0"/>
                      </a:endParaRPr>
                    </a:p>
                  </a:txBody>
                  <a:tcPr marL="91440" marR="91440" marT="45720" marB="45720">
                    <a:lnL w="6350" cap="flat" cmpd="sng" algn="ctr">
                      <a:solidFill>
                        <a:srgbClr val="E5E0EE"/>
                      </a:solidFill>
                      <a:prstDash val="solid"/>
                      <a:round/>
                      <a:headEnd type="none" w="med" len="med"/>
                      <a:tailEnd type="none" w="med" len="med"/>
                    </a:lnL>
                    <a:lnR w="6350" cap="flat" cmpd="sng" algn="ctr">
                      <a:solidFill>
                        <a:srgbClr val="E5E0EE"/>
                      </a:solidFill>
                      <a:prstDash val="solid"/>
                      <a:round/>
                      <a:headEnd type="none" w="med" len="med"/>
                      <a:tailEnd type="none" w="med" len="med"/>
                    </a:lnR>
                    <a:lnT w="6350" cap="flat" cmpd="sng" algn="ctr">
                      <a:solidFill>
                        <a:srgbClr val="E5E0EE"/>
                      </a:solidFill>
                      <a:prstDash val="solid"/>
                      <a:round/>
                      <a:headEnd type="none" w="med" len="med"/>
                      <a:tailEnd type="none" w="med" len="med"/>
                    </a:lnT>
                    <a:lnB w="6350" cap="flat" cmpd="sng" algn="ctr">
                      <a:solidFill>
                        <a:srgbClr val="E5E0EE"/>
                      </a:solidFill>
                      <a:prstDash val="solid"/>
                      <a:round/>
                      <a:headEnd type="none" w="med" len="med"/>
                      <a:tailEnd type="none" w="med" len="med"/>
                    </a:lnB>
                  </a:tcPr>
                </a:tc>
              </a:tr>
            </a:tbl>
          </a:graphicData>
        </a:graphic>
      </p:graphicFrame>
      <p:sp>
        <p:nvSpPr>
          <p:cNvPr id="8" name="Shape 5"/>
          <p:cNvSpPr/>
          <p:nvPr/>
        </p:nvSpPr>
        <p:spPr>
          <a:xfrm>
            <a:off x="457200" y="4937760"/>
            <a:ext cx="11247120" cy="1371600"/>
          </a:xfrm>
          <a:prstGeom prst="rect">
            <a:avLst/>
          </a:prstGeom>
          <a:solidFill>
            <a:srgbClr val="FFFFFF"/>
          </a:solidFill>
          <a:ln w="12700">
            <a:solidFill>
              <a:srgbClr val="E5E0EE"/>
            </a:solidFill>
            <a:prstDash val="solid"/>
          </a:ln>
          <a:effectLst>
            <a:outerShdw sx="100000" sy="100000" kx="0" ky="0" algn="bl" rotWithShape="0" blurRad="101600" dist="25400" dir="8100000">
              <a:srgbClr val="2B1E3E">
                <a:alpha val="12000"/>
              </a:srgbClr>
            </a:outerShdw>
          </a:effectLst>
        </p:spPr>
      </p:sp>
      <p:sp>
        <p:nvSpPr>
          <p:cNvPr id="9" name="Shape 6"/>
          <p:cNvSpPr/>
          <p:nvPr/>
        </p:nvSpPr>
        <p:spPr>
          <a:xfrm>
            <a:off x="457200" y="4937760"/>
            <a:ext cx="73152" cy="1371600"/>
          </a:xfrm>
          <a:prstGeom prst="rect">
            <a:avLst/>
          </a:prstGeom>
          <a:solidFill>
            <a:srgbClr val="A490C2"/>
          </a:solidFill>
          <a:ln w="12700">
            <a:solidFill>
              <a:srgbClr val="A490C2"/>
            </a:solidFill>
            <a:prstDash val="solid"/>
          </a:ln>
        </p:spPr>
      </p:sp>
      <p:sp>
        <p:nvSpPr>
          <p:cNvPr id="10" name="Text 7"/>
          <p:cNvSpPr/>
          <p:nvPr/>
        </p:nvSpPr>
        <p:spPr>
          <a:xfrm>
            <a:off x="685800" y="5029200"/>
            <a:ext cx="10972800" cy="274320"/>
          </a:xfrm>
          <a:prstGeom prst="rect">
            <a:avLst/>
          </a:prstGeom>
          <a:noFill/>
          <a:ln/>
        </p:spPr>
        <p:txBody>
          <a:bodyPr wrap="square" lIns="0" tIns="0" rIns="0" bIns="0" rtlCol="0" anchor="ctr"/>
          <a:lstStyle/>
          <a:p>
            <a:pPr indent="0" marL="0">
              <a:buNone/>
            </a:pPr>
            <a:r>
              <a:rPr lang="en-US" sz="1100" b="1" spc="200" kern="0" dirty="0">
                <a:solidFill>
                  <a:srgbClr val="A490C2"/>
                </a:solidFill>
                <a:latin typeface="Calibri" pitchFamily="34" charset="0"/>
                <a:ea typeface="Calibri" pitchFamily="34" charset="-122"/>
                <a:cs typeface="Calibri" pitchFamily="34" charset="-120"/>
              </a:rPr>
              <a:t>WHY THIS MATTERS</a:t>
            </a:r>
            <a:endParaRPr lang="en-US" sz="1100" dirty="0"/>
          </a:p>
        </p:txBody>
      </p:sp>
      <p:sp>
        <p:nvSpPr>
          <p:cNvPr id="11" name="Text 8"/>
          <p:cNvSpPr/>
          <p:nvPr/>
        </p:nvSpPr>
        <p:spPr>
          <a:xfrm>
            <a:off x="685800" y="5349240"/>
            <a:ext cx="10972800" cy="914400"/>
          </a:xfrm>
          <a:prstGeom prst="rect">
            <a:avLst/>
          </a:prstGeom>
          <a:noFill/>
          <a:ln/>
        </p:spPr>
        <p:txBody>
          <a:bodyPr wrap="square" lIns="0" tIns="0" rIns="0" bIns="0" rtlCol="0" anchor="ctr"/>
          <a:lstStyle/>
          <a:p>
            <a:pPr indent="0" marL="0">
              <a:buNone/>
            </a:pPr>
            <a:r>
              <a:rPr lang="en-US" sz="1400" dirty="0">
                <a:solidFill>
                  <a:srgbClr val="1A1530"/>
                </a:solidFill>
                <a:latin typeface="Calibri" pitchFamily="34" charset="0"/>
                <a:ea typeface="Calibri" pitchFamily="34" charset="-122"/>
                <a:cs typeface="Calibri" pitchFamily="34" charset="-120"/>
              </a:rPr>
              <a:t>If client tiers don't move organically, then </a:t>
            </a:r>
            <a:pPr indent="0" marL="0">
              <a:buNone/>
            </a:pPr>
            <a:r>
              <a:rPr lang="en-US" sz="1400" b="1" dirty="0">
                <a:solidFill>
                  <a:srgbClr val="4A4E8F"/>
                </a:solidFill>
                <a:latin typeface="Calibri" pitchFamily="34" charset="0"/>
                <a:ea typeface="Calibri" pitchFamily="34" charset="-122"/>
                <a:cs typeface="Calibri" pitchFamily="34" charset="-120"/>
              </a:rPr>
              <a:t>the agency's revenue mix is determined by who you sell to, not how you serve them</a:t>
            </a:r>
            <a:pPr indent="0" marL="0">
              <a:buNone/>
            </a:pPr>
            <a:r>
              <a:rPr lang="en-US" sz="1400" dirty="0">
                <a:solidFill>
                  <a:srgbClr val="1A1530"/>
                </a:solidFill>
                <a:latin typeface="Calibri" pitchFamily="34" charset="0"/>
                <a:ea typeface="Calibri" pitchFamily="34" charset="-122"/>
                <a:cs typeface="Calibri" pitchFamily="34" charset="-120"/>
              </a:rPr>
              <a:t>. Diversification cannot come from inside this book of business; it requires net-new client acquisition, with explicit targeting of underserved segments.</a:t>
            </a:r>
            <a:endParaRPr lang="en-US" sz="1400" dirty="0"/>
          </a:p>
        </p:txBody>
      </p:sp>
      <p:sp>
        <p:nvSpPr>
          <p:cNvPr id="12" name="Shape 9"/>
          <p:cNvSpPr/>
          <p:nvPr/>
        </p:nvSpPr>
        <p:spPr>
          <a:xfrm>
            <a:off x="457200" y="6537960"/>
            <a:ext cx="11247120" cy="0"/>
          </a:xfrm>
          <a:prstGeom prst="line">
            <a:avLst/>
          </a:prstGeom>
          <a:noFill/>
          <a:ln w="9525">
            <a:solidFill>
              <a:srgbClr val="E5E0EE"/>
            </a:solidFill>
            <a:prstDash val="solid"/>
          </a:ln>
        </p:spPr>
      </p:sp>
      <p:sp>
        <p:nvSpPr>
          <p:cNvPr id="13" name="Text 10"/>
          <p:cNvSpPr/>
          <p:nvPr/>
        </p:nvSpPr>
        <p:spPr>
          <a:xfrm>
            <a:off x="457200" y="6583680"/>
            <a:ext cx="7315200" cy="228600"/>
          </a:xfrm>
          <a:prstGeom prst="rect">
            <a:avLst/>
          </a:prstGeom>
          <a:noFill/>
          <a:ln/>
        </p:spPr>
        <p:txBody>
          <a:bodyPr wrap="square" lIns="0" tIns="0" rIns="0" bIns="0" rtlCol="0" anchor="ctr"/>
          <a:lstStyle/>
          <a:p>
            <a:pPr indent="0" marL="0">
              <a:buNone/>
            </a:pPr>
            <a:r>
              <a:rPr lang="en-US" sz="900" i="1" dirty="0">
                <a:solidFill>
                  <a:srgbClr val="5A5470"/>
                </a:solidFill>
                <a:latin typeface="Calibri" pitchFamily="34" charset="0"/>
                <a:ea typeface="Calibri" pitchFamily="34" charset="-122"/>
                <a:cs typeface="Calibri" pitchFamily="34" charset="-120"/>
              </a:rPr>
              <a:t>xFalcon AnalyticsPro · AutoExplore</a:t>
            </a:r>
            <a:endParaRPr lang="en-US" sz="900" dirty="0"/>
          </a:p>
        </p:txBody>
      </p:sp>
      <p:sp>
        <p:nvSpPr>
          <p:cNvPr id="14" name="Text 11"/>
          <p:cNvSpPr/>
          <p:nvPr/>
        </p:nvSpPr>
        <p:spPr>
          <a:xfrm>
            <a:off x="10515600" y="6583680"/>
            <a:ext cx="1188720" cy="228600"/>
          </a:xfrm>
          <a:prstGeom prst="rect">
            <a:avLst/>
          </a:prstGeom>
          <a:noFill/>
          <a:ln/>
        </p:spPr>
        <p:txBody>
          <a:bodyPr wrap="square" lIns="0" tIns="0" rIns="0" bIns="0" rtlCol="0" anchor="ctr"/>
          <a:lstStyle/>
          <a:p>
            <a:pPr algn="r" indent="0" marL="0">
              <a:buNone/>
            </a:pPr>
            <a:r>
              <a:rPr lang="en-US" sz="900" dirty="0">
                <a:solidFill>
                  <a:srgbClr val="5A5470"/>
                </a:solidFill>
                <a:latin typeface="Calibri" pitchFamily="34" charset="0"/>
                <a:ea typeface="Calibri" pitchFamily="34" charset="-122"/>
                <a:cs typeface="Calibri" pitchFamily="34" charset="-120"/>
              </a:rPr>
              <a:t>7 / 12</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5F3FA"/>
        </a:solidFill>
      </p:bgPr>
    </p:bg>
    <p:spTree>
      <p:nvGrpSpPr>
        <p:cNvPr id="1" name=""/>
        <p:cNvGrpSpPr/>
        <p:nvPr/>
      </p:nvGrpSpPr>
      <p:grpSpPr>
        <a:xfrm>
          <a:off x="0" y="0"/>
          <a:ext cx="0" cy="0"/>
          <a:chOff x="0" y="0"/>
          <a:chExt cx="0" cy="0"/>
        </a:xfrm>
      </p:grpSpPr>
      <p:sp>
        <p:nvSpPr>
          <p:cNvPr id="2" name="Shape 0"/>
          <p:cNvSpPr/>
          <p:nvPr/>
        </p:nvSpPr>
        <p:spPr>
          <a:xfrm>
            <a:off x="0" y="0"/>
            <a:ext cx="12161520" cy="502920"/>
          </a:xfrm>
          <a:prstGeom prst="rect">
            <a:avLst/>
          </a:prstGeom>
          <a:solidFill>
            <a:srgbClr val="2B1E3E"/>
          </a:solidFill>
          <a:ln w="12700">
            <a:solidFill>
              <a:srgbClr val="2B1E3E"/>
            </a:solidFill>
            <a:prstDash val="solid"/>
          </a:ln>
        </p:spPr>
      </p:sp>
      <p:sp>
        <p:nvSpPr>
          <p:cNvPr id="3" name="Text 1"/>
          <p:cNvSpPr/>
          <p:nvPr/>
        </p:nvSpPr>
        <p:spPr>
          <a:xfrm>
            <a:off x="365760" y="45720"/>
            <a:ext cx="731520" cy="411480"/>
          </a:xfrm>
          <a:prstGeom prst="rect">
            <a:avLst/>
          </a:prstGeom>
          <a:noFill/>
          <a:ln/>
        </p:spPr>
        <p:txBody>
          <a:bodyPr wrap="square" lIns="0" tIns="0" rIns="0" bIns="0" rtlCol="0" anchor="ctr"/>
          <a:lstStyle/>
          <a:p>
            <a:pPr indent="0" marL="0">
              <a:buNone/>
            </a:pPr>
            <a:r>
              <a:rPr lang="en-US" sz="2200" b="1" dirty="0">
                <a:solidFill>
                  <a:srgbClr val="4A4E8F"/>
                </a:solidFill>
                <a:latin typeface="Calibri" pitchFamily="34" charset="0"/>
                <a:ea typeface="Calibri" pitchFamily="34" charset="-122"/>
                <a:cs typeface="Calibri" pitchFamily="34" charset="-120"/>
              </a:rPr>
              <a:t>x</a:t>
            </a:r>
            <a:pPr indent="0" marL="0">
              <a:buNone/>
            </a:pPr>
            <a:r>
              <a:rPr lang="en-US" sz="2200" b="1" dirty="0">
                <a:solidFill>
                  <a:srgbClr val="A490C2"/>
                </a:solidFill>
                <a:latin typeface="Calibri" pitchFamily="34" charset="0"/>
                <a:ea typeface="Calibri" pitchFamily="34" charset="-122"/>
                <a:cs typeface="Calibri" pitchFamily="34" charset="-120"/>
              </a:rPr>
              <a:t>F</a:t>
            </a:r>
            <a:endParaRPr lang="en-US" sz="2200" dirty="0"/>
          </a:p>
        </p:txBody>
      </p:sp>
      <p:sp>
        <p:nvSpPr>
          <p:cNvPr id="4" name="Text 2"/>
          <p:cNvSpPr/>
          <p:nvPr/>
        </p:nvSpPr>
        <p:spPr>
          <a:xfrm>
            <a:off x="1097280" y="45720"/>
            <a:ext cx="6400800" cy="411480"/>
          </a:xfrm>
          <a:prstGeom prst="rect">
            <a:avLst/>
          </a:prstGeom>
          <a:noFill/>
          <a:ln/>
        </p:spPr>
        <p:txBody>
          <a:bodyPr wrap="square" lIns="0" tIns="0" rIns="0" bIns="0" rtlCol="0" anchor="ctr"/>
          <a:lstStyle/>
          <a:p>
            <a:pPr indent="0" marL="0">
              <a:buNone/>
            </a:pPr>
            <a:r>
              <a:rPr lang="en-US" sz="1200" dirty="0">
                <a:solidFill>
                  <a:srgbClr val="E6E6FA"/>
                </a:solidFill>
                <a:latin typeface="Calibri" pitchFamily="34" charset="0"/>
                <a:ea typeface="Calibri" pitchFamily="34" charset="-122"/>
                <a:cs typeface="Calibri" pitchFamily="34" charset="-120"/>
              </a:rPr>
              <a:t>Falcon Marketing  /  Client Concentration &amp; Retention</a:t>
            </a:r>
            <a:endParaRPr lang="en-US" sz="1200" dirty="0"/>
          </a:p>
        </p:txBody>
      </p:sp>
      <p:sp>
        <p:nvSpPr>
          <p:cNvPr id="5" name="Text 3"/>
          <p:cNvSpPr/>
          <p:nvPr/>
        </p:nvSpPr>
        <p:spPr>
          <a:xfrm>
            <a:off x="8229600" y="45720"/>
            <a:ext cx="3657600" cy="411480"/>
          </a:xfrm>
          <a:prstGeom prst="rect">
            <a:avLst/>
          </a:prstGeom>
          <a:noFill/>
          <a:ln/>
        </p:spPr>
        <p:txBody>
          <a:bodyPr wrap="square" lIns="0" tIns="0" rIns="0" bIns="0" rtlCol="0" anchor="ctr"/>
          <a:lstStyle/>
          <a:p>
            <a:pPr algn="r" indent="0" marL="0">
              <a:buNone/>
            </a:pPr>
            <a:r>
              <a:rPr lang="en-US" sz="1100" dirty="0">
                <a:solidFill>
                  <a:srgbClr val="A490C2"/>
                </a:solidFill>
                <a:latin typeface="Calibri" pitchFamily="34" charset="0"/>
                <a:ea typeface="Calibri" pitchFamily="34" charset="-122"/>
                <a:cs typeface="Calibri" pitchFamily="34" charset="-120"/>
              </a:rPr>
              <a:t>8 · Industry concentration</a:t>
            </a:r>
            <a:endParaRPr lang="en-US" sz="1100" dirty="0"/>
          </a:p>
        </p:txBody>
      </p:sp>
      <p:sp>
        <p:nvSpPr>
          <p:cNvPr id="6" name="Text 4"/>
          <p:cNvSpPr/>
          <p:nvPr/>
        </p:nvSpPr>
        <p:spPr>
          <a:xfrm>
            <a:off x="457200" y="777240"/>
            <a:ext cx="11247120" cy="548640"/>
          </a:xfrm>
          <a:prstGeom prst="rect">
            <a:avLst/>
          </a:prstGeom>
          <a:noFill/>
          <a:ln/>
        </p:spPr>
        <p:txBody>
          <a:bodyPr wrap="square" lIns="0" tIns="0" rIns="0" bIns="0" rtlCol="0" anchor="ctr"/>
          <a:lstStyle/>
          <a:p>
            <a:pPr indent="0" marL="0">
              <a:buNone/>
            </a:pPr>
            <a:r>
              <a:rPr lang="en-US" sz="2200" b="1" dirty="0">
                <a:solidFill>
                  <a:srgbClr val="4A4E8F"/>
                </a:solidFill>
                <a:latin typeface="Georgia" pitchFamily="34" charset="0"/>
                <a:ea typeface="Georgia" pitchFamily="34" charset="-122"/>
                <a:cs typeface="Georgia" pitchFamily="34" charset="-120"/>
              </a:rPr>
              <a:t>Three industries — Financial Services, Healthcare, Technology — drive 70% of revenue</a:t>
            </a:r>
            <a:endParaRPr lang="en-US" sz="2200" dirty="0"/>
          </a:p>
        </p:txBody>
      </p:sp>
      <p:graphicFrame>
        <p:nvGraphicFramePr>
          <p:cNvPr id="7" name="Chart 0" descr=""/>
          <p:cNvGraphicFramePr/>
          <p:nvPr/>
        </p:nvGraphicFramePr>
        <p:xfrm>
          <a:off x="457200" y="1417320"/>
          <a:ext cx="5486400" cy="3657600"/>
        </p:xfrm>
        <a:graphic xmlns:a="http://schemas.openxmlformats.org/drawingml/2006/main">
          <a:graphicData uri="http://schemas.openxmlformats.org/drawingml/2006/chart">
            <c:chart xmlns:c="http://schemas.openxmlformats.org/drawingml/2006/chart" r:id="rId1"/>
          </a:graphicData>
        </a:graphic>
      </p:graphicFrame>
      <p:graphicFrame>
        <p:nvGraphicFramePr>
          <p:cNvPr id="8" name="Chart 1" descr=""/>
          <p:cNvGraphicFramePr/>
          <p:nvPr/>
        </p:nvGraphicFramePr>
        <p:xfrm>
          <a:off x="6217920" y="1417320"/>
          <a:ext cx="5486400" cy="3657600"/>
        </p:xfrm>
        <a:graphic xmlns:a="http://schemas.openxmlformats.org/drawingml/2006/main">
          <a:graphicData uri="http://schemas.openxmlformats.org/drawingml/2006/chart">
            <c:chart xmlns:c="http://schemas.openxmlformats.org/drawingml/2006/chart" r:id="rId2"/>
          </a:graphicData>
        </a:graphic>
      </p:graphicFrame>
      <p:sp>
        <p:nvSpPr>
          <p:cNvPr id="9" name="Shape 5"/>
          <p:cNvSpPr/>
          <p:nvPr/>
        </p:nvSpPr>
        <p:spPr>
          <a:xfrm>
            <a:off x="457200" y="5212080"/>
            <a:ext cx="3657600" cy="1097280"/>
          </a:xfrm>
          <a:prstGeom prst="rect">
            <a:avLst/>
          </a:prstGeom>
          <a:solidFill>
            <a:srgbClr val="FFFFFF"/>
          </a:solidFill>
          <a:ln w="12700">
            <a:solidFill>
              <a:srgbClr val="E5E0EE"/>
            </a:solidFill>
            <a:prstDash val="solid"/>
          </a:ln>
          <a:effectLst>
            <a:outerShdw sx="100000" sy="100000" kx="0" ky="0" algn="bl" rotWithShape="0" blurRad="101600" dist="25400" dir="8100000">
              <a:srgbClr val="2B1E3E">
                <a:alpha val="12000"/>
              </a:srgbClr>
            </a:outerShdw>
          </a:effectLst>
        </p:spPr>
      </p:sp>
      <p:sp>
        <p:nvSpPr>
          <p:cNvPr id="10" name="Shape 6"/>
          <p:cNvSpPr/>
          <p:nvPr/>
        </p:nvSpPr>
        <p:spPr>
          <a:xfrm>
            <a:off x="457200" y="5212080"/>
            <a:ext cx="73152" cy="1097280"/>
          </a:xfrm>
          <a:prstGeom prst="rect">
            <a:avLst/>
          </a:prstGeom>
          <a:solidFill>
            <a:srgbClr val="94A3B8"/>
          </a:solidFill>
          <a:ln w="12700">
            <a:solidFill>
              <a:srgbClr val="94A3B8"/>
            </a:solidFill>
            <a:prstDash val="solid"/>
          </a:ln>
        </p:spPr>
      </p:sp>
      <p:sp>
        <p:nvSpPr>
          <p:cNvPr id="11" name="Text 7"/>
          <p:cNvSpPr/>
          <p:nvPr/>
        </p:nvSpPr>
        <p:spPr>
          <a:xfrm>
            <a:off x="640080" y="5285232"/>
            <a:ext cx="3383280" cy="228600"/>
          </a:xfrm>
          <a:prstGeom prst="rect">
            <a:avLst/>
          </a:prstGeom>
          <a:noFill/>
          <a:ln/>
        </p:spPr>
        <p:txBody>
          <a:bodyPr wrap="square" lIns="0" tIns="0" rIns="0" bIns="0" rtlCol="0" anchor="ctr"/>
          <a:lstStyle/>
          <a:p>
            <a:pPr indent="0" marL="0">
              <a:buNone/>
            </a:pPr>
            <a:r>
              <a:rPr lang="en-US" sz="900" b="1" spc="100" kern="0" dirty="0">
                <a:solidFill>
                  <a:srgbClr val="5A5470"/>
                </a:solidFill>
                <a:latin typeface="Calibri" pitchFamily="34" charset="0"/>
                <a:ea typeface="Calibri" pitchFamily="34" charset="-122"/>
                <a:cs typeface="Calibri" pitchFamily="34" charset="-120"/>
              </a:rPr>
              <a:t>TOP-3 INDUSTRY SHARE 2018</a:t>
            </a:r>
            <a:endParaRPr lang="en-US" sz="900" dirty="0"/>
          </a:p>
        </p:txBody>
      </p:sp>
      <p:sp>
        <p:nvSpPr>
          <p:cNvPr id="12" name="Text 8"/>
          <p:cNvSpPr/>
          <p:nvPr/>
        </p:nvSpPr>
        <p:spPr>
          <a:xfrm>
            <a:off x="640080" y="5532120"/>
            <a:ext cx="3383280" cy="502920"/>
          </a:xfrm>
          <a:prstGeom prst="rect">
            <a:avLst/>
          </a:prstGeom>
          <a:noFill/>
          <a:ln/>
        </p:spPr>
        <p:txBody>
          <a:bodyPr wrap="square" lIns="0" tIns="0" rIns="0" bIns="0" rtlCol="0" anchor="ctr"/>
          <a:lstStyle/>
          <a:p>
            <a:pPr indent="0" marL="0">
              <a:buNone/>
            </a:pPr>
            <a:r>
              <a:rPr lang="en-US" sz="2800" b="1" dirty="0">
                <a:solidFill>
                  <a:srgbClr val="94A3B8"/>
                </a:solidFill>
                <a:latin typeface="Georgia" pitchFamily="34" charset="0"/>
                <a:ea typeface="Georgia" pitchFamily="34" charset="-122"/>
                <a:cs typeface="Georgia" pitchFamily="34" charset="-120"/>
              </a:rPr>
              <a:t>69.2%</a:t>
            </a:r>
            <a:endParaRPr lang="en-US" sz="2800" dirty="0"/>
          </a:p>
        </p:txBody>
      </p:sp>
      <p:sp>
        <p:nvSpPr>
          <p:cNvPr id="13" name="Shape 9"/>
          <p:cNvSpPr/>
          <p:nvPr/>
        </p:nvSpPr>
        <p:spPr>
          <a:xfrm>
            <a:off x="4389120" y="5212080"/>
            <a:ext cx="3657600" cy="1097280"/>
          </a:xfrm>
          <a:prstGeom prst="rect">
            <a:avLst/>
          </a:prstGeom>
          <a:solidFill>
            <a:srgbClr val="FFFFFF"/>
          </a:solidFill>
          <a:ln w="12700">
            <a:solidFill>
              <a:srgbClr val="E5E0EE"/>
            </a:solidFill>
            <a:prstDash val="solid"/>
          </a:ln>
          <a:effectLst>
            <a:outerShdw sx="100000" sy="100000" kx="0" ky="0" algn="bl" rotWithShape="0" blurRad="101600" dist="25400" dir="8100000">
              <a:srgbClr val="2B1E3E">
                <a:alpha val="12000"/>
              </a:srgbClr>
            </a:outerShdw>
          </a:effectLst>
        </p:spPr>
      </p:sp>
      <p:sp>
        <p:nvSpPr>
          <p:cNvPr id="14" name="Shape 10"/>
          <p:cNvSpPr/>
          <p:nvPr/>
        </p:nvSpPr>
        <p:spPr>
          <a:xfrm>
            <a:off x="4389120" y="5212080"/>
            <a:ext cx="73152" cy="1097280"/>
          </a:xfrm>
          <a:prstGeom prst="rect">
            <a:avLst/>
          </a:prstGeom>
          <a:solidFill>
            <a:srgbClr val="4A4E8F"/>
          </a:solidFill>
          <a:ln w="12700">
            <a:solidFill>
              <a:srgbClr val="4A4E8F"/>
            </a:solidFill>
            <a:prstDash val="solid"/>
          </a:ln>
        </p:spPr>
      </p:sp>
      <p:sp>
        <p:nvSpPr>
          <p:cNvPr id="15" name="Text 11"/>
          <p:cNvSpPr/>
          <p:nvPr/>
        </p:nvSpPr>
        <p:spPr>
          <a:xfrm>
            <a:off x="4572000" y="5285232"/>
            <a:ext cx="3383280" cy="228600"/>
          </a:xfrm>
          <a:prstGeom prst="rect">
            <a:avLst/>
          </a:prstGeom>
          <a:noFill/>
          <a:ln/>
        </p:spPr>
        <p:txBody>
          <a:bodyPr wrap="square" lIns="0" tIns="0" rIns="0" bIns="0" rtlCol="0" anchor="ctr"/>
          <a:lstStyle/>
          <a:p>
            <a:pPr indent="0" marL="0">
              <a:buNone/>
            </a:pPr>
            <a:r>
              <a:rPr lang="en-US" sz="900" b="1" spc="100" kern="0" dirty="0">
                <a:solidFill>
                  <a:srgbClr val="5A5470"/>
                </a:solidFill>
                <a:latin typeface="Calibri" pitchFamily="34" charset="0"/>
                <a:ea typeface="Calibri" pitchFamily="34" charset="-122"/>
                <a:cs typeface="Calibri" pitchFamily="34" charset="-120"/>
              </a:rPr>
              <a:t>TOP-3 INDUSTRY SHARE 2024</a:t>
            </a:r>
            <a:endParaRPr lang="en-US" sz="900" dirty="0"/>
          </a:p>
        </p:txBody>
      </p:sp>
      <p:sp>
        <p:nvSpPr>
          <p:cNvPr id="16" name="Text 12"/>
          <p:cNvSpPr/>
          <p:nvPr/>
        </p:nvSpPr>
        <p:spPr>
          <a:xfrm>
            <a:off x="4572000" y="5532120"/>
            <a:ext cx="3383280" cy="502920"/>
          </a:xfrm>
          <a:prstGeom prst="rect">
            <a:avLst/>
          </a:prstGeom>
          <a:noFill/>
          <a:ln/>
        </p:spPr>
        <p:txBody>
          <a:bodyPr wrap="square" lIns="0" tIns="0" rIns="0" bIns="0" rtlCol="0" anchor="ctr"/>
          <a:lstStyle/>
          <a:p>
            <a:pPr indent="0" marL="0">
              <a:buNone/>
            </a:pPr>
            <a:r>
              <a:rPr lang="en-US" sz="2800" b="1" dirty="0">
                <a:solidFill>
                  <a:srgbClr val="4A4E8F"/>
                </a:solidFill>
                <a:latin typeface="Georgia" pitchFamily="34" charset="0"/>
                <a:ea typeface="Georgia" pitchFamily="34" charset="-122"/>
                <a:cs typeface="Georgia" pitchFamily="34" charset="-120"/>
              </a:rPr>
              <a:t>69.7%</a:t>
            </a:r>
            <a:endParaRPr lang="en-US" sz="2800" dirty="0"/>
          </a:p>
        </p:txBody>
      </p:sp>
      <p:sp>
        <p:nvSpPr>
          <p:cNvPr id="17" name="Shape 13"/>
          <p:cNvSpPr/>
          <p:nvPr/>
        </p:nvSpPr>
        <p:spPr>
          <a:xfrm>
            <a:off x="8321040" y="5212080"/>
            <a:ext cx="3657600" cy="1097280"/>
          </a:xfrm>
          <a:prstGeom prst="rect">
            <a:avLst/>
          </a:prstGeom>
          <a:solidFill>
            <a:srgbClr val="FFFFFF"/>
          </a:solidFill>
          <a:ln w="12700">
            <a:solidFill>
              <a:srgbClr val="E5E0EE"/>
            </a:solidFill>
            <a:prstDash val="solid"/>
          </a:ln>
          <a:effectLst>
            <a:outerShdw sx="100000" sy="100000" kx="0" ky="0" algn="bl" rotWithShape="0" blurRad="101600" dist="25400" dir="8100000">
              <a:srgbClr val="2B1E3E">
                <a:alpha val="12000"/>
              </a:srgbClr>
            </a:outerShdw>
          </a:effectLst>
        </p:spPr>
      </p:sp>
      <p:sp>
        <p:nvSpPr>
          <p:cNvPr id="18" name="Shape 14"/>
          <p:cNvSpPr/>
          <p:nvPr/>
        </p:nvSpPr>
        <p:spPr>
          <a:xfrm>
            <a:off x="8321040" y="5212080"/>
            <a:ext cx="73152" cy="1097280"/>
          </a:xfrm>
          <a:prstGeom prst="rect">
            <a:avLst/>
          </a:prstGeom>
          <a:solidFill>
            <a:srgbClr val="D32F2F"/>
          </a:solidFill>
          <a:ln w="12700">
            <a:solidFill>
              <a:srgbClr val="D32F2F"/>
            </a:solidFill>
            <a:prstDash val="solid"/>
          </a:ln>
        </p:spPr>
      </p:sp>
      <p:sp>
        <p:nvSpPr>
          <p:cNvPr id="19" name="Text 15"/>
          <p:cNvSpPr/>
          <p:nvPr/>
        </p:nvSpPr>
        <p:spPr>
          <a:xfrm>
            <a:off x="8503920" y="5285232"/>
            <a:ext cx="3383280" cy="228600"/>
          </a:xfrm>
          <a:prstGeom prst="rect">
            <a:avLst/>
          </a:prstGeom>
          <a:noFill/>
          <a:ln/>
        </p:spPr>
        <p:txBody>
          <a:bodyPr wrap="square" lIns="0" tIns="0" rIns="0" bIns="0" rtlCol="0" anchor="ctr"/>
          <a:lstStyle/>
          <a:p>
            <a:pPr indent="0" marL="0">
              <a:buNone/>
            </a:pPr>
            <a:r>
              <a:rPr lang="en-US" sz="900" b="1" spc="100" kern="0" dirty="0">
                <a:solidFill>
                  <a:srgbClr val="5A5470"/>
                </a:solidFill>
                <a:latin typeface="Calibri" pitchFamily="34" charset="0"/>
                <a:ea typeface="Calibri" pitchFamily="34" charset="-122"/>
                <a:cs typeface="Calibri" pitchFamily="34" charset="-120"/>
              </a:rPr>
              <a:t>INDUSTRIES LOST 2018→24</a:t>
            </a:r>
            <a:endParaRPr lang="en-US" sz="900" dirty="0"/>
          </a:p>
        </p:txBody>
      </p:sp>
      <p:sp>
        <p:nvSpPr>
          <p:cNvPr id="20" name="Text 16"/>
          <p:cNvSpPr/>
          <p:nvPr/>
        </p:nvSpPr>
        <p:spPr>
          <a:xfrm>
            <a:off x="8503920" y="5532120"/>
            <a:ext cx="3383280" cy="502920"/>
          </a:xfrm>
          <a:prstGeom prst="rect">
            <a:avLst/>
          </a:prstGeom>
          <a:noFill/>
          <a:ln/>
        </p:spPr>
        <p:txBody>
          <a:bodyPr wrap="square" lIns="0" tIns="0" rIns="0" bIns="0" rtlCol="0" anchor="ctr"/>
          <a:lstStyle/>
          <a:p>
            <a:pPr indent="0" marL="0">
              <a:buNone/>
            </a:pPr>
            <a:r>
              <a:rPr lang="en-US" sz="2800" b="1" dirty="0">
                <a:solidFill>
                  <a:srgbClr val="D32F2F"/>
                </a:solidFill>
                <a:latin typeface="Georgia" pitchFamily="34" charset="0"/>
                <a:ea typeface="Georgia" pitchFamily="34" charset="-122"/>
                <a:cs typeface="Georgia" pitchFamily="34" charset="-120"/>
              </a:rPr>
              <a:t>1</a:t>
            </a:r>
            <a:endParaRPr lang="en-US" sz="2800" dirty="0"/>
          </a:p>
        </p:txBody>
      </p:sp>
      <p:sp>
        <p:nvSpPr>
          <p:cNvPr id="21" name="Text 17"/>
          <p:cNvSpPr/>
          <p:nvPr/>
        </p:nvSpPr>
        <p:spPr>
          <a:xfrm>
            <a:off x="8503920" y="6035040"/>
            <a:ext cx="3383280" cy="274320"/>
          </a:xfrm>
          <a:prstGeom prst="rect">
            <a:avLst/>
          </a:prstGeom>
          <a:noFill/>
          <a:ln/>
        </p:spPr>
        <p:txBody>
          <a:bodyPr wrap="square" lIns="0" tIns="0" rIns="0" bIns="0" rtlCol="0" anchor="ctr"/>
          <a:lstStyle/>
          <a:p>
            <a:pPr indent="0" marL="0">
              <a:buNone/>
            </a:pPr>
            <a:r>
              <a:rPr lang="en-US" sz="1000" i="1" dirty="0">
                <a:solidFill>
                  <a:srgbClr val="5A5470"/>
                </a:solidFill>
                <a:latin typeface="Calibri" pitchFamily="34" charset="0"/>
                <a:ea typeface="Calibri" pitchFamily="34" charset="-122"/>
                <a:cs typeface="Calibri" pitchFamily="34" charset="-120"/>
              </a:rPr>
              <a:t>Manufacturing (Irongate)</a:t>
            </a:r>
            <a:endParaRPr lang="en-US" sz="1000" dirty="0"/>
          </a:p>
        </p:txBody>
      </p:sp>
      <p:sp>
        <p:nvSpPr>
          <p:cNvPr id="22" name="Shape 18"/>
          <p:cNvSpPr/>
          <p:nvPr/>
        </p:nvSpPr>
        <p:spPr>
          <a:xfrm>
            <a:off x="457200" y="6537960"/>
            <a:ext cx="11247120" cy="0"/>
          </a:xfrm>
          <a:prstGeom prst="line">
            <a:avLst/>
          </a:prstGeom>
          <a:noFill/>
          <a:ln w="9525">
            <a:solidFill>
              <a:srgbClr val="E5E0EE"/>
            </a:solidFill>
            <a:prstDash val="solid"/>
          </a:ln>
        </p:spPr>
      </p:sp>
      <p:sp>
        <p:nvSpPr>
          <p:cNvPr id="23" name="Text 19"/>
          <p:cNvSpPr/>
          <p:nvPr/>
        </p:nvSpPr>
        <p:spPr>
          <a:xfrm>
            <a:off x="457200" y="6583680"/>
            <a:ext cx="7315200" cy="228600"/>
          </a:xfrm>
          <a:prstGeom prst="rect">
            <a:avLst/>
          </a:prstGeom>
          <a:noFill/>
          <a:ln/>
        </p:spPr>
        <p:txBody>
          <a:bodyPr wrap="square" lIns="0" tIns="0" rIns="0" bIns="0" rtlCol="0" anchor="ctr"/>
          <a:lstStyle/>
          <a:p>
            <a:pPr indent="0" marL="0">
              <a:buNone/>
            </a:pPr>
            <a:r>
              <a:rPr lang="en-US" sz="900" i="1" dirty="0">
                <a:solidFill>
                  <a:srgbClr val="5A5470"/>
                </a:solidFill>
                <a:latin typeface="Calibri" pitchFamily="34" charset="0"/>
                <a:ea typeface="Calibri" pitchFamily="34" charset="-122"/>
                <a:cs typeface="Calibri" pitchFamily="34" charset="-120"/>
              </a:rPr>
              <a:t>xFalcon AnalyticsPro · AutoExplore</a:t>
            </a:r>
            <a:endParaRPr lang="en-US" sz="900" dirty="0"/>
          </a:p>
        </p:txBody>
      </p:sp>
      <p:sp>
        <p:nvSpPr>
          <p:cNvPr id="24" name="Text 20"/>
          <p:cNvSpPr/>
          <p:nvPr/>
        </p:nvSpPr>
        <p:spPr>
          <a:xfrm>
            <a:off x="10515600" y="6583680"/>
            <a:ext cx="1188720" cy="228600"/>
          </a:xfrm>
          <a:prstGeom prst="rect">
            <a:avLst/>
          </a:prstGeom>
          <a:noFill/>
          <a:ln/>
        </p:spPr>
        <p:txBody>
          <a:bodyPr wrap="square" lIns="0" tIns="0" rIns="0" bIns="0" rtlCol="0" anchor="ctr"/>
          <a:lstStyle/>
          <a:p>
            <a:pPr algn="r" indent="0" marL="0">
              <a:buNone/>
            </a:pPr>
            <a:r>
              <a:rPr lang="en-US" sz="900" dirty="0">
                <a:solidFill>
                  <a:srgbClr val="5A5470"/>
                </a:solidFill>
                <a:latin typeface="Calibri" pitchFamily="34" charset="0"/>
                <a:ea typeface="Calibri" pitchFamily="34" charset="-122"/>
                <a:cs typeface="Calibri" pitchFamily="34" charset="-120"/>
              </a:rPr>
              <a:t>8 / 12</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5F3FA"/>
        </a:solidFill>
      </p:bgPr>
    </p:bg>
    <p:spTree>
      <p:nvGrpSpPr>
        <p:cNvPr id="1" name=""/>
        <p:cNvGrpSpPr/>
        <p:nvPr/>
      </p:nvGrpSpPr>
      <p:grpSpPr>
        <a:xfrm>
          <a:off x="0" y="0"/>
          <a:ext cx="0" cy="0"/>
          <a:chOff x="0" y="0"/>
          <a:chExt cx="0" cy="0"/>
        </a:xfrm>
      </p:grpSpPr>
      <p:sp>
        <p:nvSpPr>
          <p:cNvPr id="2" name="Shape 0"/>
          <p:cNvSpPr/>
          <p:nvPr/>
        </p:nvSpPr>
        <p:spPr>
          <a:xfrm>
            <a:off x="0" y="0"/>
            <a:ext cx="12161520" cy="502920"/>
          </a:xfrm>
          <a:prstGeom prst="rect">
            <a:avLst/>
          </a:prstGeom>
          <a:solidFill>
            <a:srgbClr val="2B1E3E"/>
          </a:solidFill>
          <a:ln w="12700">
            <a:solidFill>
              <a:srgbClr val="2B1E3E"/>
            </a:solidFill>
            <a:prstDash val="solid"/>
          </a:ln>
        </p:spPr>
      </p:sp>
      <p:sp>
        <p:nvSpPr>
          <p:cNvPr id="3" name="Text 1"/>
          <p:cNvSpPr/>
          <p:nvPr/>
        </p:nvSpPr>
        <p:spPr>
          <a:xfrm>
            <a:off x="365760" y="45720"/>
            <a:ext cx="731520" cy="411480"/>
          </a:xfrm>
          <a:prstGeom prst="rect">
            <a:avLst/>
          </a:prstGeom>
          <a:noFill/>
          <a:ln/>
        </p:spPr>
        <p:txBody>
          <a:bodyPr wrap="square" lIns="0" tIns="0" rIns="0" bIns="0" rtlCol="0" anchor="ctr"/>
          <a:lstStyle/>
          <a:p>
            <a:pPr indent="0" marL="0">
              <a:buNone/>
            </a:pPr>
            <a:r>
              <a:rPr lang="en-US" sz="2200" b="1" dirty="0">
                <a:solidFill>
                  <a:srgbClr val="4A4E8F"/>
                </a:solidFill>
                <a:latin typeface="Calibri" pitchFamily="34" charset="0"/>
                <a:ea typeface="Calibri" pitchFamily="34" charset="-122"/>
                <a:cs typeface="Calibri" pitchFamily="34" charset="-120"/>
              </a:rPr>
              <a:t>x</a:t>
            </a:r>
            <a:pPr indent="0" marL="0">
              <a:buNone/>
            </a:pPr>
            <a:r>
              <a:rPr lang="en-US" sz="2200" b="1" dirty="0">
                <a:solidFill>
                  <a:srgbClr val="A490C2"/>
                </a:solidFill>
                <a:latin typeface="Calibri" pitchFamily="34" charset="0"/>
                <a:ea typeface="Calibri" pitchFamily="34" charset="-122"/>
                <a:cs typeface="Calibri" pitchFamily="34" charset="-120"/>
              </a:rPr>
              <a:t>F</a:t>
            </a:r>
            <a:endParaRPr lang="en-US" sz="2200" dirty="0"/>
          </a:p>
        </p:txBody>
      </p:sp>
      <p:sp>
        <p:nvSpPr>
          <p:cNvPr id="4" name="Text 2"/>
          <p:cNvSpPr/>
          <p:nvPr/>
        </p:nvSpPr>
        <p:spPr>
          <a:xfrm>
            <a:off x="1097280" y="45720"/>
            <a:ext cx="6400800" cy="411480"/>
          </a:xfrm>
          <a:prstGeom prst="rect">
            <a:avLst/>
          </a:prstGeom>
          <a:noFill/>
          <a:ln/>
        </p:spPr>
        <p:txBody>
          <a:bodyPr wrap="square" lIns="0" tIns="0" rIns="0" bIns="0" rtlCol="0" anchor="ctr"/>
          <a:lstStyle/>
          <a:p>
            <a:pPr indent="0" marL="0">
              <a:buNone/>
            </a:pPr>
            <a:r>
              <a:rPr lang="en-US" sz="1200" dirty="0">
                <a:solidFill>
                  <a:srgbClr val="E6E6FA"/>
                </a:solidFill>
                <a:latin typeface="Calibri" pitchFamily="34" charset="0"/>
                <a:ea typeface="Calibri" pitchFamily="34" charset="-122"/>
                <a:cs typeface="Calibri" pitchFamily="34" charset="-120"/>
              </a:rPr>
              <a:t>Falcon Marketing  /  Client Concentration &amp; Retention</a:t>
            </a:r>
            <a:endParaRPr lang="en-US" sz="1200" dirty="0"/>
          </a:p>
        </p:txBody>
      </p:sp>
      <p:sp>
        <p:nvSpPr>
          <p:cNvPr id="5" name="Text 3"/>
          <p:cNvSpPr/>
          <p:nvPr/>
        </p:nvSpPr>
        <p:spPr>
          <a:xfrm>
            <a:off x="8229600" y="45720"/>
            <a:ext cx="3657600" cy="411480"/>
          </a:xfrm>
          <a:prstGeom prst="rect">
            <a:avLst/>
          </a:prstGeom>
          <a:noFill/>
          <a:ln/>
        </p:spPr>
        <p:txBody>
          <a:bodyPr wrap="square" lIns="0" tIns="0" rIns="0" bIns="0" rtlCol="0" anchor="ctr"/>
          <a:lstStyle/>
          <a:p>
            <a:pPr algn="r" indent="0" marL="0">
              <a:buNone/>
            </a:pPr>
            <a:r>
              <a:rPr lang="en-US" sz="1100" dirty="0">
                <a:solidFill>
                  <a:srgbClr val="A490C2"/>
                </a:solidFill>
                <a:latin typeface="Calibri" pitchFamily="34" charset="0"/>
                <a:ea typeface="Calibri" pitchFamily="34" charset="-122"/>
                <a:cs typeface="Calibri" pitchFamily="34" charset="-120"/>
              </a:rPr>
              <a:t>9 · The churn signal that wasn't</a:t>
            </a:r>
            <a:endParaRPr lang="en-US" sz="1100" dirty="0"/>
          </a:p>
        </p:txBody>
      </p:sp>
      <p:sp>
        <p:nvSpPr>
          <p:cNvPr id="6" name="Text 4"/>
          <p:cNvSpPr/>
          <p:nvPr/>
        </p:nvSpPr>
        <p:spPr>
          <a:xfrm>
            <a:off x="457200" y="777240"/>
            <a:ext cx="11247120" cy="548640"/>
          </a:xfrm>
          <a:prstGeom prst="rect">
            <a:avLst/>
          </a:prstGeom>
          <a:noFill/>
          <a:ln/>
        </p:spPr>
        <p:txBody>
          <a:bodyPr wrap="square" lIns="0" tIns="0" rIns="0" bIns="0" rtlCol="0" anchor="ctr"/>
          <a:lstStyle/>
          <a:p>
            <a:pPr indent="0" marL="0">
              <a:buNone/>
            </a:pPr>
            <a:r>
              <a:rPr lang="en-US" sz="2200" b="1" dirty="0">
                <a:solidFill>
                  <a:srgbClr val="4A4E8F"/>
                </a:solidFill>
                <a:latin typeface="Georgia" pitchFamily="34" charset="0"/>
                <a:ea typeface="Georgia" pitchFamily="34" charset="-122"/>
                <a:cs typeface="Georgia" pitchFamily="34" charset="-120"/>
              </a:rPr>
              <a:t>Irongate Manufacturing churned in 2022 with healthy delivery metrics</a:t>
            </a:r>
            <a:endParaRPr lang="en-US" sz="2200" dirty="0"/>
          </a:p>
        </p:txBody>
      </p:sp>
      <p:sp>
        <p:nvSpPr>
          <p:cNvPr id="7" name="Text 5"/>
          <p:cNvSpPr/>
          <p:nvPr/>
        </p:nvSpPr>
        <p:spPr>
          <a:xfrm>
            <a:off x="457200" y="1417320"/>
            <a:ext cx="11247120" cy="365760"/>
          </a:xfrm>
          <a:prstGeom prst="rect">
            <a:avLst/>
          </a:prstGeom>
          <a:noFill/>
          <a:ln/>
        </p:spPr>
        <p:txBody>
          <a:bodyPr wrap="square" lIns="0" tIns="0" rIns="0" bIns="0" rtlCol="0" anchor="ctr"/>
          <a:lstStyle/>
          <a:p>
            <a:pPr indent="0" marL="0">
              <a:buNone/>
            </a:pPr>
            <a:r>
              <a:rPr lang="en-US" sz="1400" b="1" dirty="0">
                <a:solidFill>
                  <a:srgbClr val="1A1530"/>
                </a:solidFill>
                <a:latin typeface="Calibri" pitchFamily="34" charset="0"/>
                <a:ea typeface="Calibri" pitchFamily="34" charset="-122"/>
                <a:cs typeface="Calibri" pitchFamily="34" charset="-120"/>
              </a:rPr>
              <a:t>Last full year (2021) — Irongate vs portfolio median</a:t>
            </a:r>
            <a:endParaRPr lang="en-US" sz="1400" dirty="0"/>
          </a:p>
        </p:txBody>
      </p:sp>
      <p:sp>
        <p:nvSpPr>
          <p:cNvPr id="8" name="Shape 6"/>
          <p:cNvSpPr/>
          <p:nvPr/>
        </p:nvSpPr>
        <p:spPr>
          <a:xfrm>
            <a:off x="457200" y="1828800"/>
            <a:ext cx="11247120" cy="640080"/>
          </a:xfrm>
          <a:prstGeom prst="rect">
            <a:avLst/>
          </a:prstGeom>
          <a:solidFill>
            <a:srgbClr val="FFFFFF"/>
          </a:solidFill>
          <a:ln w="12700">
            <a:solidFill>
              <a:srgbClr val="E5E0EE"/>
            </a:solidFill>
            <a:prstDash val="solid"/>
          </a:ln>
        </p:spPr>
      </p:sp>
      <p:sp>
        <p:nvSpPr>
          <p:cNvPr id="9" name="Text 7"/>
          <p:cNvSpPr/>
          <p:nvPr/>
        </p:nvSpPr>
        <p:spPr>
          <a:xfrm>
            <a:off x="640080" y="1828800"/>
            <a:ext cx="4572000" cy="640080"/>
          </a:xfrm>
          <a:prstGeom prst="rect">
            <a:avLst/>
          </a:prstGeom>
          <a:noFill/>
          <a:ln/>
        </p:spPr>
        <p:txBody>
          <a:bodyPr wrap="square" lIns="0" tIns="0" rIns="0" bIns="0" rtlCol="0" anchor="ctr"/>
          <a:lstStyle/>
          <a:p>
            <a:pPr indent="0" marL="0">
              <a:buNone/>
            </a:pPr>
            <a:r>
              <a:rPr lang="en-US" sz="1400" dirty="0">
                <a:solidFill>
                  <a:srgbClr val="1A1530"/>
                </a:solidFill>
                <a:latin typeface="Calibri" pitchFamily="34" charset="0"/>
                <a:ea typeface="Calibri" pitchFamily="34" charset="-122"/>
                <a:cs typeface="Calibri" pitchFamily="34" charset="-120"/>
              </a:rPr>
              <a:t>Avg margin</a:t>
            </a:r>
            <a:endParaRPr lang="en-US" sz="1400" dirty="0"/>
          </a:p>
        </p:txBody>
      </p:sp>
      <p:sp>
        <p:nvSpPr>
          <p:cNvPr id="10" name="Text 8"/>
          <p:cNvSpPr/>
          <p:nvPr/>
        </p:nvSpPr>
        <p:spPr>
          <a:xfrm>
            <a:off x="5303520" y="1828800"/>
            <a:ext cx="1371600" cy="274320"/>
          </a:xfrm>
          <a:prstGeom prst="rect">
            <a:avLst/>
          </a:prstGeom>
          <a:noFill/>
          <a:ln/>
        </p:spPr>
        <p:txBody>
          <a:bodyPr wrap="square" lIns="0" tIns="0" rIns="0" bIns="0" rtlCol="0" anchor="b"/>
          <a:lstStyle/>
          <a:p>
            <a:pPr indent="0" marL="0">
              <a:buNone/>
            </a:pPr>
            <a:r>
              <a:rPr lang="en-US" sz="1000" dirty="0">
                <a:solidFill>
                  <a:srgbClr val="5A5470"/>
                </a:solidFill>
                <a:latin typeface="Calibri" pitchFamily="34" charset="0"/>
                <a:ea typeface="Calibri" pitchFamily="34" charset="-122"/>
                <a:cs typeface="Calibri" pitchFamily="34" charset="-120"/>
              </a:rPr>
              <a:t>Irongate</a:t>
            </a:r>
            <a:endParaRPr lang="en-US" sz="1000" dirty="0"/>
          </a:p>
        </p:txBody>
      </p:sp>
      <p:sp>
        <p:nvSpPr>
          <p:cNvPr id="11" name="Text 9"/>
          <p:cNvSpPr/>
          <p:nvPr/>
        </p:nvSpPr>
        <p:spPr>
          <a:xfrm>
            <a:off x="5303520" y="2057400"/>
            <a:ext cx="1371600" cy="365760"/>
          </a:xfrm>
          <a:prstGeom prst="rect">
            <a:avLst/>
          </a:prstGeom>
          <a:noFill/>
          <a:ln/>
        </p:spPr>
        <p:txBody>
          <a:bodyPr wrap="square" lIns="0" tIns="0" rIns="0" bIns="0" rtlCol="0" anchor="t"/>
          <a:lstStyle/>
          <a:p>
            <a:pPr indent="0" marL="0">
              <a:buNone/>
            </a:pPr>
            <a:r>
              <a:rPr lang="en-US" sz="1800" b="1" dirty="0">
                <a:solidFill>
                  <a:srgbClr val="1A1530"/>
                </a:solidFill>
                <a:latin typeface="Georgia" pitchFamily="34" charset="0"/>
                <a:ea typeface="Georgia" pitchFamily="34" charset="-122"/>
                <a:cs typeface="Georgia" pitchFamily="34" charset="-120"/>
              </a:rPr>
              <a:t>43.1%</a:t>
            </a:r>
            <a:endParaRPr lang="en-US" sz="1800" dirty="0"/>
          </a:p>
        </p:txBody>
      </p:sp>
      <p:sp>
        <p:nvSpPr>
          <p:cNvPr id="12" name="Text 10"/>
          <p:cNvSpPr/>
          <p:nvPr/>
        </p:nvSpPr>
        <p:spPr>
          <a:xfrm>
            <a:off x="7772400" y="1828800"/>
            <a:ext cx="2286000" cy="274320"/>
          </a:xfrm>
          <a:prstGeom prst="rect">
            <a:avLst/>
          </a:prstGeom>
          <a:noFill/>
          <a:ln/>
        </p:spPr>
        <p:txBody>
          <a:bodyPr wrap="square" lIns="0" tIns="0" rIns="0" bIns="0" rtlCol="0" anchor="b"/>
          <a:lstStyle/>
          <a:p>
            <a:pPr indent="0" marL="0">
              <a:buNone/>
            </a:pPr>
            <a:r>
              <a:rPr lang="en-US" sz="1000" dirty="0">
                <a:solidFill>
                  <a:srgbClr val="5A5470"/>
                </a:solidFill>
                <a:latin typeface="Calibri" pitchFamily="34" charset="0"/>
                <a:ea typeface="Calibri" pitchFamily="34" charset="-122"/>
                <a:cs typeface="Calibri" pitchFamily="34" charset="-120"/>
              </a:rPr>
              <a:t>Portfolio median</a:t>
            </a:r>
            <a:endParaRPr lang="en-US" sz="1000" dirty="0"/>
          </a:p>
        </p:txBody>
      </p:sp>
      <p:sp>
        <p:nvSpPr>
          <p:cNvPr id="13" name="Text 11"/>
          <p:cNvSpPr/>
          <p:nvPr/>
        </p:nvSpPr>
        <p:spPr>
          <a:xfrm>
            <a:off x="7772400" y="2057400"/>
            <a:ext cx="2286000" cy="365760"/>
          </a:xfrm>
          <a:prstGeom prst="rect">
            <a:avLst/>
          </a:prstGeom>
          <a:noFill/>
          <a:ln/>
        </p:spPr>
        <p:txBody>
          <a:bodyPr wrap="square" lIns="0" tIns="0" rIns="0" bIns="0" rtlCol="0" anchor="t"/>
          <a:lstStyle/>
          <a:p>
            <a:pPr indent="0" marL="0">
              <a:buNone/>
            </a:pPr>
            <a:r>
              <a:rPr lang="en-US" sz="1800" b="1" dirty="0">
                <a:solidFill>
                  <a:srgbClr val="A490C2"/>
                </a:solidFill>
                <a:latin typeface="Georgia" pitchFamily="34" charset="0"/>
                <a:ea typeface="Georgia" pitchFamily="34" charset="-122"/>
                <a:cs typeface="Georgia" pitchFamily="34" charset="-120"/>
              </a:rPr>
              <a:t>43.0%</a:t>
            </a:r>
            <a:endParaRPr lang="en-US" sz="1800" dirty="0"/>
          </a:p>
        </p:txBody>
      </p:sp>
      <p:sp>
        <p:nvSpPr>
          <p:cNvPr id="14" name="Text 12"/>
          <p:cNvSpPr/>
          <p:nvPr/>
        </p:nvSpPr>
        <p:spPr>
          <a:xfrm>
            <a:off x="10515600" y="1828800"/>
            <a:ext cx="1188720" cy="640080"/>
          </a:xfrm>
          <a:prstGeom prst="rect">
            <a:avLst/>
          </a:prstGeom>
          <a:noFill/>
          <a:ln/>
        </p:spPr>
        <p:txBody>
          <a:bodyPr wrap="square" lIns="0" tIns="0" rIns="0" bIns="0" rtlCol="0" anchor="ctr"/>
          <a:lstStyle/>
          <a:p>
            <a:pPr algn="r" indent="0" marL="0">
              <a:buNone/>
            </a:pPr>
            <a:r>
              <a:rPr lang="en-US" sz="1100" b="1" i="1" dirty="0">
                <a:solidFill>
                  <a:srgbClr val="059669"/>
                </a:solidFill>
                <a:latin typeface="Calibri" pitchFamily="34" charset="0"/>
                <a:ea typeface="Calibri" pitchFamily="34" charset="-122"/>
                <a:cs typeface="Calibri" pitchFamily="34" charset="-120"/>
              </a:rPr>
              <a:t>✓ in line</a:t>
            </a:r>
            <a:endParaRPr lang="en-US" sz="1100" dirty="0"/>
          </a:p>
        </p:txBody>
      </p:sp>
      <p:sp>
        <p:nvSpPr>
          <p:cNvPr id="15" name="Shape 13"/>
          <p:cNvSpPr/>
          <p:nvPr/>
        </p:nvSpPr>
        <p:spPr>
          <a:xfrm>
            <a:off x="457200" y="2606040"/>
            <a:ext cx="11247120" cy="640080"/>
          </a:xfrm>
          <a:prstGeom prst="rect">
            <a:avLst/>
          </a:prstGeom>
          <a:solidFill>
            <a:srgbClr val="FFFFFF"/>
          </a:solidFill>
          <a:ln w="12700">
            <a:solidFill>
              <a:srgbClr val="E5E0EE"/>
            </a:solidFill>
            <a:prstDash val="solid"/>
          </a:ln>
        </p:spPr>
      </p:sp>
      <p:sp>
        <p:nvSpPr>
          <p:cNvPr id="16" name="Text 14"/>
          <p:cNvSpPr/>
          <p:nvPr/>
        </p:nvSpPr>
        <p:spPr>
          <a:xfrm>
            <a:off x="640080" y="2606040"/>
            <a:ext cx="4572000" cy="640080"/>
          </a:xfrm>
          <a:prstGeom prst="rect">
            <a:avLst/>
          </a:prstGeom>
          <a:noFill/>
          <a:ln/>
        </p:spPr>
        <p:txBody>
          <a:bodyPr wrap="square" lIns="0" tIns="0" rIns="0" bIns="0" rtlCol="0" anchor="ctr"/>
          <a:lstStyle/>
          <a:p>
            <a:pPr indent="0" marL="0">
              <a:buNone/>
            </a:pPr>
            <a:r>
              <a:rPr lang="en-US" sz="1400" dirty="0">
                <a:solidFill>
                  <a:srgbClr val="1A1530"/>
                </a:solidFill>
                <a:latin typeface="Calibri" pitchFamily="34" charset="0"/>
                <a:ea typeface="Calibri" pitchFamily="34" charset="-122"/>
                <a:cs typeface="Calibri" pitchFamily="34" charset="-120"/>
              </a:rPr>
              <a:t>On-time delivery rate</a:t>
            </a:r>
            <a:endParaRPr lang="en-US" sz="1400" dirty="0"/>
          </a:p>
        </p:txBody>
      </p:sp>
      <p:sp>
        <p:nvSpPr>
          <p:cNvPr id="17" name="Text 15"/>
          <p:cNvSpPr/>
          <p:nvPr/>
        </p:nvSpPr>
        <p:spPr>
          <a:xfrm>
            <a:off x="5303520" y="2606040"/>
            <a:ext cx="1371600" cy="274320"/>
          </a:xfrm>
          <a:prstGeom prst="rect">
            <a:avLst/>
          </a:prstGeom>
          <a:noFill/>
          <a:ln/>
        </p:spPr>
        <p:txBody>
          <a:bodyPr wrap="square" lIns="0" tIns="0" rIns="0" bIns="0" rtlCol="0" anchor="b"/>
          <a:lstStyle/>
          <a:p>
            <a:pPr indent="0" marL="0">
              <a:buNone/>
            </a:pPr>
            <a:r>
              <a:rPr lang="en-US" sz="1000" dirty="0">
                <a:solidFill>
                  <a:srgbClr val="5A5470"/>
                </a:solidFill>
                <a:latin typeface="Calibri" pitchFamily="34" charset="0"/>
                <a:ea typeface="Calibri" pitchFamily="34" charset="-122"/>
                <a:cs typeface="Calibri" pitchFamily="34" charset="-120"/>
              </a:rPr>
              <a:t>Irongate</a:t>
            </a:r>
            <a:endParaRPr lang="en-US" sz="1000" dirty="0"/>
          </a:p>
        </p:txBody>
      </p:sp>
      <p:sp>
        <p:nvSpPr>
          <p:cNvPr id="18" name="Text 16"/>
          <p:cNvSpPr/>
          <p:nvPr/>
        </p:nvSpPr>
        <p:spPr>
          <a:xfrm>
            <a:off x="5303520" y="2834640"/>
            <a:ext cx="1371600" cy="365760"/>
          </a:xfrm>
          <a:prstGeom prst="rect">
            <a:avLst/>
          </a:prstGeom>
          <a:noFill/>
          <a:ln/>
        </p:spPr>
        <p:txBody>
          <a:bodyPr wrap="square" lIns="0" tIns="0" rIns="0" bIns="0" rtlCol="0" anchor="t"/>
          <a:lstStyle/>
          <a:p>
            <a:pPr indent="0" marL="0">
              <a:buNone/>
            </a:pPr>
            <a:r>
              <a:rPr lang="en-US" sz="1800" b="1" dirty="0">
                <a:solidFill>
                  <a:srgbClr val="1A1530"/>
                </a:solidFill>
                <a:latin typeface="Georgia" pitchFamily="34" charset="0"/>
                <a:ea typeface="Georgia" pitchFamily="34" charset="-122"/>
                <a:cs typeface="Georgia" pitchFamily="34" charset="-120"/>
              </a:rPr>
              <a:t>78.5%</a:t>
            </a:r>
            <a:endParaRPr lang="en-US" sz="1800" dirty="0"/>
          </a:p>
        </p:txBody>
      </p:sp>
      <p:sp>
        <p:nvSpPr>
          <p:cNvPr id="19" name="Text 17"/>
          <p:cNvSpPr/>
          <p:nvPr/>
        </p:nvSpPr>
        <p:spPr>
          <a:xfrm>
            <a:off x="7772400" y="2606040"/>
            <a:ext cx="2286000" cy="274320"/>
          </a:xfrm>
          <a:prstGeom prst="rect">
            <a:avLst/>
          </a:prstGeom>
          <a:noFill/>
          <a:ln/>
        </p:spPr>
        <p:txBody>
          <a:bodyPr wrap="square" lIns="0" tIns="0" rIns="0" bIns="0" rtlCol="0" anchor="b"/>
          <a:lstStyle/>
          <a:p>
            <a:pPr indent="0" marL="0">
              <a:buNone/>
            </a:pPr>
            <a:r>
              <a:rPr lang="en-US" sz="1000" dirty="0">
                <a:solidFill>
                  <a:srgbClr val="5A5470"/>
                </a:solidFill>
                <a:latin typeface="Calibri" pitchFamily="34" charset="0"/>
                <a:ea typeface="Calibri" pitchFamily="34" charset="-122"/>
                <a:cs typeface="Calibri" pitchFamily="34" charset="-120"/>
              </a:rPr>
              <a:t>Portfolio median</a:t>
            </a:r>
            <a:endParaRPr lang="en-US" sz="1000" dirty="0"/>
          </a:p>
        </p:txBody>
      </p:sp>
      <p:sp>
        <p:nvSpPr>
          <p:cNvPr id="20" name="Text 18"/>
          <p:cNvSpPr/>
          <p:nvPr/>
        </p:nvSpPr>
        <p:spPr>
          <a:xfrm>
            <a:off x="7772400" y="2834640"/>
            <a:ext cx="2286000" cy="365760"/>
          </a:xfrm>
          <a:prstGeom prst="rect">
            <a:avLst/>
          </a:prstGeom>
          <a:noFill/>
          <a:ln/>
        </p:spPr>
        <p:txBody>
          <a:bodyPr wrap="square" lIns="0" tIns="0" rIns="0" bIns="0" rtlCol="0" anchor="t"/>
          <a:lstStyle/>
          <a:p>
            <a:pPr indent="0" marL="0">
              <a:buNone/>
            </a:pPr>
            <a:r>
              <a:rPr lang="en-US" sz="1800" b="1" dirty="0">
                <a:solidFill>
                  <a:srgbClr val="A490C2"/>
                </a:solidFill>
                <a:latin typeface="Georgia" pitchFamily="34" charset="0"/>
                <a:ea typeface="Georgia" pitchFamily="34" charset="-122"/>
                <a:cs typeface="Georgia" pitchFamily="34" charset="-120"/>
              </a:rPr>
              <a:t>78.0%</a:t>
            </a:r>
            <a:endParaRPr lang="en-US" sz="1800" dirty="0"/>
          </a:p>
        </p:txBody>
      </p:sp>
      <p:sp>
        <p:nvSpPr>
          <p:cNvPr id="21" name="Text 19"/>
          <p:cNvSpPr/>
          <p:nvPr/>
        </p:nvSpPr>
        <p:spPr>
          <a:xfrm>
            <a:off x="10515600" y="2606040"/>
            <a:ext cx="1188720" cy="640080"/>
          </a:xfrm>
          <a:prstGeom prst="rect">
            <a:avLst/>
          </a:prstGeom>
          <a:noFill/>
          <a:ln/>
        </p:spPr>
        <p:txBody>
          <a:bodyPr wrap="square" lIns="0" tIns="0" rIns="0" bIns="0" rtlCol="0" anchor="ctr"/>
          <a:lstStyle/>
          <a:p>
            <a:pPr algn="r" indent="0" marL="0">
              <a:buNone/>
            </a:pPr>
            <a:r>
              <a:rPr lang="en-US" sz="1100" b="1" i="1" dirty="0">
                <a:solidFill>
                  <a:srgbClr val="059669"/>
                </a:solidFill>
                <a:latin typeface="Calibri" pitchFamily="34" charset="0"/>
                <a:ea typeface="Calibri" pitchFamily="34" charset="-122"/>
                <a:cs typeface="Calibri" pitchFamily="34" charset="-120"/>
              </a:rPr>
              <a:t>✓ in line</a:t>
            </a:r>
            <a:endParaRPr lang="en-US" sz="1100" dirty="0"/>
          </a:p>
        </p:txBody>
      </p:sp>
      <p:sp>
        <p:nvSpPr>
          <p:cNvPr id="22" name="Shape 20"/>
          <p:cNvSpPr/>
          <p:nvPr/>
        </p:nvSpPr>
        <p:spPr>
          <a:xfrm>
            <a:off x="457200" y="3383280"/>
            <a:ext cx="11247120" cy="640080"/>
          </a:xfrm>
          <a:prstGeom prst="rect">
            <a:avLst/>
          </a:prstGeom>
          <a:solidFill>
            <a:srgbClr val="FFFFFF"/>
          </a:solidFill>
          <a:ln w="12700">
            <a:solidFill>
              <a:srgbClr val="E5E0EE"/>
            </a:solidFill>
            <a:prstDash val="solid"/>
          </a:ln>
        </p:spPr>
      </p:sp>
      <p:sp>
        <p:nvSpPr>
          <p:cNvPr id="23" name="Text 21"/>
          <p:cNvSpPr/>
          <p:nvPr/>
        </p:nvSpPr>
        <p:spPr>
          <a:xfrm>
            <a:off x="640080" y="3383280"/>
            <a:ext cx="4572000" cy="640080"/>
          </a:xfrm>
          <a:prstGeom prst="rect">
            <a:avLst/>
          </a:prstGeom>
          <a:noFill/>
          <a:ln/>
        </p:spPr>
        <p:txBody>
          <a:bodyPr wrap="square" lIns="0" tIns="0" rIns="0" bIns="0" rtlCol="0" anchor="ctr"/>
          <a:lstStyle/>
          <a:p>
            <a:pPr indent="0" marL="0">
              <a:buNone/>
            </a:pPr>
            <a:r>
              <a:rPr lang="en-US" sz="1400" dirty="0">
                <a:solidFill>
                  <a:srgbClr val="1A1530"/>
                </a:solidFill>
                <a:latin typeface="Calibri" pitchFamily="34" charset="0"/>
                <a:ea typeface="Calibri" pitchFamily="34" charset="-122"/>
                <a:cs typeface="Calibri" pitchFamily="34" charset="-120"/>
              </a:rPr>
              <a:t>On-budget rate</a:t>
            </a:r>
            <a:endParaRPr lang="en-US" sz="1400" dirty="0"/>
          </a:p>
        </p:txBody>
      </p:sp>
      <p:sp>
        <p:nvSpPr>
          <p:cNvPr id="24" name="Text 22"/>
          <p:cNvSpPr/>
          <p:nvPr/>
        </p:nvSpPr>
        <p:spPr>
          <a:xfrm>
            <a:off x="5303520" y="3383280"/>
            <a:ext cx="1371600" cy="274320"/>
          </a:xfrm>
          <a:prstGeom prst="rect">
            <a:avLst/>
          </a:prstGeom>
          <a:noFill/>
          <a:ln/>
        </p:spPr>
        <p:txBody>
          <a:bodyPr wrap="square" lIns="0" tIns="0" rIns="0" bIns="0" rtlCol="0" anchor="b"/>
          <a:lstStyle/>
          <a:p>
            <a:pPr indent="0" marL="0">
              <a:buNone/>
            </a:pPr>
            <a:r>
              <a:rPr lang="en-US" sz="1000" dirty="0">
                <a:solidFill>
                  <a:srgbClr val="5A5470"/>
                </a:solidFill>
                <a:latin typeface="Calibri" pitchFamily="34" charset="0"/>
                <a:ea typeface="Calibri" pitchFamily="34" charset="-122"/>
                <a:cs typeface="Calibri" pitchFamily="34" charset="-120"/>
              </a:rPr>
              <a:t>Irongate</a:t>
            </a:r>
            <a:endParaRPr lang="en-US" sz="1000" dirty="0"/>
          </a:p>
        </p:txBody>
      </p:sp>
      <p:sp>
        <p:nvSpPr>
          <p:cNvPr id="25" name="Text 23"/>
          <p:cNvSpPr/>
          <p:nvPr/>
        </p:nvSpPr>
        <p:spPr>
          <a:xfrm>
            <a:off x="5303520" y="3611880"/>
            <a:ext cx="1371600" cy="365760"/>
          </a:xfrm>
          <a:prstGeom prst="rect">
            <a:avLst/>
          </a:prstGeom>
          <a:noFill/>
          <a:ln/>
        </p:spPr>
        <p:txBody>
          <a:bodyPr wrap="square" lIns="0" tIns="0" rIns="0" bIns="0" rtlCol="0" anchor="t"/>
          <a:lstStyle/>
          <a:p>
            <a:pPr indent="0" marL="0">
              <a:buNone/>
            </a:pPr>
            <a:r>
              <a:rPr lang="en-US" sz="1800" b="1" dirty="0">
                <a:solidFill>
                  <a:srgbClr val="1A1530"/>
                </a:solidFill>
                <a:latin typeface="Georgia" pitchFamily="34" charset="0"/>
                <a:ea typeface="Georgia" pitchFamily="34" charset="-122"/>
                <a:cs typeface="Georgia" pitchFamily="34" charset="-120"/>
              </a:rPr>
              <a:t>81.7%</a:t>
            </a:r>
            <a:endParaRPr lang="en-US" sz="1800" dirty="0"/>
          </a:p>
        </p:txBody>
      </p:sp>
      <p:sp>
        <p:nvSpPr>
          <p:cNvPr id="26" name="Text 24"/>
          <p:cNvSpPr/>
          <p:nvPr/>
        </p:nvSpPr>
        <p:spPr>
          <a:xfrm>
            <a:off x="7772400" y="3383280"/>
            <a:ext cx="2286000" cy="274320"/>
          </a:xfrm>
          <a:prstGeom prst="rect">
            <a:avLst/>
          </a:prstGeom>
          <a:noFill/>
          <a:ln/>
        </p:spPr>
        <p:txBody>
          <a:bodyPr wrap="square" lIns="0" tIns="0" rIns="0" bIns="0" rtlCol="0" anchor="b"/>
          <a:lstStyle/>
          <a:p>
            <a:pPr indent="0" marL="0">
              <a:buNone/>
            </a:pPr>
            <a:r>
              <a:rPr lang="en-US" sz="1000" dirty="0">
                <a:solidFill>
                  <a:srgbClr val="5A5470"/>
                </a:solidFill>
                <a:latin typeface="Calibri" pitchFamily="34" charset="0"/>
                <a:ea typeface="Calibri" pitchFamily="34" charset="-122"/>
                <a:cs typeface="Calibri" pitchFamily="34" charset="-120"/>
              </a:rPr>
              <a:t>Portfolio median</a:t>
            </a:r>
            <a:endParaRPr lang="en-US" sz="1000" dirty="0"/>
          </a:p>
        </p:txBody>
      </p:sp>
      <p:sp>
        <p:nvSpPr>
          <p:cNvPr id="27" name="Text 25"/>
          <p:cNvSpPr/>
          <p:nvPr/>
        </p:nvSpPr>
        <p:spPr>
          <a:xfrm>
            <a:off x="7772400" y="3611880"/>
            <a:ext cx="2286000" cy="365760"/>
          </a:xfrm>
          <a:prstGeom prst="rect">
            <a:avLst/>
          </a:prstGeom>
          <a:noFill/>
          <a:ln/>
        </p:spPr>
        <p:txBody>
          <a:bodyPr wrap="square" lIns="0" tIns="0" rIns="0" bIns="0" rtlCol="0" anchor="t"/>
          <a:lstStyle/>
          <a:p>
            <a:pPr indent="0" marL="0">
              <a:buNone/>
            </a:pPr>
            <a:r>
              <a:rPr lang="en-US" sz="1800" b="1" dirty="0">
                <a:solidFill>
                  <a:srgbClr val="A490C2"/>
                </a:solidFill>
                <a:latin typeface="Georgia" pitchFamily="34" charset="0"/>
                <a:ea typeface="Georgia" pitchFamily="34" charset="-122"/>
                <a:cs typeface="Georgia" pitchFamily="34" charset="-120"/>
              </a:rPr>
              <a:t>82.0%</a:t>
            </a:r>
            <a:endParaRPr lang="en-US" sz="1800" dirty="0"/>
          </a:p>
        </p:txBody>
      </p:sp>
      <p:sp>
        <p:nvSpPr>
          <p:cNvPr id="28" name="Text 26"/>
          <p:cNvSpPr/>
          <p:nvPr/>
        </p:nvSpPr>
        <p:spPr>
          <a:xfrm>
            <a:off x="10515600" y="3383280"/>
            <a:ext cx="1188720" cy="640080"/>
          </a:xfrm>
          <a:prstGeom prst="rect">
            <a:avLst/>
          </a:prstGeom>
          <a:noFill/>
          <a:ln/>
        </p:spPr>
        <p:txBody>
          <a:bodyPr wrap="square" lIns="0" tIns="0" rIns="0" bIns="0" rtlCol="0" anchor="ctr"/>
          <a:lstStyle/>
          <a:p>
            <a:pPr algn="r" indent="0" marL="0">
              <a:buNone/>
            </a:pPr>
            <a:r>
              <a:rPr lang="en-US" sz="1100" b="1" i="1" dirty="0">
                <a:solidFill>
                  <a:srgbClr val="059669"/>
                </a:solidFill>
                <a:latin typeface="Calibri" pitchFamily="34" charset="0"/>
                <a:ea typeface="Calibri" pitchFamily="34" charset="-122"/>
                <a:cs typeface="Calibri" pitchFamily="34" charset="-120"/>
              </a:rPr>
              <a:t>✓ in line</a:t>
            </a:r>
            <a:endParaRPr lang="en-US" sz="1100" dirty="0"/>
          </a:p>
        </p:txBody>
      </p:sp>
      <p:sp>
        <p:nvSpPr>
          <p:cNvPr id="29" name="Shape 27"/>
          <p:cNvSpPr/>
          <p:nvPr/>
        </p:nvSpPr>
        <p:spPr>
          <a:xfrm>
            <a:off x="457200" y="4160520"/>
            <a:ext cx="11247120" cy="640080"/>
          </a:xfrm>
          <a:prstGeom prst="rect">
            <a:avLst/>
          </a:prstGeom>
          <a:solidFill>
            <a:srgbClr val="FFFFFF"/>
          </a:solidFill>
          <a:ln w="12700">
            <a:solidFill>
              <a:srgbClr val="E5E0EE"/>
            </a:solidFill>
            <a:prstDash val="solid"/>
          </a:ln>
        </p:spPr>
      </p:sp>
      <p:sp>
        <p:nvSpPr>
          <p:cNvPr id="30" name="Text 28"/>
          <p:cNvSpPr/>
          <p:nvPr/>
        </p:nvSpPr>
        <p:spPr>
          <a:xfrm>
            <a:off x="640080" y="4160520"/>
            <a:ext cx="4572000" cy="640080"/>
          </a:xfrm>
          <a:prstGeom prst="rect">
            <a:avLst/>
          </a:prstGeom>
          <a:noFill/>
          <a:ln/>
        </p:spPr>
        <p:txBody>
          <a:bodyPr wrap="square" lIns="0" tIns="0" rIns="0" bIns="0" rtlCol="0" anchor="ctr"/>
          <a:lstStyle/>
          <a:p>
            <a:pPr indent="0" marL="0">
              <a:buNone/>
            </a:pPr>
            <a:r>
              <a:rPr lang="en-US" sz="1400" dirty="0">
                <a:solidFill>
                  <a:srgbClr val="1A1530"/>
                </a:solidFill>
                <a:latin typeface="Calibri" pitchFamily="34" charset="0"/>
                <a:ea typeface="Calibri" pitchFamily="34" charset="-122"/>
                <a:cs typeface="Calibri" pitchFamily="34" charset="-120"/>
              </a:rPr>
              <a:t>Service lines used</a:t>
            </a:r>
            <a:endParaRPr lang="en-US" sz="1400" dirty="0"/>
          </a:p>
        </p:txBody>
      </p:sp>
      <p:sp>
        <p:nvSpPr>
          <p:cNvPr id="31" name="Text 29"/>
          <p:cNvSpPr/>
          <p:nvPr/>
        </p:nvSpPr>
        <p:spPr>
          <a:xfrm>
            <a:off x="5303520" y="4160520"/>
            <a:ext cx="1371600" cy="274320"/>
          </a:xfrm>
          <a:prstGeom prst="rect">
            <a:avLst/>
          </a:prstGeom>
          <a:noFill/>
          <a:ln/>
        </p:spPr>
        <p:txBody>
          <a:bodyPr wrap="square" lIns="0" tIns="0" rIns="0" bIns="0" rtlCol="0" anchor="b"/>
          <a:lstStyle/>
          <a:p>
            <a:pPr indent="0" marL="0">
              <a:buNone/>
            </a:pPr>
            <a:r>
              <a:rPr lang="en-US" sz="1000" dirty="0">
                <a:solidFill>
                  <a:srgbClr val="5A5470"/>
                </a:solidFill>
                <a:latin typeface="Calibri" pitchFamily="34" charset="0"/>
                <a:ea typeface="Calibri" pitchFamily="34" charset="-122"/>
                <a:cs typeface="Calibri" pitchFamily="34" charset="-120"/>
              </a:rPr>
              <a:t>Irongate</a:t>
            </a:r>
            <a:endParaRPr lang="en-US" sz="1000" dirty="0"/>
          </a:p>
        </p:txBody>
      </p:sp>
      <p:sp>
        <p:nvSpPr>
          <p:cNvPr id="32" name="Text 30"/>
          <p:cNvSpPr/>
          <p:nvPr/>
        </p:nvSpPr>
        <p:spPr>
          <a:xfrm>
            <a:off x="5303520" y="4389120"/>
            <a:ext cx="1371600" cy="365760"/>
          </a:xfrm>
          <a:prstGeom prst="rect">
            <a:avLst/>
          </a:prstGeom>
          <a:noFill/>
          <a:ln/>
        </p:spPr>
        <p:txBody>
          <a:bodyPr wrap="square" lIns="0" tIns="0" rIns="0" bIns="0" rtlCol="0" anchor="t"/>
          <a:lstStyle/>
          <a:p>
            <a:pPr indent="0" marL="0">
              <a:buNone/>
            </a:pPr>
            <a:r>
              <a:rPr lang="en-US" sz="1800" b="1" dirty="0">
                <a:solidFill>
                  <a:srgbClr val="1A1530"/>
                </a:solidFill>
                <a:latin typeface="Georgia" pitchFamily="34" charset="0"/>
                <a:ea typeface="Georgia" pitchFamily="34" charset="-122"/>
                <a:cs typeface="Georgia" pitchFamily="34" charset="-120"/>
              </a:rPr>
              <a:t>15/15</a:t>
            </a:r>
            <a:endParaRPr lang="en-US" sz="1800" dirty="0"/>
          </a:p>
        </p:txBody>
      </p:sp>
      <p:sp>
        <p:nvSpPr>
          <p:cNvPr id="33" name="Text 31"/>
          <p:cNvSpPr/>
          <p:nvPr/>
        </p:nvSpPr>
        <p:spPr>
          <a:xfrm>
            <a:off x="7772400" y="4160520"/>
            <a:ext cx="2286000" cy="274320"/>
          </a:xfrm>
          <a:prstGeom prst="rect">
            <a:avLst/>
          </a:prstGeom>
          <a:noFill/>
          <a:ln/>
        </p:spPr>
        <p:txBody>
          <a:bodyPr wrap="square" lIns="0" tIns="0" rIns="0" bIns="0" rtlCol="0" anchor="b"/>
          <a:lstStyle/>
          <a:p>
            <a:pPr indent="0" marL="0">
              <a:buNone/>
            </a:pPr>
            <a:r>
              <a:rPr lang="en-US" sz="1000" dirty="0">
                <a:solidFill>
                  <a:srgbClr val="5A5470"/>
                </a:solidFill>
                <a:latin typeface="Calibri" pitchFamily="34" charset="0"/>
                <a:ea typeface="Calibri" pitchFamily="34" charset="-122"/>
                <a:cs typeface="Calibri" pitchFamily="34" charset="-120"/>
              </a:rPr>
              <a:t>Portfolio median</a:t>
            </a:r>
            <a:endParaRPr lang="en-US" sz="1000" dirty="0"/>
          </a:p>
        </p:txBody>
      </p:sp>
      <p:sp>
        <p:nvSpPr>
          <p:cNvPr id="34" name="Text 32"/>
          <p:cNvSpPr/>
          <p:nvPr/>
        </p:nvSpPr>
        <p:spPr>
          <a:xfrm>
            <a:off x="7772400" y="4389120"/>
            <a:ext cx="2286000" cy="365760"/>
          </a:xfrm>
          <a:prstGeom prst="rect">
            <a:avLst/>
          </a:prstGeom>
          <a:noFill/>
          <a:ln/>
        </p:spPr>
        <p:txBody>
          <a:bodyPr wrap="square" lIns="0" tIns="0" rIns="0" bIns="0" rtlCol="0" anchor="t"/>
          <a:lstStyle/>
          <a:p>
            <a:pPr indent="0" marL="0">
              <a:buNone/>
            </a:pPr>
            <a:r>
              <a:rPr lang="en-US" sz="1800" b="1" dirty="0">
                <a:solidFill>
                  <a:srgbClr val="A490C2"/>
                </a:solidFill>
                <a:latin typeface="Georgia" pitchFamily="34" charset="0"/>
                <a:ea typeface="Georgia" pitchFamily="34" charset="-122"/>
                <a:cs typeface="Georgia" pitchFamily="34" charset="-120"/>
              </a:rPr>
              <a:t>15/15</a:t>
            </a:r>
            <a:endParaRPr lang="en-US" sz="1800" dirty="0"/>
          </a:p>
        </p:txBody>
      </p:sp>
      <p:sp>
        <p:nvSpPr>
          <p:cNvPr id="35" name="Text 33"/>
          <p:cNvSpPr/>
          <p:nvPr/>
        </p:nvSpPr>
        <p:spPr>
          <a:xfrm>
            <a:off x="10515600" y="4160520"/>
            <a:ext cx="1188720" cy="640080"/>
          </a:xfrm>
          <a:prstGeom prst="rect">
            <a:avLst/>
          </a:prstGeom>
          <a:noFill/>
          <a:ln/>
        </p:spPr>
        <p:txBody>
          <a:bodyPr wrap="square" lIns="0" tIns="0" rIns="0" bIns="0" rtlCol="0" anchor="ctr"/>
          <a:lstStyle/>
          <a:p>
            <a:pPr algn="r" indent="0" marL="0">
              <a:buNone/>
            </a:pPr>
            <a:r>
              <a:rPr lang="en-US" sz="1100" b="1" i="1" dirty="0">
                <a:solidFill>
                  <a:srgbClr val="059669"/>
                </a:solidFill>
                <a:latin typeface="Calibri" pitchFamily="34" charset="0"/>
                <a:ea typeface="Calibri" pitchFamily="34" charset="-122"/>
                <a:cs typeface="Calibri" pitchFamily="34" charset="-120"/>
              </a:rPr>
              <a:t>✓ in line</a:t>
            </a:r>
            <a:endParaRPr lang="en-US" sz="1100" dirty="0"/>
          </a:p>
        </p:txBody>
      </p:sp>
      <p:sp>
        <p:nvSpPr>
          <p:cNvPr id="36" name="Shape 34"/>
          <p:cNvSpPr/>
          <p:nvPr/>
        </p:nvSpPr>
        <p:spPr>
          <a:xfrm>
            <a:off x="457200" y="4937760"/>
            <a:ext cx="11247120" cy="640080"/>
          </a:xfrm>
          <a:prstGeom prst="rect">
            <a:avLst/>
          </a:prstGeom>
          <a:solidFill>
            <a:srgbClr val="FFFFFF"/>
          </a:solidFill>
          <a:ln w="12700">
            <a:solidFill>
              <a:srgbClr val="E5E0EE"/>
            </a:solidFill>
            <a:prstDash val="solid"/>
          </a:ln>
        </p:spPr>
      </p:sp>
      <p:sp>
        <p:nvSpPr>
          <p:cNvPr id="37" name="Text 35"/>
          <p:cNvSpPr/>
          <p:nvPr/>
        </p:nvSpPr>
        <p:spPr>
          <a:xfrm>
            <a:off x="640080" y="4937760"/>
            <a:ext cx="4572000" cy="640080"/>
          </a:xfrm>
          <a:prstGeom prst="rect">
            <a:avLst/>
          </a:prstGeom>
          <a:noFill/>
          <a:ln/>
        </p:spPr>
        <p:txBody>
          <a:bodyPr wrap="square" lIns="0" tIns="0" rIns="0" bIns="0" rtlCol="0" anchor="ctr"/>
          <a:lstStyle/>
          <a:p>
            <a:pPr indent="0" marL="0">
              <a:buNone/>
            </a:pPr>
            <a:r>
              <a:rPr lang="en-US" sz="1400" dirty="0">
                <a:solidFill>
                  <a:srgbClr val="1A1530"/>
                </a:solidFill>
                <a:latin typeface="Calibri" pitchFamily="34" charset="0"/>
                <a:ea typeface="Calibri" pitchFamily="34" charset="-122"/>
                <a:cs typeface="Calibri" pitchFamily="34" charset="-120"/>
              </a:rPr>
              <a:t>Avg revisions / job</a:t>
            </a:r>
            <a:endParaRPr lang="en-US" sz="1400" dirty="0"/>
          </a:p>
        </p:txBody>
      </p:sp>
      <p:sp>
        <p:nvSpPr>
          <p:cNvPr id="38" name="Text 36"/>
          <p:cNvSpPr/>
          <p:nvPr/>
        </p:nvSpPr>
        <p:spPr>
          <a:xfrm>
            <a:off x="5303520" y="4937760"/>
            <a:ext cx="1371600" cy="274320"/>
          </a:xfrm>
          <a:prstGeom prst="rect">
            <a:avLst/>
          </a:prstGeom>
          <a:noFill/>
          <a:ln/>
        </p:spPr>
        <p:txBody>
          <a:bodyPr wrap="square" lIns="0" tIns="0" rIns="0" bIns="0" rtlCol="0" anchor="b"/>
          <a:lstStyle/>
          <a:p>
            <a:pPr indent="0" marL="0">
              <a:buNone/>
            </a:pPr>
            <a:r>
              <a:rPr lang="en-US" sz="1000" dirty="0">
                <a:solidFill>
                  <a:srgbClr val="5A5470"/>
                </a:solidFill>
                <a:latin typeface="Calibri" pitchFamily="34" charset="0"/>
                <a:ea typeface="Calibri" pitchFamily="34" charset="-122"/>
                <a:cs typeface="Calibri" pitchFamily="34" charset="-120"/>
              </a:rPr>
              <a:t>Irongate</a:t>
            </a:r>
            <a:endParaRPr lang="en-US" sz="1000" dirty="0"/>
          </a:p>
        </p:txBody>
      </p:sp>
      <p:sp>
        <p:nvSpPr>
          <p:cNvPr id="39" name="Text 37"/>
          <p:cNvSpPr/>
          <p:nvPr/>
        </p:nvSpPr>
        <p:spPr>
          <a:xfrm>
            <a:off x="5303520" y="5166360"/>
            <a:ext cx="1371600" cy="365760"/>
          </a:xfrm>
          <a:prstGeom prst="rect">
            <a:avLst/>
          </a:prstGeom>
          <a:noFill/>
          <a:ln/>
        </p:spPr>
        <p:txBody>
          <a:bodyPr wrap="square" lIns="0" tIns="0" rIns="0" bIns="0" rtlCol="0" anchor="t"/>
          <a:lstStyle/>
          <a:p>
            <a:pPr indent="0" marL="0">
              <a:buNone/>
            </a:pPr>
            <a:r>
              <a:rPr lang="en-US" sz="1800" b="1" dirty="0">
                <a:solidFill>
                  <a:srgbClr val="1A1530"/>
                </a:solidFill>
                <a:latin typeface="Georgia" pitchFamily="34" charset="0"/>
                <a:ea typeface="Georgia" pitchFamily="34" charset="-122"/>
                <a:cs typeface="Georgia" pitchFamily="34" charset="-120"/>
              </a:rPr>
              <a:t>1.42</a:t>
            </a:r>
            <a:endParaRPr lang="en-US" sz="1800" dirty="0"/>
          </a:p>
        </p:txBody>
      </p:sp>
      <p:sp>
        <p:nvSpPr>
          <p:cNvPr id="40" name="Text 38"/>
          <p:cNvSpPr/>
          <p:nvPr/>
        </p:nvSpPr>
        <p:spPr>
          <a:xfrm>
            <a:off x="7772400" y="4937760"/>
            <a:ext cx="2286000" cy="274320"/>
          </a:xfrm>
          <a:prstGeom prst="rect">
            <a:avLst/>
          </a:prstGeom>
          <a:noFill/>
          <a:ln/>
        </p:spPr>
        <p:txBody>
          <a:bodyPr wrap="square" lIns="0" tIns="0" rIns="0" bIns="0" rtlCol="0" anchor="b"/>
          <a:lstStyle/>
          <a:p>
            <a:pPr indent="0" marL="0">
              <a:buNone/>
            </a:pPr>
            <a:r>
              <a:rPr lang="en-US" sz="1000" dirty="0">
                <a:solidFill>
                  <a:srgbClr val="5A5470"/>
                </a:solidFill>
                <a:latin typeface="Calibri" pitchFamily="34" charset="0"/>
                <a:ea typeface="Calibri" pitchFamily="34" charset="-122"/>
                <a:cs typeface="Calibri" pitchFamily="34" charset="-120"/>
              </a:rPr>
              <a:t>Portfolio median</a:t>
            </a:r>
            <a:endParaRPr lang="en-US" sz="1000" dirty="0"/>
          </a:p>
        </p:txBody>
      </p:sp>
      <p:sp>
        <p:nvSpPr>
          <p:cNvPr id="41" name="Text 39"/>
          <p:cNvSpPr/>
          <p:nvPr/>
        </p:nvSpPr>
        <p:spPr>
          <a:xfrm>
            <a:off x="7772400" y="5166360"/>
            <a:ext cx="2286000" cy="365760"/>
          </a:xfrm>
          <a:prstGeom prst="rect">
            <a:avLst/>
          </a:prstGeom>
          <a:noFill/>
          <a:ln/>
        </p:spPr>
        <p:txBody>
          <a:bodyPr wrap="square" lIns="0" tIns="0" rIns="0" bIns="0" rtlCol="0" anchor="t"/>
          <a:lstStyle/>
          <a:p>
            <a:pPr indent="0" marL="0">
              <a:buNone/>
            </a:pPr>
            <a:r>
              <a:rPr lang="en-US" sz="1800" b="1" dirty="0">
                <a:solidFill>
                  <a:srgbClr val="A490C2"/>
                </a:solidFill>
                <a:latin typeface="Georgia" pitchFamily="34" charset="0"/>
                <a:ea typeface="Georgia" pitchFamily="34" charset="-122"/>
                <a:cs typeface="Georgia" pitchFamily="34" charset="-120"/>
              </a:rPr>
              <a:t>1.42</a:t>
            </a:r>
            <a:endParaRPr lang="en-US" sz="1800" dirty="0"/>
          </a:p>
        </p:txBody>
      </p:sp>
      <p:sp>
        <p:nvSpPr>
          <p:cNvPr id="42" name="Text 40"/>
          <p:cNvSpPr/>
          <p:nvPr/>
        </p:nvSpPr>
        <p:spPr>
          <a:xfrm>
            <a:off x="10515600" y="4937760"/>
            <a:ext cx="1188720" cy="640080"/>
          </a:xfrm>
          <a:prstGeom prst="rect">
            <a:avLst/>
          </a:prstGeom>
          <a:noFill/>
          <a:ln/>
        </p:spPr>
        <p:txBody>
          <a:bodyPr wrap="square" lIns="0" tIns="0" rIns="0" bIns="0" rtlCol="0" anchor="ctr"/>
          <a:lstStyle/>
          <a:p>
            <a:pPr algn="r" indent="0" marL="0">
              <a:buNone/>
            </a:pPr>
            <a:r>
              <a:rPr lang="en-US" sz="1100" b="1" i="1" dirty="0">
                <a:solidFill>
                  <a:srgbClr val="059669"/>
                </a:solidFill>
                <a:latin typeface="Calibri" pitchFamily="34" charset="0"/>
                <a:ea typeface="Calibri" pitchFamily="34" charset="-122"/>
                <a:cs typeface="Calibri" pitchFamily="34" charset="-120"/>
              </a:rPr>
              <a:t>✓ in line</a:t>
            </a:r>
            <a:endParaRPr lang="en-US" sz="1100" dirty="0"/>
          </a:p>
        </p:txBody>
      </p:sp>
      <p:sp>
        <p:nvSpPr>
          <p:cNvPr id="43" name="Text 41"/>
          <p:cNvSpPr/>
          <p:nvPr/>
        </p:nvSpPr>
        <p:spPr>
          <a:xfrm>
            <a:off x="457200" y="5897880"/>
            <a:ext cx="914400" cy="365760"/>
          </a:xfrm>
          <a:prstGeom prst="rect">
            <a:avLst/>
          </a:prstGeom>
          <a:noFill/>
          <a:ln/>
        </p:spPr>
        <p:txBody>
          <a:bodyPr wrap="square" lIns="0" tIns="0" rIns="0" bIns="0" rtlCol="0" anchor="ctr"/>
          <a:lstStyle/>
          <a:p>
            <a:pPr indent="0" marL="0">
              <a:buNone/>
            </a:pPr>
            <a:r>
              <a:rPr lang="en-US" sz="1200" b="1" dirty="0">
                <a:solidFill>
                  <a:srgbClr val="A490C2"/>
                </a:solidFill>
                <a:latin typeface="Calibri" pitchFamily="34" charset="0"/>
                <a:ea typeface="Calibri" pitchFamily="34" charset="-122"/>
                <a:cs typeface="Calibri" pitchFamily="34" charset="-120"/>
              </a:rPr>
              <a:t>So what:</a:t>
            </a:r>
            <a:endParaRPr lang="en-US" sz="1200" dirty="0"/>
          </a:p>
        </p:txBody>
      </p:sp>
      <p:sp>
        <p:nvSpPr>
          <p:cNvPr id="44" name="Text 42"/>
          <p:cNvSpPr/>
          <p:nvPr/>
        </p:nvSpPr>
        <p:spPr>
          <a:xfrm>
            <a:off x="1371600" y="5897880"/>
            <a:ext cx="10332720" cy="548640"/>
          </a:xfrm>
          <a:prstGeom prst="rect">
            <a:avLst/>
          </a:prstGeom>
          <a:noFill/>
          <a:ln/>
        </p:spPr>
        <p:txBody>
          <a:bodyPr wrap="square" lIns="0" tIns="0" rIns="0" bIns="0" rtlCol="0" anchor="ctr"/>
          <a:lstStyle/>
          <a:p>
            <a:pPr indent="0" marL="0">
              <a:buNone/>
            </a:pPr>
            <a:r>
              <a:rPr lang="en-US" sz="1200" i="1" dirty="0">
                <a:solidFill>
                  <a:srgbClr val="1A1530"/>
                </a:solidFill>
                <a:latin typeface="Calibri" pitchFamily="34" charset="0"/>
                <a:ea typeface="Calibri" pitchFamily="34" charset="-122"/>
                <a:cs typeface="Calibri" pitchFamily="34" charset="-120"/>
              </a:rPr>
              <a:t>Standard delivery KPIs cannot predict churn — every dimension we tested showed Irongate matching the median right up to their exit. Whatever drove their departure (relationship, pricing, competitor outreach, internal change) lives outside the project-performance dataset.</a:t>
            </a:r>
            <a:endParaRPr lang="en-US" sz="1200" dirty="0"/>
          </a:p>
        </p:txBody>
      </p:sp>
      <p:sp>
        <p:nvSpPr>
          <p:cNvPr id="45" name="Shape 43"/>
          <p:cNvSpPr/>
          <p:nvPr/>
        </p:nvSpPr>
        <p:spPr>
          <a:xfrm>
            <a:off x="457200" y="6537960"/>
            <a:ext cx="11247120" cy="0"/>
          </a:xfrm>
          <a:prstGeom prst="line">
            <a:avLst/>
          </a:prstGeom>
          <a:noFill/>
          <a:ln w="9525">
            <a:solidFill>
              <a:srgbClr val="E5E0EE"/>
            </a:solidFill>
            <a:prstDash val="solid"/>
          </a:ln>
        </p:spPr>
      </p:sp>
      <p:sp>
        <p:nvSpPr>
          <p:cNvPr id="46" name="Text 44"/>
          <p:cNvSpPr/>
          <p:nvPr/>
        </p:nvSpPr>
        <p:spPr>
          <a:xfrm>
            <a:off x="457200" y="6583680"/>
            <a:ext cx="7315200" cy="228600"/>
          </a:xfrm>
          <a:prstGeom prst="rect">
            <a:avLst/>
          </a:prstGeom>
          <a:noFill/>
          <a:ln/>
        </p:spPr>
        <p:txBody>
          <a:bodyPr wrap="square" lIns="0" tIns="0" rIns="0" bIns="0" rtlCol="0" anchor="ctr"/>
          <a:lstStyle/>
          <a:p>
            <a:pPr indent="0" marL="0">
              <a:buNone/>
            </a:pPr>
            <a:r>
              <a:rPr lang="en-US" sz="900" i="1" dirty="0">
                <a:solidFill>
                  <a:srgbClr val="5A5470"/>
                </a:solidFill>
                <a:latin typeface="Calibri" pitchFamily="34" charset="0"/>
                <a:ea typeface="Calibri" pitchFamily="34" charset="-122"/>
                <a:cs typeface="Calibri" pitchFamily="34" charset="-120"/>
              </a:rPr>
              <a:t>xFalcon AnalyticsPro · AutoExplore</a:t>
            </a:r>
            <a:endParaRPr lang="en-US" sz="900" dirty="0"/>
          </a:p>
        </p:txBody>
      </p:sp>
      <p:sp>
        <p:nvSpPr>
          <p:cNvPr id="47" name="Text 45"/>
          <p:cNvSpPr/>
          <p:nvPr/>
        </p:nvSpPr>
        <p:spPr>
          <a:xfrm>
            <a:off x="10515600" y="6583680"/>
            <a:ext cx="1188720" cy="228600"/>
          </a:xfrm>
          <a:prstGeom prst="rect">
            <a:avLst/>
          </a:prstGeom>
          <a:noFill/>
          <a:ln/>
        </p:spPr>
        <p:txBody>
          <a:bodyPr wrap="square" lIns="0" tIns="0" rIns="0" bIns="0" rtlCol="0" anchor="ctr"/>
          <a:lstStyle/>
          <a:p>
            <a:pPr algn="r" indent="0" marL="0">
              <a:buNone/>
            </a:pPr>
            <a:r>
              <a:rPr lang="en-US" sz="900" dirty="0">
                <a:solidFill>
                  <a:srgbClr val="5A5470"/>
                </a:solidFill>
                <a:latin typeface="Calibri" pitchFamily="34" charset="0"/>
                <a:ea typeface="Calibri" pitchFamily="34" charset="-122"/>
                <a:cs typeface="Calibri" pitchFamily="34" charset="-120"/>
              </a:rPr>
              <a:t>9 / 12</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B91501FD4DDC148AD1E3FAF4074DBCB" ma:contentTypeVersion="10" ma:contentTypeDescription="Create a new document." ma:contentTypeScope="" ma:versionID="23307c1766f35e1813edc1f238b31f69">
  <xsd:schema xmlns:xsd="http://www.w3.org/2001/XMLSchema" xmlns:xs="http://www.w3.org/2001/XMLSchema" xmlns:p="http://schemas.microsoft.com/office/2006/metadata/properties" xmlns:ns2="1d2cd3fc-951f-4e4c-8f77-1331cffdf41d" xmlns:ns3="34e7643f-2a9f-4a64-a4ba-836cf78c5c76" targetNamespace="http://schemas.microsoft.com/office/2006/metadata/properties" ma:root="true" ma:fieldsID="36ef4bd80d09d7a3142c5bd9cda6c92f" ns2:_="" ns3:_="">
    <xsd:import namespace="1d2cd3fc-951f-4e4c-8f77-1331cffdf41d"/>
    <xsd:import namespace="34e7643f-2a9f-4a64-a4ba-836cf78c5c7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2cd3fc-951f-4e4c-8f77-1331cffdf4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908c4cd-8667-446b-b651-bab9ad44621d"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4e7643f-2a9f-4a64-a4ba-836cf78c5c76"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157cb98-881d-40df-bd60-f2fdacd5fef4}" ma:internalName="TaxCatchAll" ma:showField="CatchAllData" ma:web="34e7643f-2a9f-4a64-a4ba-836cf78c5c7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4e7643f-2a9f-4a64-a4ba-836cf78c5c76" xsi:nil="true"/>
    <lcf76f155ced4ddcb4097134ff3c332f xmlns="1d2cd3fc-951f-4e4c-8f77-1331cffdf41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B5C655C-A776-4F7F-8050-9B515F895647}"/>
</file>

<file path=customXml/itemProps2.xml><?xml version="1.0" encoding="utf-8"?>
<ds:datastoreItem xmlns:ds="http://schemas.openxmlformats.org/officeDocument/2006/customXml" ds:itemID="{E456C4A7-E7B4-4AF4-9D55-C88AE647496C}"/>
</file>

<file path=customXml/itemProps3.xml><?xml version="1.0" encoding="utf-8"?>
<ds:datastoreItem xmlns:ds="http://schemas.openxmlformats.org/officeDocument/2006/customXml" ds:itemID="{FA6B9CE6-ADC8-4337-98DB-67EF5E6A5A82}"/>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Falcon Marketing — Client Concentration &amp; Retention</dc:title>
  <dc:subject>PptxGenJS Presentation</dc:subject>
  <dc:creator>xFalcon AnalyticsPro · AutoExplore</dc:creator>
  <cp:lastModifiedBy>xFalcon AnalyticsPro · AutoExplore</cp:lastModifiedBy>
  <cp:revision>1</cp:revision>
  <dcterms:created xsi:type="dcterms:W3CDTF">2026-04-27T01:27:43Z</dcterms:created>
  <dcterms:modified xsi:type="dcterms:W3CDTF">2026-04-27T01:27:43Z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0x0101008B91501FD4DDC148AD1E3FAF4074DBCB</vt:lpwstr>
  </property>
</Properties>
</file>