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g"/>
  <Default Extension="m4v" ContentType="video/mp4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xlsx" ContentType="application/vnd.openxmlformats-officedocument.spreadsheetml.sheet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Masters/notesMaster1.xml" ContentType="application/vnd.openxmlformats-officedocument.presentationml.notesMaster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1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customXml" Target="../customXml/item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7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8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000" b="0" i="0" u="none" strike="noStrike">
                <a:solidFill>
                  <a:srgbClr val="8B95A5"/>
                </a:solidFill>
                <a:latin typeface="Arial"/>
              </a:defRPr>
            </a:pPr>
            <a:r>
              <a:rPr sz="1000" b="0" i="0" u="none" strike="noStrike">
                <a:solidFill>
                  <a:srgbClr val="8B95A5"/>
                </a:solidFill>
                <a:latin typeface="Arial"/>
              </a:rPr>
              <a:t>Headcount by Department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Headcount</c:v>
                </c:pt>
              </c:strCache>
            </c:strRef>
          </c:tx>
          <c:spPr>
            <a:solidFill>
              <a:srgbClr val="006AFF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800" u="none">
                    <a:solidFill>
                      <a:srgbClr val="00D4FF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Sheet1!$A$2:$A$8</c:f>
              <c:multiLvlStrCache>
                <c:ptCount val="7"/>
                <c:lvl>
                  <c:pt idx="0">
                    <c:v>Frontend Eng</c:v>
                  </c:pt>
                  <c:pt idx="1">
                    <c:v>Backend Eng</c:v>
                  </c:pt>
                  <c:pt idx="2">
                    <c:v>SMB Sales</c:v>
                  </c:pt>
                  <c:pt idx="3">
                    <c:v>Data &amp; AI</c:v>
                  </c:pt>
                  <c:pt idx="4">
                    <c:v>Customer Success</c:v>
                  </c:pt>
                  <c:pt idx="5">
                    <c:v>HR</c:v>
                  </c:pt>
                  <c:pt idx="6">
                    <c:v>Enterprise Sales</c:v>
                  </c:pt>
                </c:lvl>
              </c:multiLvlStrCache>
            </c:multiLvl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138</c:v>
                </c:pt>
                <c:pt idx="1">
                  <c:v>138</c:v>
                </c:pt>
                <c:pt idx="2">
                  <c:v>58</c:v>
                </c:pt>
                <c:pt idx="3">
                  <c:v>56</c:v>
                </c:pt>
                <c:pt idx="4">
                  <c:v>55</c:v>
                </c:pt>
                <c:pt idx="5">
                  <c:v>55</c:v>
                </c:pt>
                <c:pt idx="6">
                  <c:v>6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800" u="none">
                  <a:solidFill>
                    <a:srgbClr val="00D4FF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800" b="0" i="0" u="none" strike="noStrike">
                <a:solidFill>
                  <a:srgbClr val="8B95A5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2A3550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800" b="0" i="0" u="none" strike="noStrike">
                <a:solidFill>
                  <a:srgbClr val="8B95A5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solidFill>
      <a:srgbClr val="141E30"/>
    </a:solidFill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000" b="0" i="0" u="none" strike="noStrike">
                <a:solidFill>
                  <a:srgbClr val="8B95A5"/>
                </a:solidFill>
                <a:latin typeface="Arial"/>
              </a:defRPr>
            </a:pPr>
            <a:r>
              <a:rPr sz="1000" b="0" i="0" u="none" strike="noStrike">
                <a:solidFill>
                  <a:srgbClr val="8B95A5"/>
                </a:solidFill>
                <a:latin typeface="Arial"/>
              </a:rPr>
              <a:t>Compensation YoY Comparison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rgbClr val="1A7F64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Sheet1!$A$2:$A$3</c:f>
              <c:multiLvlStrCache>
                <c:ptCount val="2"/>
                <c:lvl>
                  <c:pt idx="0">
                    <c:v>Avg Base</c:v>
                  </c:pt>
                  <c:pt idx="1">
                    <c:v>Avg Bonus</c:v>
                  </c:pt>
                </c:lvl>
              </c:multiLvlStrCache>
            </c:multiLvl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119000</c:v>
                </c:pt>
                <c:pt idx="1">
                  <c:v>19000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rgbClr val="0EA5E9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Sheet1!$A$2:$A$3</c:f>
              <c:multiLvlStrCache>
                <c:ptCount val="2"/>
                <c:lvl>
                  <c:pt idx="0">
                    <c:v>Avg Base</c:v>
                  </c:pt>
                  <c:pt idx="1">
                    <c:v>Avg Bonus</c:v>
                  </c:pt>
                </c:lvl>
              </c:multiLvlStrCache>
            </c:multiLvl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123000</c:v>
                </c:pt>
                <c:pt idx="1">
                  <c:v>19643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000000"/>
                  </a:solidFill>
                  <a:latin typeface="Arial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8B95A5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2A3550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8B95A5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900">
              <a:solidFill>
                <a:srgbClr val="8B95A5"/>
              </a:solidFill>
            </a:defRPr>
          </a:pPr>
          <a:endParaRPr lang="en-US"/>
        </a:p>
      </c:txPr>
    </c:legend>
    <c:plotVisOnly val="1"/>
    <c:dispBlanksAs val="span"/>
  </c:chart>
  <c:spPr>
    <a:solidFill>
      <a:srgbClr val="141E30"/>
    </a:solidFill>
    <a:ln>
      <a:noFill/>
    </a:ln>
    <a:effectLst/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000" b="0" i="0" u="none" strike="noStrike">
                <a:solidFill>
                  <a:srgbClr val="8B95A5"/>
                </a:solidFill>
                <a:latin typeface="Arial"/>
              </a:defRPr>
            </a:pPr>
            <a:r>
              <a:rPr sz="1000" b="0" i="0" u="none" strike="noStrike">
                <a:solidFill>
                  <a:srgbClr val="8B95A5"/>
                </a:solidFill>
                <a:latin typeface="Arial"/>
              </a:rPr>
              <a:t>2024 Rating Distribution</a:t>
            </a:r>
          </a:p>
        </c:rich>
      </c:tx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2024 Ratings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006AFF"/>
              </a:solidFill>
              <a:effectLst/>
            </c:spPr>
          </c:dPt>
          <c:dPt>
            <c:idx val="1"/>
            <c:bubble3D val="0"/>
            <c:spPr>
              <a:solidFill>
                <a:srgbClr val="1A7F64"/>
              </a:solidFill>
              <a:effectLst/>
            </c:spPr>
          </c:dPt>
          <c:dPt>
            <c:idx val="2"/>
            <c:bubble3D val="0"/>
            <c:spPr>
              <a:solidFill>
                <a:srgbClr val="F59E0B"/>
              </a:solidFill>
              <a:effectLst/>
            </c:spPr>
          </c:dPt>
          <c:dLbls>
            <c:dLbl>
              <c:idx val="0"/>
              <c:numFmt formatCode="0%" sourceLinked="0"/>
              <c:spPr/>
              <c:txPr>
                <a:bodyPr/>
                <a:lstStyle/>
                <a:p>
                  <a:pPr>
                    <a:defRPr sz="1000" b="0" i="0" u="none" strike="noStrike">
                      <a:solidFill>
                        <a:srgbClr val="F5F7FA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1"/>
              <c:numFmt formatCode="0%" sourceLinked="0"/>
              <c:spPr/>
              <c:txPr>
                <a:bodyPr/>
                <a:lstStyle/>
                <a:p>
                  <a:pPr>
                    <a:defRPr sz="1000" b="0" i="0" u="none" strike="noStrike">
                      <a:solidFill>
                        <a:srgbClr val="F5F7FA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2"/>
              <c:numFmt formatCode="0%" sourceLinked="0"/>
              <c:spPr/>
              <c:txPr>
                <a:bodyPr/>
                <a:lstStyle/>
                <a:p>
                  <a:pPr>
                    <a:defRPr sz="1000" b="0" i="0" u="none" strike="noStrike">
                      <a:solidFill>
                        <a:srgbClr val="F5F7FA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numFmt formatCode="0%" sourceLinked="0"/>
            <c:txPr>
              <a:bodyPr/>
              <a:lstStyle/>
              <a:p>
                <a:pPr>
                  <a:defRPr sz="1800" b="0" i="0" u="none" strike="noStrik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0"/>
          </c:dLbls>
          <c:cat>
            <c:strRef>
              <c:f>Sheet1!$A$2:$A$4</c:f>
              <c:strCache>
                <c:ptCount val="3"/>
                <c:pt idx="0">
                  <c:v>Exceeds (278)</c:v>
                </c:pt>
                <c:pt idx="1">
                  <c:v>Meets (431)</c:v>
                </c:pt>
                <c:pt idx="2">
                  <c:v>Below (151)</c:v>
                </c:pt>
              </c:strCache>
            </c:strRef>
          </c:cat>
          <c:val>
            <c:numRef>
              <c:f>Sheet1!$B$2:$B$4</c:f>
              <c:numCache>
                <c:ptCount val="3"/>
                <c:pt idx="0">
                  <c:v>278</c:v>
                </c:pt>
                <c:pt idx="1">
                  <c:v>431</c:v>
                </c:pt>
                <c:pt idx="2">
                  <c:v>151</c:v>
                </c:pt>
              </c:numCache>
            </c:numRef>
          </c:val>
        </c:ser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900">
              <a:solidFill>
                <a:srgbClr val="8B95A5"/>
              </a:solidFill>
            </a:defRPr>
          </a:pPr>
          <a:endParaRPr lang="en-US"/>
        </a:p>
      </c:txPr>
    </c:legend>
    <c:plotVisOnly val="1"/>
    <c:dispBlanksAs val="span"/>
  </c:chart>
  <c:spPr>
    <a:solidFill>
      <a:srgbClr val="141E30"/>
    </a:solidFill>
    <a:ln>
      <a:noFill/>
    </a:ln>
    <a:effectLst/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000" b="0" i="0" u="none" strike="noStrike">
                <a:solidFill>
                  <a:srgbClr val="8B95A5"/>
                </a:solidFill>
                <a:latin typeface="Arial"/>
              </a:defRPr>
            </a:pPr>
            <a:r>
              <a:rPr sz="1000" b="0" i="0" u="none" strike="noStrike">
                <a:solidFill>
                  <a:srgbClr val="8B95A5"/>
                </a:solidFill>
                <a:latin typeface="Arial"/>
              </a:rPr>
              <a:t>Annual Exit Trend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Exits</c:v>
                </c:pt>
              </c:strCache>
            </c:strRef>
          </c:tx>
          <c:spPr>
            <a:solidFill>
              <a:srgbClr val="0EA5E9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000" u="none">
                    <a:solidFill>
                      <a:srgbClr val="00D4FF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Sheet1!$A$2:$A$5</c:f>
              <c:multiLvlStrCache>
                <c:ptCount val="4"/>
                <c:lvl>
                  <c:pt idx="0">
                    <c:v>2021</c:v>
                  </c:pt>
                  <c:pt idx="1">
                    <c:v>2022</c:v>
                  </c:pt>
                  <c:pt idx="2">
                    <c:v>2023</c:v>
                  </c:pt>
                  <c:pt idx="3">
                    <c:v>2024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30</c:v>
                </c:pt>
                <c:pt idx="1">
                  <c:v>34</c:v>
                </c:pt>
                <c:pt idx="2">
                  <c:v>30</c:v>
                </c:pt>
                <c:pt idx="3">
                  <c:v>15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000" u="none">
                  <a:solidFill>
                    <a:srgbClr val="00D4FF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8B95A5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2A3550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8B95A5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solidFill>
      <a:srgbClr val="141E30"/>
    </a:solidFill>
    <a:ln>
      <a:noFill/>
    </a:ln>
    <a:effectLst/>
  </c:sp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Applications</c:v>
                </c:pt>
              </c:strCache>
            </c:strRef>
          </c:tx>
          <c:spPr>
            <a:solidFill>
              <a:srgbClr val="006AFF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000" u="none">
                    <a:solidFill>
                      <a:srgbClr val="00D4FF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Sheet1!$A$2:$A$7</c:f>
              <c:multiLvlStrCache>
                <c:ptCount val="6"/>
                <c:lvl>
                  <c:pt idx="0">
                    <c:v>Applied</c:v>
                  </c:pt>
                  <c:pt idx="1">
                    <c:v>Hired</c:v>
                  </c:pt>
                  <c:pt idx="2">
                    <c:v>Rejected</c:v>
                  </c:pt>
                  <c:pt idx="3">
                    <c:v>Screening</c:v>
                  </c:pt>
                  <c:pt idx="4">
                    <c:v>Interview</c:v>
                  </c:pt>
                  <c:pt idx="5">
                    <c:v>Offer</c:v>
                  </c:pt>
                </c:lvl>
              </c:multiLvlStrCache>
            </c:multiLvl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138</c:v>
                </c:pt>
                <c:pt idx="1">
                  <c:v>89</c:v>
                </c:pt>
                <c:pt idx="2">
                  <c:v>70</c:v>
                </c:pt>
                <c:pt idx="3">
                  <c:v>69</c:v>
                </c:pt>
                <c:pt idx="4">
                  <c:v>35</c:v>
                </c:pt>
                <c:pt idx="5">
                  <c:v>20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000" u="none">
                  <a:solidFill>
                    <a:srgbClr val="00D4FF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8B95A5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b"/>
        <c:majorGridlines>
          <c:spPr>
            <a:ln w="6350" cap="flat">
              <a:solidFill>
                <a:srgbClr val="2A3550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800" b="0" i="0" u="none" strike="noStrike">
                <a:solidFill>
                  <a:srgbClr val="8B95A5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solidFill>
      <a:srgbClr val="141E30"/>
    </a:solidFill>
    <a:ln>
      <a:noFill/>
    </a:ln>
    <a:effectLst/>
  </c:sp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000" b="0" i="0" u="none" strike="noStrike">
                <a:solidFill>
                  <a:srgbClr val="8B95A5"/>
                </a:solidFill>
                <a:latin typeface="Arial"/>
              </a:defRPr>
            </a:pPr>
            <a:r>
              <a:rPr sz="1000" b="0" i="0" u="none" strike="noStrike">
                <a:solidFill>
                  <a:srgbClr val="8B95A5"/>
                </a:solidFill>
                <a:latin typeface="Arial"/>
              </a:rPr>
              <a:t>Training Enrollments by Year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Enrollments</c:v>
                </c:pt>
              </c:strCache>
            </c:strRef>
          </c:tx>
          <c:spPr>
            <a:solidFill>
              <a:srgbClr val="1A7F64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800" u="none">
                    <a:solidFill>
                      <a:srgbClr val="00D4FF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Sheet1!$A$2:$A$8</c:f>
              <c:multiLvlStrCache>
                <c:ptCount val="7"/>
                <c:lvl>
                  <c:pt idx="0">
                    <c:v>2018</c:v>
                  </c:pt>
                  <c:pt idx="1">
                    <c:v>2019</c:v>
                  </c:pt>
                  <c:pt idx="2">
                    <c:v>2020</c:v>
                  </c:pt>
                  <c:pt idx="3">
                    <c:v>2021</c:v>
                  </c:pt>
                  <c:pt idx="4">
                    <c:v>2022</c:v>
                  </c:pt>
                  <c:pt idx="5">
                    <c:v>2023</c:v>
                  </c:pt>
                  <c:pt idx="6">
                    <c:v>2024</c:v>
                  </c:pt>
                </c:lvl>
              </c:multiLvlStrCache>
            </c:multiLvl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130</c:v>
                </c:pt>
                <c:pt idx="1">
                  <c:v>142</c:v>
                </c:pt>
                <c:pt idx="2">
                  <c:v>152</c:v>
                </c:pt>
                <c:pt idx="3">
                  <c:v>154</c:v>
                </c:pt>
                <c:pt idx="4">
                  <c:v>175</c:v>
                </c:pt>
                <c:pt idx="5">
                  <c:v>160</c:v>
                </c:pt>
                <c:pt idx="6">
                  <c:v>457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800" u="none">
                  <a:solidFill>
                    <a:srgbClr val="00D4FF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8B95A5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2A3550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8B95A5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solidFill>
      <a:srgbClr val="141E30"/>
    </a:solidFill>
    <a:ln>
      <a:noFill/>
    </a:ln>
    <a:effectLst/>
  </c:sp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000" b="0" i="0" u="none" strike="noStrike">
                <a:solidFill>
                  <a:srgbClr val="8B95A5"/>
                </a:solidFill>
                <a:latin typeface="Arial"/>
              </a:defRPr>
            </a:pPr>
            <a:r>
              <a:rPr sz="1000" b="0" i="0" u="none" strike="noStrike">
                <a:solidFill>
                  <a:srgbClr val="8B95A5"/>
                </a:solidFill>
                <a:latin typeface="Arial"/>
              </a:rPr>
              <a:t>Engagement Score Trend</a:t>
            </a:r>
          </a:p>
        </c:rich>
      </c:tx>
      <c:layout/>
      <c:overlay val="0"/>
    </c:title>
    <c:autoTitleDeleted val="0"/>
    <c:plotArea>
      <c:layout/>
      <c:lineChart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Annual</c:v>
                </c:pt>
              </c:strCache>
            </c:strRef>
          </c:tx>
          <c:spPr>
            <a:solidFill>
              <a:srgbClr val="006AFF"/>
            </a:solidFill>
            <a:ln w="38100" cap="flat">
              <a:solidFill>
                <a:srgbClr val="006AFF"/>
              </a:solidFill>
              <a:prstDash val="solid"/>
              <a:round/>
            </a:ln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marker>
            <c:symbol val="circle"/>
            <c:size val="6"/>
            <c:spPr>
              <a:solidFill>
                <a:srgbClr val="006AFF"/>
              </a:solidFill>
              <a:ln w="9525" cap="flat">
                <a:solidFill>
                  <a:srgbClr val="006AFF"/>
                </a:solidFill>
                <a:prstDash val="solid"/>
                <a:round/>
              </a:ln>
              <a:effectLst/>
            </c:spPr>
          </c:marker>
          <c:cat>
            <c:multiLvlStrRef>
              <c:f>Sheet1!$A$2:$A$3</c:f>
              <c:multiLvlStrCache>
                <c:ptCount val="2"/>
                <c:lvl>
                  <c:pt idx="0">
                    <c:v>2023</c:v>
                  </c:pt>
                  <c:pt idx="1">
                    <c:v>2024</c:v>
                  </c:pt>
                </c:lvl>
              </c:multiLvlStrCache>
            </c:multiLvl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7.5</c:v>
                </c:pt>
                <c:pt idx="1">
                  <c:v>7.44</c:v>
                </c:pt>
              </c:numCache>
            </c:numRef>
          </c:val>
          <c:smooth val="1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Pulse Q2</c:v>
                </c:pt>
              </c:strCache>
            </c:strRef>
          </c:tx>
          <c:spPr>
            <a:solidFill>
              <a:srgbClr val="F59E0B"/>
            </a:solidFill>
            <a:ln w="38100" cap="flat">
              <a:solidFill>
                <a:srgbClr val="F59E0B"/>
              </a:solidFill>
              <a:prstDash val="solid"/>
              <a:round/>
            </a:ln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marker>
            <c:symbol val="circle"/>
            <c:size val="6"/>
            <c:spPr>
              <a:solidFill>
                <a:srgbClr val="F59E0B"/>
              </a:solidFill>
              <a:ln w="9525" cap="flat">
                <a:solidFill>
                  <a:srgbClr val="F59E0B"/>
                </a:solidFill>
                <a:prstDash val="solid"/>
                <a:round/>
              </a:ln>
              <a:effectLst/>
            </c:spPr>
          </c:marker>
          <c:cat>
            <c:multiLvlStrRef>
              <c:f>Sheet1!$A$2:$A$3</c:f>
              <c:multiLvlStrCache>
                <c:ptCount val="2"/>
                <c:lvl>
                  <c:pt idx="0">
                    <c:v>2023</c:v>
                  </c:pt>
                  <c:pt idx="1">
                    <c:v>2024</c:v>
                  </c:pt>
                </c:lvl>
              </c:multiLvlStrCache>
            </c:multiLvl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8.01</c:v>
                </c:pt>
                <c:pt idx="1">
                  <c:v>7.74</c:v>
                </c:pt>
              </c:numCache>
            </c:numRef>
          </c:val>
          <c:smooth val="1"/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000000"/>
                  </a:solidFill>
                  <a:latin typeface="Arial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marker val="1"/>
        <c:axId val="2094734554"/>
        <c:axId val="2094734552"/>
        <c:axId val="2094734556"/>
      </c:line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8B95A5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  <c:max val="9"/>
          <c:min val="6"/>
        </c:scaling>
        <c:delete val="0"/>
        <c:axPos val="l"/>
        <c:majorGridlines>
          <c:spPr>
            <a:ln w="6350" cap="flat">
              <a:solidFill>
                <a:srgbClr val="2A3550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8B95A5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900">
              <a:solidFill>
                <a:srgbClr val="8B95A5"/>
              </a:solidFill>
            </a:defRPr>
          </a:pPr>
          <a:endParaRPr lang="en-US"/>
        </a:p>
      </c:txPr>
    </c:legend>
    <c:plotVisOnly val="1"/>
    <c:dispBlanksAs val="span"/>
  </c:chart>
  <c:spPr>
    <a:solidFill>
      <a:srgbClr val="141E30"/>
    </a:solidFill>
    <a:ln>
      <a:noFill/>
    </a:ln>
    <a:effectLst/>
  </c:sp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000" b="0" i="0" u="none" strike="noStrike">
                <a:solidFill>
                  <a:srgbClr val="8B95A5"/>
                </a:solidFill>
                <a:latin typeface="Arial"/>
              </a:defRPr>
            </a:pPr>
            <a:r>
              <a:rPr sz="1000" b="0" i="0" u="none" strike="noStrike">
                <a:solidFill>
                  <a:srgbClr val="8B95A5"/>
                </a:solidFill>
                <a:latin typeface="Arial"/>
              </a:rPr>
              <a:t>Gender by Department</a:t>
            </a:r>
          </a:p>
        </c:rich>
      </c:tx>
      <c:layout/>
      <c:overlay val="0"/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Female</c:v>
                </c:pt>
              </c:strCache>
            </c:strRef>
          </c:tx>
          <c:spPr>
            <a:solidFill>
              <a:srgbClr val="0EA5E9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Sheet1!$A$2:$A$7</c:f>
              <c:multiLvlStrCache>
                <c:ptCount val="6"/>
                <c:lvl>
                  <c:pt idx="0">
                    <c:v>Backend Eng</c:v>
                  </c:pt>
                  <c:pt idx="1">
                    <c:v>Frontend Eng</c:v>
                  </c:pt>
                  <c:pt idx="2">
                    <c:v>Data &amp; AI</c:v>
                  </c:pt>
                  <c:pt idx="3">
                    <c:v>HR</c:v>
                  </c:pt>
                  <c:pt idx="4">
                    <c:v>Customer Success</c:v>
                  </c:pt>
                  <c:pt idx="5">
                    <c:v>SMB Sales</c:v>
                  </c:pt>
                </c:lvl>
              </c:multiLvlStrCache>
            </c:multiLvl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69</c:v>
                </c:pt>
                <c:pt idx="1">
                  <c:v>69</c:v>
                </c:pt>
                <c:pt idx="2">
                  <c:v>52</c:v>
                </c:pt>
                <c:pt idx="3">
                  <c:v>53</c:v>
                </c:pt>
                <c:pt idx="4">
                  <c:v>2</c:v>
                </c:pt>
                <c:pt idx="5">
                  <c:v>3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Male</c:v>
                </c:pt>
              </c:strCache>
            </c:strRef>
          </c:tx>
          <c:spPr>
            <a:solidFill>
              <a:srgbClr val="F59E0B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Sheet1!$A$2:$A$7</c:f>
              <c:multiLvlStrCache>
                <c:ptCount val="6"/>
                <c:lvl>
                  <c:pt idx="0">
                    <c:v>Backend Eng</c:v>
                  </c:pt>
                  <c:pt idx="1">
                    <c:v>Frontend Eng</c:v>
                  </c:pt>
                  <c:pt idx="2">
                    <c:v>Data &amp; AI</c:v>
                  </c:pt>
                  <c:pt idx="3">
                    <c:v>HR</c:v>
                  </c:pt>
                  <c:pt idx="4">
                    <c:v>Customer Success</c:v>
                  </c:pt>
                  <c:pt idx="5">
                    <c:v>SMB Sales</c:v>
                  </c:pt>
                </c:lvl>
              </c:multiLvlStrCache>
            </c:multiLvl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68</c:v>
                </c:pt>
                <c:pt idx="1">
                  <c:v>68</c:v>
                </c:pt>
                <c:pt idx="2">
                  <c:v>4</c:v>
                </c:pt>
                <c:pt idx="3">
                  <c:v>2</c:v>
                </c:pt>
                <c:pt idx="4">
                  <c:v>53</c:v>
                </c:pt>
                <c:pt idx="5">
                  <c:v>55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000000"/>
                  </a:solidFill>
                  <a:latin typeface="Arial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8B95A5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b"/>
        <c:majorGridlines>
          <c:spPr>
            <a:ln w="6350" cap="flat">
              <a:solidFill>
                <a:srgbClr val="2A3550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8B95A5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900">
              <a:solidFill>
                <a:srgbClr val="8B95A5"/>
              </a:solidFill>
            </a:defRPr>
          </a:pPr>
          <a:endParaRPr lang="en-US"/>
        </a:p>
      </c:txPr>
    </c:legend>
    <c:plotVisOnly val="1"/>
    <c:dispBlanksAs val="span"/>
  </c:chart>
  <c:spPr>
    <a:solidFill>
      <a:srgbClr val="141E30"/>
    </a:solidFill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/ppt/charts/chart8.xml"/><Relationship Id="rId1" Type="http://schemas.openxmlformats.org/officeDocument/2006/relationships/image" Target="../media/image-10-1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/ppt/charts/chart1.xml"/><Relationship Id="rId1" Type="http://schemas.openxmlformats.org/officeDocument/2006/relationships/image" Target="../media/image-3-1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/ppt/charts/chart2.xml"/><Relationship Id="rId1" Type="http://schemas.openxmlformats.org/officeDocument/2006/relationships/image" Target="../media/image-4-1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/ppt/charts/chart3.xml"/><Relationship Id="rId1" Type="http://schemas.openxmlformats.org/officeDocument/2006/relationships/image" Target="../media/image-5-1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/ppt/charts/chart4.xml"/><Relationship Id="rId1" Type="http://schemas.openxmlformats.org/officeDocument/2006/relationships/image" Target="../media/image-6-1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/ppt/charts/chart5.xml"/><Relationship Id="rId1" Type="http://schemas.openxmlformats.org/officeDocument/2006/relationships/image" Target="../media/image-7-1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/ppt/charts/chart6.xml"/><Relationship Id="rId1" Type="http://schemas.openxmlformats.org/officeDocument/2006/relationships/image" Target="../media/image-8-1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/ppt/charts/chart7.xml"/><Relationship Id="rId1" Type="http://schemas.openxmlformats.org/officeDocument/2006/relationships/image" Target="../media/image-9-1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162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00D4FF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365760"/>
            <a:ext cx="914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00D4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x</a:t>
            </a:r>
            <a:pPr indent="0" marL="0">
              <a:buNone/>
            </a:pPr>
            <a:r>
              <a:rPr lang="en-US" sz="3600" b="1" dirty="0">
                <a:solidFill>
                  <a:srgbClr val="FF6B35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F</a:t>
            </a:r>
            <a:endParaRPr lang="en-US" sz="3600" dirty="0"/>
          </a:p>
        </p:txBody>
      </p:sp>
      <p:sp>
        <p:nvSpPr>
          <p:cNvPr id="4" name="Text 2"/>
          <p:cNvSpPr/>
          <p:nvPr/>
        </p:nvSpPr>
        <p:spPr>
          <a:xfrm>
            <a:off x="1280160" y="384048"/>
            <a:ext cx="2743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spc="400" kern="0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FALCON CORP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548640" y="1463040"/>
            <a:ext cx="77724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5F7F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Year-End HR Report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548640" y="2468880"/>
            <a:ext cx="1828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800" b="1" dirty="0">
                <a:solidFill>
                  <a:srgbClr val="00D4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2024</a:t>
            </a:r>
            <a:endParaRPr lang="en-US" sz="4800" dirty="0"/>
          </a:p>
        </p:txBody>
      </p:sp>
      <p:sp>
        <p:nvSpPr>
          <p:cNvPr id="7" name="Text 5"/>
          <p:cNvSpPr/>
          <p:nvPr/>
        </p:nvSpPr>
        <p:spPr>
          <a:xfrm>
            <a:off x="548640" y="3291840"/>
            <a:ext cx="6400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400" dirty="0">
                <a:solidFill>
                  <a:srgbClr val="8B95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Comprehensive analysis across workforce, compensation, performance,</a:t>
            </a:r>
            <a:endParaRPr lang="en-US" sz="1400" dirty="0"/>
          </a:p>
          <a:p>
            <a:pPr indent="0" marL="0">
              <a:lnSpc>
                <a:spcPct val="140000"/>
              </a:lnSpc>
              <a:buNone/>
            </a:pPr>
            <a:r>
              <a:rPr lang="en-US" sz="1400" dirty="0">
                <a:solidFill>
                  <a:srgbClr val="8B95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attrition, recruiting, learning, engagement, and diversity.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548640" y="4297680"/>
            <a:ext cx="1828800" cy="36576"/>
          </a:xfrm>
          <a:prstGeom prst="rect">
            <a:avLst/>
          </a:prstGeom>
          <a:solidFill>
            <a:srgbClr val="FF6B35"/>
          </a:solidFill>
          <a:ln/>
        </p:spPr>
      </p:sp>
      <p:sp>
        <p:nvSpPr>
          <p:cNvPr id="9" name="Text 7"/>
          <p:cNvSpPr/>
          <p:nvPr/>
        </p:nvSpPr>
        <p:spPr>
          <a:xfrm>
            <a:off x="548640" y="448056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A63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Prepared for CHRO &amp; Leadership Team  |  January 2025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A162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FF6B35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228600"/>
            <a:ext cx="320040" cy="3200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960120" y="22860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5F7F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DEI &amp; Diversity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960120" y="566928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B95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Gender Distribution &amp; Departmental Equity  |  Current Snapshot</a:t>
            </a:r>
            <a:endParaRPr lang="en-US" sz="1100" dirty="0"/>
          </a:p>
        </p:txBody>
      </p:sp>
      <p:sp>
        <p:nvSpPr>
          <p:cNvPr id="6" name="Shape 3"/>
          <p:cNvSpPr/>
          <p:nvPr/>
        </p:nvSpPr>
        <p:spPr>
          <a:xfrm>
            <a:off x="457200" y="1005840"/>
            <a:ext cx="2651760" cy="914400"/>
          </a:xfrm>
          <a:prstGeom prst="rect">
            <a:avLst/>
          </a:prstGeom>
          <a:solidFill>
            <a:srgbClr val="141E30"/>
          </a:solidFill>
          <a:ln/>
          <a:effectLst>
            <a:outerShdw sx="100000" sy="100000" kx="0" ky="0" algn="bl" rotWithShape="0" blurRad="101600" dist="38100" dir="8100000">
              <a:srgbClr val="000000">
                <a:alpha val="25000"/>
              </a:srgbClr>
            </a:outerShdw>
          </a:effectLst>
        </p:spPr>
      </p:sp>
      <p:sp>
        <p:nvSpPr>
          <p:cNvPr id="7" name="Text 4"/>
          <p:cNvSpPr/>
          <p:nvPr/>
        </p:nvSpPr>
        <p:spPr>
          <a:xfrm>
            <a:off x="457200" y="1051560"/>
            <a:ext cx="2651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00D4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49%/51%</a:t>
            </a:r>
            <a:endParaRPr lang="en-US" sz="2600" dirty="0"/>
          </a:p>
        </p:txBody>
      </p:sp>
      <p:sp>
        <p:nvSpPr>
          <p:cNvPr id="8" name="Text 5"/>
          <p:cNvSpPr/>
          <p:nvPr/>
        </p:nvSpPr>
        <p:spPr>
          <a:xfrm>
            <a:off x="457200" y="1417320"/>
            <a:ext cx="2651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F5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F/M Overall</a:t>
            </a:r>
            <a:endParaRPr lang="en-US" sz="1000" dirty="0"/>
          </a:p>
        </p:txBody>
      </p:sp>
      <p:sp>
        <p:nvSpPr>
          <p:cNvPr id="9" name="Text 6"/>
          <p:cNvSpPr/>
          <p:nvPr/>
        </p:nvSpPr>
        <p:spPr>
          <a:xfrm>
            <a:off x="457200" y="1618488"/>
            <a:ext cx="26517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8B95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Near perfect parity</a:t>
            </a:r>
            <a:endParaRPr lang="en-US" sz="800" dirty="0"/>
          </a:p>
        </p:txBody>
      </p:sp>
      <p:sp>
        <p:nvSpPr>
          <p:cNvPr id="10" name="Shape 7"/>
          <p:cNvSpPr/>
          <p:nvPr/>
        </p:nvSpPr>
        <p:spPr>
          <a:xfrm>
            <a:off x="3291840" y="1005840"/>
            <a:ext cx="2651760" cy="914400"/>
          </a:xfrm>
          <a:prstGeom prst="rect">
            <a:avLst/>
          </a:prstGeom>
          <a:solidFill>
            <a:srgbClr val="141E30"/>
          </a:solidFill>
          <a:ln/>
          <a:effectLst>
            <a:outerShdw sx="100000" sy="100000" kx="0" ky="0" algn="bl" rotWithShape="0" blurRad="101600" dist="38100" dir="8100000">
              <a:srgbClr val="000000">
                <a:alpha val="25000"/>
              </a:srgbClr>
            </a:outerShdw>
          </a:effectLst>
        </p:spPr>
      </p:sp>
      <p:sp>
        <p:nvSpPr>
          <p:cNvPr id="11" name="Text 8"/>
          <p:cNvSpPr/>
          <p:nvPr/>
        </p:nvSpPr>
        <p:spPr>
          <a:xfrm>
            <a:off x="3291840" y="1051560"/>
            <a:ext cx="2651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00D4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2600" dirty="0"/>
          </a:p>
        </p:txBody>
      </p:sp>
      <p:sp>
        <p:nvSpPr>
          <p:cNvPr id="12" name="Text 9"/>
          <p:cNvSpPr/>
          <p:nvPr/>
        </p:nvSpPr>
        <p:spPr>
          <a:xfrm>
            <a:off x="3291840" y="1417320"/>
            <a:ext cx="2651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F5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Imbalanced Depts</a:t>
            </a:r>
            <a:endParaRPr lang="en-US" sz="1000" dirty="0"/>
          </a:p>
        </p:txBody>
      </p:sp>
      <p:sp>
        <p:nvSpPr>
          <p:cNvPr id="13" name="Text 10"/>
          <p:cNvSpPr/>
          <p:nvPr/>
        </p:nvSpPr>
        <p:spPr>
          <a:xfrm>
            <a:off x="3291840" y="1618488"/>
            <a:ext cx="26517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8B95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&gt;90% one gender</a:t>
            </a:r>
            <a:endParaRPr lang="en-US" sz="800" dirty="0"/>
          </a:p>
        </p:txBody>
      </p:sp>
      <p:sp>
        <p:nvSpPr>
          <p:cNvPr id="14" name="Shape 11"/>
          <p:cNvSpPr/>
          <p:nvPr/>
        </p:nvSpPr>
        <p:spPr>
          <a:xfrm>
            <a:off x="6126480" y="1005840"/>
            <a:ext cx="2651760" cy="914400"/>
          </a:xfrm>
          <a:prstGeom prst="rect">
            <a:avLst/>
          </a:prstGeom>
          <a:solidFill>
            <a:srgbClr val="141E30"/>
          </a:solidFill>
          <a:ln/>
          <a:effectLst>
            <a:outerShdw sx="100000" sy="100000" kx="0" ky="0" algn="bl" rotWithShape="0" blurRad="101600" dist="38100" dir="8100000">
              <a:srgbClr val="000000">
                <a:alpha val="25000"/>
              </a:srgbClr>
            </a:outerShdw>
          </a:effectLst>
        </p:spPr>
      </p:sp>
      <p:sp>
        <p:nvSpPr>
          <p:cNvPr id="15" name="Text 12"/>
          <p:cNvSpPr/>
          <p:nvPr/>
        </p:nvSpPr>
        <p:spPr>
          <a:xfrm>
            <a:off x="6126480" y="1051560"/>
            <a:ext cx="2651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00D4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0.98</a:t>
            </a:r>
            <a:endParaRPr lang="en-US" sz="2600" dirty="0"/>
          </a:p>
        </p:txBody>
      </p:sp>
      <p:sp>
        <p:nvSpPr>
          <p:cNvPr id="16" name="Text 13"/>
          <p:cNvSpPr/>
          <p:nvPr/>
        </p:nvSpPr>
        <p:spPr>
          <a:xfrm>
            <a:off x="6126480" y="1417320"/>
            <a:ext cx="2651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F5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 Equity Ratio</a:t>
            </a:r>
            <a:endParaRPr lang="en-US" sz="1000" dirty="0"/>
          </a:p>
        </p:txBody>
      </p:sp>
      <p:sp>
        <p:nvSpPr>
          <p:cNvPr id="17" name="Text 14"/>
          <p:cNvSpPr/>
          <p:nvPr/>
        </p:nvSpPr>
        <p:spPr>
          <a:xfrm>
            <a:off x="6126480" y="1618488"/>
            <a:ext cx="26517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8B95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Within 2% band</a:t>
            </a:r>
            <a:endParaRPr lang="en-US" sz="800" dirty="0"/>
          </a:p>
        </p:txBody>
      </p:sp>
      <p:graphicFrame>
        <p:nvGraphicFramePr>
          <p:cNvPr id="18" name="Chart 0" descr=""/>
          <p:cNvGraphicFramePr/>
          <p:nvPr/>
        </p:nvGraphicFramePr>
        <p:xfrm>
          <a:off x="457200" y="2103120"/>
          <a:ext cx="5029200" cy="265176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19" name="Shape 15"/>
          <p:cNvSpPr/>
          <p:nvPr/>
        </p:nvSpPr>
        <p:spPr>
          <a:xfrm>
            <a:off x="5669280" y="2103120"/>
            <a:ext cx="3200400" cy="2651760"/>
          </a:xfrm>
          <a:prstGeom prst="rect">
            <a:avLst/>
          </a:prstGeom>
          <a:solidFill>
            <a:srgbClr val="141E30"/>
          </a:solidFill>
          <a:ln/>
          <a:effectLst>
            <a:outerShdw sx="100000" sy="100000" kx="0" ky="0" algn="bl" rotWithShape="0" blurRad="101600" dist="38100" dir="8100000">
              <a:srgbClr val="000000">
                <a:alpha val="25000"/>
              </a:srgbClr>
            </a:outerShdw>
          </a:effectLst>
        </p:spPr>
      </p:sp>
      <p:sp>
        <p:nvSpPr>
          <p:cNvPr id="20" name="Text 16"/>
          <p:cNvSpPr/>
          <p:nvPr/>
        </p:nvSpPr>
        <p:spPr>
          <a:xfrm>
            <a:off x="5852160" y="2194560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0D4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Analysis</a:t>
            </a:r>
            <a:endParaRPr lang="en-US" sz="1300" dirty="0"/>
          </a:p>
        </p:txBody>
      </p:sp>
      <p:sp>
        <p:nvSpPr>
          <p:cNvPr id="21" name="Text 17"/>
          <p:cNvSpPr/>
          <p:nvPr/>
        </p:nvSpPr>
        <p:spPr>
          <a:xfrm>
            <a:off x="5852160" y="2560320"/>
            <a:ext cx="2834640" cy="2011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F5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Overall 49%F / 51%M is exemplary — but this masks stark department-level imbalances.</a:t>
            </a:r>
            <a:endParaRPr lang="en-US" sz="1000" dirty="0"/>
          </a:p>
          <a:p>
            <a:pPr indent="0" marL="0">
              <a:buNone/>
            </a:pPr>
            <a:endParaRPr lang="en-US" sz="1000" dirty="0"/>
          </a:p>
          <a:p>
            <a:pPr indent="0" marL="0">
              <a:buNone/>
            </a:pPr>
            <a:r>
              <a:rPr lang="en-US" sz="950" dirty="0">
                <a:solidFill>
                  <a:srgbClr val="FF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SMB Sales: 95% male (55M vs 3F)</a:t>
            </a:r>
            <a:endParaRPr lang="en-US" sz="1000" dirty="0"/>
          </a:p>
          <a:p>
            <a:pPr indent="0" marL="0">
              <a:buNone/>
            </a:pPr>
            <a:r>
              <a:rPr lang="en-US" sz="950" dirty="0">
                <a:solidFill>
                  <a:srgbClr val="FF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Customer Success: 96% male (53M vs 2F)</a:t>
            </a:r>
            <a:endParaRPr lang="en-US" sz="1000" dirty="0"/>
          </a:p>
          <a:p>
            <a:pPr indent="0" marL="0">
              <a:buNone/>
            </a:pPr>
            <a:r>
              <a:rPr lang="en-US" sz="950" dirty="0">
                <a:solidFill>
                  <a:srgbClr val="FF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HR: 96% female (53F vs 2M)</a:t>
            </a:r>
            <a:endParaRPr lang="en-US" sz="1000" dirty="0"/>
          </a:p>
          <a:p>
            <a:pPr indent="0" marL="0">
              <a:buNone/>
            </a:pPr>
            <a:r>
              <a:rPr lang="en-US" sz="950" dirty="0">
                <a:solidFill>
                  <a:srgbClr val="FF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&amp; AI: 93% female (52F vs 4M)</a:t>
            </a:r>
            <a:endParaRPr lang="en-US" sz="1000" dirty="0"/>
          </a:p>
          <a:p>
            <a:pPr indent="0" marL="0">
              <a:buNone/>
            </a:pP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F5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Engineering teams are balanced (50/50), setting a positive benchmark.</a:t>
            </a:r>
            <a:endParaRPr lang="en-US" sz="1000" dirty="0"/>
          </a:p>
          <a:p>
            <a:pPr indent="0" marL="0">
              <a:buNone/>
            </a:pPr>
            <a:endParaRPr lang="en-US" sz="1000" dirty="0"/>
          </a:p>
          <a:p>
            <a:pPr indent="0" marL="0">
              <a:buNone/>
            </a:pPr>
            <a:r>
              <a:rPr lang="en-US" sz="1000" i="1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Recommendation: Targeted recruiting in imbalanced departments. Set 2025 diversity goals with department-level accountability.</a:t>
            </a:r>
            <a:endParaRPr lang="en-US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5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00D4FF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22860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A162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2025 Strategic Recommendations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777240"/>
            <a:ext cx="1371600" cy="27432"/>
          </a:xfrm>
          <a:prstGeom prst="rect">
            <a:avLst/>
          </a:prstGeom>
          <a:solidFill>
            <a:srgbClr val="FF6B35"/>
          </a:solidFill>
          <a:ln/>
        </p:spPr>
      </p:sp>
      <p:sp>
        <p:nvSpPr>
          <p:cNvPr id="5" name="Shape 3"/>
          <p:cNvSpPr/>
          <p:nvPr/>
        </p:nvSpPr>
        <p:spPr>
          <a:xfrm>
            <a:off x="457200" y="1005840"/>
            <a:ext cx="4114800" cy="1143000"/>
          </a:xfrm>
          <a:prstGeom prst="rect">
            <a:avLst/>
          </a:prstGeom>
          <a:solidFill>
            <a:srgbClr val="0A1628"/>
          </a:solidFill>
          <a:ln/>
          <a:effectLst>
            <a:outerShdw sx="100000" sy="100000" kx="0" ky="0" algn="bl" rotWithShape="0" blurRad="101600" dist="38100" dir="8100000">
              <a:srgbClr val="000000">
                <a:alpha val="25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457200" y="1005840"/>
            <a:ext cx="64008" cy="1143000"/>
          </a:xfrm>
          <a:prstGeom prst="rect">
            <a:avLst/>
          </a:prstGeom>
          <a:solidFill>
            <a:srgbClr val="006AFF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" y="1078992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0D4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Address Management Exit Risk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640080" y="1389888"/>
            <a:ext cx="37490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8B95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Management is the #1 exit reason (29 exits, 62% regrettable). Launch manager effectiveness surveys and targeted L&amp;D for people leaders.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4754880" y="1005840"/>
            <a:ext cx="4114800" cy="1143000"/>
          </a:xfrm>
          <a:prstGeom prst="rect">
            <a:avLst/>
          </a:prstGeom>
          <a:solidFill>
            <a:srgbClr val="0A1628"/>
          </a:solidFill>
          <a:ln/>
          <a:effectLst>
            <a:outerShdw sx="100000" sy="100000" kx="0" ky="0" algn="bl" rotWithShape="0" blurRad="101600" dist="38100" dir="8100000">
              <a:srgbClr val="000000">
                <a:alpha val="25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4754880" y="1005840"/>
            <a:ext cx="64008" cy="1143000"/>
          </a:xfrm>
          <a:prstGeom prst="rect">
            <a:avLst/>
          </a:prstGeom>
          <a:solidFill>
            <a:srgbClr val="1A7F64"/>
          </a:solidFill>
          <a:ln/>
        </p:spPr>
      </p:sp>
      <p:sp>
        <p:nvSpPr>
          <p:cNvPr id="11" name="Text 9"/>
          <p:cNvSpPr/>
          <p:nvPr/>
        </p:nvSpPr>
        <p:spPr>
          <a:xfrm>
            <a:off x="4937760" y="1078992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0D4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Rebalance Department Gender Ratios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937760" y="1389888"/>
            <a:ext cx="37490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8B95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departments have &gt;90% single-gender composition. Implement targeted sourcing, mentorship pipelines, and 2025 diversity OKRs.</a:t>
            </a:r>
            <a:endParaRPr lang="en-US" sz="950" dirty="0"/>
          </a:p>
        </p:txBody>
      </p:sp>
      <p:sp>
        <p:nvSpPr>
          <p:cNvPr id="13" name="Shape 11"/>
          <p:cNvSpPr/>
          <p:nvPr/>
        </p:nvSpPr>
        <p:spPr>
          <a:xfrm>
            <a:off x="457200" y="2331720"/>
            <a:ext cx="4114800" cy="1143000"/>
          </a:xfrm>
          <a:prstGeom prst="rect">
            <a:avLst/>
          </a:prstGeom>
          <a:solidFill>
            <a:srgbClr val="0A1628"/>
          </a:solidFill>
          <a:ln/>
          <a:effectLst>
            <a:outerShdw sx="100000" sy="100000" kx="0" ky="0" algn="bl" rotWithShape="0" blurRad="101600" dist="38100" dir="8100000">
              <a:srgbClr val="000000">
                <a:alpha val="25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457200" y="2331720"/>
            <a:ext cx="64008" cy="1143000"/>
          </a:xfrm>
          <a:prstGeom prst="rect">
            <a:avLst/>
          </a:prstGeom>
          <a:solidFill>
            <a:srgbClr val="0EA5E9"/>
          </a:solidFill>
          <a:ln/>
        </p:spPr>
      </p:sp>
      <p:sp>
        <p:nvSpPr>
          <p:cNvPr id="15" name="Text 13"/>
          <p:cNvSpPr/>
          <p:nvPr/>
        </p:nvSpPr>
        <p:spPr>
          <a:xfrm>
            <a:off x="640080" y="2404872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0D4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Restore Leadership &amp; Technical Training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640080" y="2715768"/>
            <a:ext cx="37490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8B95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2024 saw a 95% drop in non-mandatory training. Rebuild professional development budget and make it visible in engagement surveys.</a:t>
            </a:r>
            <a:endParaRPr lang="en-US" sz="950" dirty="0"/>
          </a:p>
        </p:txBody>
      </p:sp>
      <p:sp>
        <p:nvSpPr>
          <p:cNvPr id="17" name="Shape 15"/>
          <p:cNvSpPr/>
          <p:nvPr/>
        </p:nvSpPr>
        <p:spPr>
          <a:xfrm>
            <a:off x="4754880" y="2331720"/>
            <a:ext cx="4114800" cy="1143000"/>
          </a:xfrm>
          <a:prstGeom prst="rect">
            <a:avLst/>
          </a:prstGeom>
          <a:solidFill>
            <a:srgbClr val="0A1628"/>
          </a:solidFill>
          <a:ln/>
          <a:effectLst>
            <a:outerShdw sx="100000" sy="100000" kx="0" ky="0" algn="bl" rotWithShape="0" blurRad="101600" dist="38100" dir="8100000">
              <a:srgbClr val="000000">
                <a:alpha val="25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4754880" y="2331720"/>
            <a:ext cx="64008" cy="1143000"/>
          </a:xfrm>
          <a:prstGeom prst="rect">
            <a:avLst/>
          </a:prstGeom>
          <a:solidFill>
            <a:srgbClr val="F59E0B"/>
          </a:solidFill>
          <a:ln/>
        </p:spPr>
      </p:sp>
      <p:sp>
        <p:nvSpPr>
          <p:cNvPr id="19" name="Text 17"/>
          <p:cNvSpPr/>
          <p:nvPr/>
        </p:nvSpPr>
        <p:spPr>
          <a:xfrm>
            <a:off x="4937760" y="2404872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0D4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Investigate Mid-Year Engagement Dip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4937760" y="2715768"/>
            <a:ext cx="37490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8B95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Q2 Pulse dropped 3.4% (8.01 to 7.74). Conduct focus groups, assess if mandatory training burden or org changes drove the decline.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457200" y="3657600"/>
            <a:ext cx="4114800" cy="1143000"/>
          </a:xfrm>
          <a:prstGeom prst="rect">
            <a:avLst/>
          </a:prstGeom>
          <a:solidFill>
            <a:srgbClr val="0A1628"/>
          </a:solidFill>
          <a:ln/>
          <a:effectLst>
            <a:outerShdw sx="100000" sy="100000" kx="0" ky="0" algn="bl" rotWithShape="0" blurRad="101600" dist="38100" dir="8100000">
              <a:srgbClr val="000000">
                <a:alpha val="25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457200" y="3657600"/>
            <a:ext cx="64008" cy="1143000"/>
          </a:xfrm>
          <a:prstGeom prst="rect">
            <a:avLst/>
          </a:prstGeom>
          <a:solidFill>
            <a:srgbClr val="006AFF"/>
          </a:solidFill>
          <a:ln/>
        </p:spPr>
      </p:sp>
      <p:sp>
        <p:nvSpPr>
          <p:cNvPr id="23" name="Text 21"/>
          <p:cNvSpPr/>
          <p:nvPr/>
        </p:nvSpPr>
        <p:spPr>
          <a:xfrm>
            <a:off x="640080" y="3730752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0D4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Scale Performance Calibration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640080" y="4041648"/>
            <a:ext cx="37490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8B95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 860 reviews (up 127%), ensure cross-departmental calibration to maintain fairness. 17.6% 'Below' rate needs PIP effectiveness review.</a:t>
            </a:r>
            <a:endParaRPr lang="en-US" sz="950" dirty="0"/>
          </a:p>
        </p:txBody>
      </p:sp>
      <p:sp>
        <p:nvSpPr>
          <p:cNvPr id="25" name="Shape 23"/>
          <p:cNvSpPr/>
          <p:nvPr/>
        </p:nvSpPr>
        <p:spPr>
          <a:xfrm>
            <a:off x="4754880" y="3657600"/>
            <a:ext cx="4114800" cy="1143000"/>
          </a:xfrm>
          <a:prstGeom prst="rect">
            <a:avLst/>
          </a:prstGeom>
          <a:solidFill>
            <a:srgbClr val="0A1628"/>
          </a:solidFill>
          <a:ln/>
          <a:effectLst>
            <a:outerShdw sx="100000" sy="100000" kx="0" ky="0" algn="bl" rotWithShape="0" blurRad="101600" dist="38100" dir="8100000">
              <a:srgbClr val="000000">
                <a:alpha val="25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4754880" y="3657600"/>
            <a:ext cx="64008" cy="1143000"/>
          </a:xfrm>
          <a:prstGeom prst="rect">
            <a:avLst/>
          </a:prstGeom>
          <a:solidFill>
            <a:srgbClr val="1A7F64"/>
          </a:solidFill>
          <a:ln/>
        </p:spPr>
      </p:sp>
      <p:sp>
        <p:nvSpPr>
          <p:cNvPr id="27" name="Text 25"/>
          <p:cNvSpPr/>
          <p:nvPr/>
        </p:nvSpPr>
        <p:spPr>
          <a:xfrm>
            <a:off x="4937760" y="3730752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0D4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Expand Recruiting Pipeline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4937760" y="4041648"/>
            <a:ext cx="37490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8B95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Strong 64.5% hire rate on low volume (138 apps). Invest in employer branding, referral programs, and university partnerships to grow volume.</a:t>
            </a:r>
            <a:endParaRPr lang="en-US" sz="9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A162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00D4FF"/>
          </a:solidFill>
          <a:ln/>
        </p:spPr>
      </p:sp>
      <p:sp>
        <p:nvSpPr>
          <p:cNvPr id="3" name="Text 1"/>
          <p:cNvSpPr/>
          <p:nvPr/>
        </p:nvSpPr>
        <p:spPr>
          <a:xfrm>
            <a:off x="3657600" y="1097280"/>
            <a:ext cx="1828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00D4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x</a:t>
            </a:r>
            <a:pPr algn="ctr" indent="0" marL="0">
              <a:buNone/>
            </a:pPr>
            <a:r>
              <a:rPr lang="en-US" sz="4800" b="1" dirty="0">
                <a:solidFill>
                  <a:srgbClr val="FF6B35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F</a:t>
            </a:r>
            <a:endParaRPr lang="en-US" sz="4800" dirty="0"/>
          </a:p>
        </p:txBody>
      </p:sp>
      <p:sp>
        <p:nvSpPr>
          <p:cNvPr id="4" name="Text 2"/>
          <p:cNvSpPr/>
          <p:nvPr/>
        </p:nvSpPr>
        <p:spPr>
          <a:xfrm>
            <a:off x="914400" y="1920240"/>
            <a:ext cx="73152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F5F7F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Thank You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914400" y="265176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8B95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Falcon Corp  |  Year-End HR Report 2024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3886200" y="3200400"/>
            <a:ext cx="1371600" cy="27432"/>
          </a:xfrm>
          <a:prstGeom prst="rect">
            <a:avLst/>
          </a:prstGeom>
          <a:solidFill>
            <a:srgbClr val="FF6B35"/>
          </a:solidFill>
          <a:ln/>
        </p:spPr>
      </p:sp>
      <p:sp>
        <p:nvSpPr>
          <p:cNvPr id="7" name="Text 5"/>
          <p:cNvSpPr/>
          <p:nvPr/>
        </p:nvSpPr>
        <p:spPr>
          <a:xfrm>
            <a:off x="1828800" y="3474720"/>
            <a:ext cx="5486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5A63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questions, contact HR Analytics Team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dirty="0">
                <a:solidFill>
                  <a:srgbClr val="5A63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hr-analytics@falconcorp.com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5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00D4FF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22860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A162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777240"/>
            <a:ext cx="1371600" cy="27432"/>
          </a:xfrm>
          <a:prstGeom prst="rect">
            <a:avLst/>
          </a:prstGeom>
          <a:solidFill>
            <a:srgbClr val="00D4FF"/>
          </a:solidFill>
          <a:ln/>
        </p:spPr>
      </p:sp>
      <p:sp>
        <p:nvSpPr>
          <p:cNvPr id="5" name="Shape 3"/>
          <p:cNvSpPr/>
          <p:nvPr/>
        </p:nvSpPr>
        <p:spPr>
          <a:xfrm>
            <a:off x="457200" y="1051560"/>
            <a:ext cx="1965960" cy="1143000"/>
          </a:xfrm>
          <a:prstGeom prst="rect">
            <a:avLst/>
          </a:prstGeom>
          <a:solidFill>
            <a:srgbClr val="0A1628"/>
          </a:solidFill>
          <a:ln/>
          <a:effectLst>
            <a:outerShdw sx="100000" sy="100000" kx="0" ky="0" algn="bl" rotWithShape="0" blurRad="101600" dist="38100" dir="8100000">
              <a:srgbClr val="000000">
                <a:alpha val="25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457200" y="1051560"/>
            <a:ext cx="1965960" cy="54864"/>
          </a:xfrm>
          <a:prstGeom prst="rect">
            <a:avLst/>
          </a:prstGeom>
          <a:solidFill>
            <a:srgbClr val="006AFF"/>
          </a:solidFill>
          <a:ln/>
        </p:spPr>
      </p:sp>
      <p:sp>
        <p:nvSpPr>
          <p:cNvPr id="7" name="Text 5"/>
          <p:cNvSpPr/>
          <p:nvPr/>
        </p:nvSpPr>
        <p:spPr>
          <a:xfrm>
            <a:off x="457200" y="1188720"/>
            <a:ext cx="1965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00D4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584</a:t>
            </a:r>
            <a:endParaRPr lang="en-US" sz="2800" dirty="0"/>
          </a:p>
        </p:txBody>
      </p:sp>
      <p:sp>
        <p:nvSpPr>
          <p:cNvPr id="8" name="Text 6"/>
          <p:cNvSpPr/>
          <p:nvPr/>
        </p:nvSpPr>
        <p:spPr>
          <a:xfrm>
            <a:off x="457200" y="1600200"/>
            <a:ext cx="1965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F5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Total Headcount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457200" y="1828800"/>
            <a:ext cx="1965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8B95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514 Active  |  70 Terminated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2606040" y="1051560"/>
            <a:ext cx="1965960" cy="1143000"/>
          </a:xfrm>
          <a:prstGeom prst="rect">
            <a:avLst/>
          </a:prstGeom>
          <a:solidFill>
            <a:srgbClr val="0A1628"/>
          </a:solidFill>
          <a:ln/>
          <a:effectLst>
            <a:outerShdw sx="100000" sy="100000" kx="0" ky="0" algn="bl" rotWithShape="0" blurRad="101600" dist="38100" dir="8100000">
              <a:srgbClr val="000000">
                <a:alpha val="25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2606040" y="1051560"/>
            <a:ext cx="1965960" cy="54864"/>
          </a:xfrm>
          <a:prstGeom prst="rect">
            <a:avLst/>
          </a:prstGeom>
          <a:solidFill>
            <a:srgbClr val="1A7F64"/>
          </a:solidFill>
          <a:ln/>
        </p:spPr>
      </p:sp>
      <p:sp>
        <p:nvSpPr>
          <p:cNvPr id="12" name="Text 10"/>
          <p:cNvSpPr/>
          <p:nvPr/>
        </p:nvSpPr>
        <p:spPr>
          <a:xfrm>
            <a:off x="2606040" y="1188720"/>
            <a:ext cx="1965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00D4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50%</a:t>
            </a:r>
            <a:endParaRPr lang="en-US" sz="2800" dirty="0"/>
          </a:p>
        </p:txBody>
      </p:sp>
      <p:sp>
        <p:nvSpPr>
          <p:cNvPr id="13" name="Text 11"/>
          <p:cNvSpPr/>
          <p:nvPr/>
        </p:nvSpPr>
        <p:spPr>
          <a:xfrm>
            <a:off x="2606040" y="1600200"/>
            <a:ext cx="1965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F5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Attrition Drop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2606040" y="1828800"/>
            <a:ext cx="1965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8B95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 exits in 2024 vs 30 in 2023</a:t>
            </a:r>
            <a:endParaRPr lang="en-US" sz="800" dirty="0"/>
          </a:p>
        </p:txBody>
      </p:sp>
      <p:sp>
        <p:nvSpPr>
          <p:cNvPr id="15" name="Shape 13"/>
          <p:cNvSpPr/>
          <p:nvPr/>
        </p:nvSpPr>
        <p:spPr>
          <a:xfrm>
            <a:off x="4754880" y="1051560"/>
            <a:ext cx="1965960" cy="1143000"/>
          </a:xfrm>
          <a:prstGeom prst="rect">
            <a:avLst/>
          </a:prstGeom>
          <a:solidFill>
            <a:srgbClr val="0A1628"/>
          </a:solidFill>
          <a:ln/>
          <a:effectLst>
            <a:outerShdw sx="100000" sy="100000" kx="0" ky="0" algn="bl" rotWithShape="0" blurRad="101600" dist="38100" dir="8100000">
              <a:srgbClr val="000000">
                <a:alpha val="25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4754880" y="1051560"/>
            <a:ext cx="1965960" cy="54864"/>
          </a:xfrm>
          <a:prstGeom prst="rect">
            <a:avLst/>
          </a:prstGeom>
          <a:solidFill>
            <a:srgbClr val="0EA5E9"/>
          </a:solidFill>
          <a:ln/>
        </p:spPr>
      </p:sp>
      <p:sp>
        <p:nvSpPr>
          <p:cNvPr id="17" name="Text 15"/>
          <p:cNvSpPr/>
          <p:nvPr/>
        </p:nvSpPr>
        <p:spPr>
          <a:xfrm>
            <a:off x="4754880" y="1188720"/>
            <a:ext cx="1965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00D4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$123K</a:t>
            </a:r>
            <a:endParaRPr lang="en-US" sz="2800" dirty="0"/>
          </a:p>
        </p:txBody>
      </p:sp>
      <p:sp>
        <p:nvSpPr>
          <p:cNvPr id="18" name="Text 16"/>
          <p:cNvSpPr/>
          <p:nvPr/>
        </p:nvSpPr>
        <p:spPr>
          <a:xfrm>
            <a:off x="4754880" y="1600200"/>
            <a:ext cx="1965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F5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Avg Base Salary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4754880" y="1828800"/>
            <a:ext cx="1965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8B95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+3.2% YoY increase</a:t>
            </a:r>
            <a:endParaRPr lang="en-US" sz="800" dirty="0"/>
          </a:p>
        </p:txBody>
      </p:sp>
      <p:sp>
        <p:nvSpPr>
          <p:cNvPr id="20" name="Shape 18"/>
          <p:cNvSpPr/>
          <p:nvPr/>
        </p:nvSpPr>
        <p:spPr>
          <a:xfrm>
            <a:off x="6903720" y="1051560"/>
            <a:ext cx="1965960" cy="1143000"/>
          </a:xfrm>
          <a:prstGeom prst="rect">
            <a:avLst/>
          </a:prstGeom>
          <a:solidFill>
            <a:srgbClr val="0A1628"/>
          </a:solidFill>
          <a:ln/>
          <a:effectLst>
            <a:outerShdw sx="100000" sy="100000" kx="0" ky="0" algn="bl" rotWithShape="0" blurRad="101600" dist="38100" dir="8100000">
              <a:srgbClr val="000000">
                <a:alpha val="25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6903720" y="1051560"/>
            <a:ext cx="1965960" cy="54864"/>
          </a:xfrm>
          <a:prstGeom prst="rect">
            <a:avLst/>
          </a:prstGeom>
          <a:solidFill>
            <a:srgbClr val="F59E0B"/>
          </a:solidFill>
          <a:ln/>
        </p:spPr>
      </p:sp>
      <p:sp>
        <p:nvSpPr>
          <p:cNvPr id="22" name="Text 20"/>
          <p:cNvSpPr/>
          <p:nvPr/>
        </p:nvSpPr>
        <p:spPr>
          <a:xfrm>
            <a:off x="6903720" y="1188720"/>
            <a:ext cx="1965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00D4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7.44</a:t>
            </a:r>
            <a:endParaRPr lang="en-US" sz="2800" dirty="0"/>
          </a:p>
        </p:txBody>
      </p:sp>
      <p:sp>
        <p:nvSpPr>
          <p:cNvPr id="23" name="Text 21"/>
          <p:cNvSpPr/>
          <p:nvPr/>
        </p:nvSpPr>
        <p:spPr>
          <a:xfrm>
            <a:off x="6903720" y="1600200"/>
            <a:ext cx="1965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F5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Engagement Score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6903720" y="1828800"/>
            <a:ext cx="1965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8B95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Slight dip from 7.50 (2023)</a:t>
            </a:r>
            <a:endParaRPr lang="en-US" sz="800" dirty="0"/>
          </a:p>
        </p:txBody>
      </p:sp>
      <p:sp>
        <p:nvSpPr>
          <p:cNvPr id="25" name="Text 23"/>
          <p:cNvSpPr/>
          <p:nvPr/>
        </p:nvSpPr>
        <p:spPr>
          <a:xfrm>
            <a:off x="548640" y="2423160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A16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Findings</a:t>
            </a:r>
            <a:endParaRPr lang="en-US" sz="1400" dirty="0"/>
          </a:p>
        </p:txBody>
      </p:sp>
      <p:sp>
        <p:nvSpPr>
          <p:cNvPr id="26" name="Text 24"/>
          <p:cNvSpPr/>
          <p:nvPr/>
        </p:nvSpPr>
        <p:spPr>
          <a:xfrm>
            <a:off x="548640" y="2743200"/>
            <a:ext cx="8046720" cy="2103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5A63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Attrition fell 50% YoY — 15 exits in 2024 vs 30 in 2023, lowest in 4 years</a:t>
            </a:r>
            <a:endParaRPr lang="en-US" sz="10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5A63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Training enrollments surged 186% — 457 in 2024 (mainly Mandatory eLearning) vs 160 in 2023</a:t>
            </a:r>
            <a:endParaRPr lang="en-US" sz="10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5A63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Performance reviews scaled to 860 (from 379) — avg rating slightly dipped to 3.18 from 3.36</a:t>
            </a:r>
            <a:endParaRPr lang="en-US" sz="10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5A63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Gender near-parity overall (49.1% F / 50.9% M), but stark imbalances in 4 departments</a:t>
            </a:r>
            <a:endParaRPr lang="en-US" sz="10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5A63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Management remains #1 exit reason (29 all-time) — retention risk in mid-management layers</a:t>
            </a:r>
            <a:endParaRPr lang="en-US" sz="10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5A63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Recruiting pipeline converted 21% of 138 applicants to hires (89 total in 2023 data)</a:t>
            </a:r>
            <a:endParaRPr lang="en-US" sz="10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A162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00D4FF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228600"/>
            <a:ext cx="320040" cy="3200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960120" y="228600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5F7F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Workforce Overview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960120" y="566928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B95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Headcount &amp; Demographics  |  As of Dec 2024</a:t>
            </a:r>
            <a:endParaRPr lang="en-US" sz="1100" dirty="0"/>
          </a:p>
        </p:txBody>
      </p:sp>
      <p:sp>
        <p:nvSpPr>
          <p:cNvPr id="6" name="Shape 3"/>
          <p:cNvSpPr/>
          <p:nvPr/>
        </p:nvSpPr>
        <p:spPr>
          <a:xfrm>
            <a:off x="457200" y="1005840"/>
            <a:ext cx="1965960" cy="914400"/>
          </a:xfrm>
          <a:prstGeom prst="rect">
            <a:avLst/>
          </a:prstGeom>
          <a:solidFill>
            <a:srgbClr val="141E30"/>
          </a:solidFill>
          <a:ln/>
          <a:effectLst>
            <a:outerShdw sx="100000" sy="100000" kx="0" ky="0" algn="bl" rotWithShape="0" blurRad="101600" dist="38100" dir="8100000">
              <a:srgbClr val="000000">
                <a:alpha val="25000"/>
              </a:srgbClr>
            </a:outerShdw>
          </a:effectLst>
        </p:spPr>
      </p:sp>
      <p:sp>
        <p:nvSpPr>
          <p:cNvPr id="7" name="Text 4"/>
          <p:cNvSpPr/>
          <p:nvPr/>
        </p:nvSpPr>
        <p:spPr>
          <a:xfrm>
            <a:off x="457200" y="1051560"/>
            <a:ext cx="1965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00D4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584</a:t>
            </a:r>
            <a:endParaRPr lang="en-US" sz="3000" dirty="0"/>
          </a:p>
        </p:txBody>
      </p:sp>
      <p:sp>
        <p:nvSpPr>
          <p:cNvPr id="8" name="Text 5"/>
          <p:cNvSpPr/>
          <p:nvPr/>
        </p:nvSpPr>
        <p:spPr>
          <a:xfrm>
            <a:off x="457200" y="1554480"/>
            <a:ext cx="1965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8B95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Total Employees</a:t>
            </a:r>
            <a:endParaRPr lang="en-US" sz="1100" dirty="0"/>
          </a:p>
        </p:txBody>
      </p:sp>
      <p:sp>
        <p:nvSpPr>
          <p:cNvPr id="9" name="Shape 6"/>
          <p:cNvSpPr/>
          <p:nvPr/>
        </p:nvSpPr>
        <p:spPr>
          <a:xfrm>
            <a:off x="2606040" y="1005840"/>
            <a:ext cx="1965960" cy="914400"/>
          </a:xfrm>
          <a:prstGeom prst="rect">
            <a:avLst/>
          </a:prstGeom>
          <a:solidFill>
            <a:srgbClr val="141E30"/>
          </a:solidFill>
          <a:ln/>
          <a:effectLst>
            <a:outerShdw sx="100000" sy="100000" kx="0" ky="0" algn="bl" rotWithShape="0" blurRad="101600" dist="38100" dir="8100000">
              <a:srgbClr val="000000">
                <a:alpha val="25000"/>
              </a:srgbClr>
            </a:outerShdw>
          </a:effectLst>
        </p:spPr>
      </p:sp>
      <p:sp>
        <p:nvSpPr>
          <p:cNvPr id="10" name="Text 7"/>
          <p:cNvSpPr/>
          <p:nvPr/>
        </p:nvSpPr>
        <p:spPr>
          <a:xfrm>
            <a:off x="2606040" y="1051560"/>
            <a:ext cx="1965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00D4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514</a:t>
            </a:r>
            <a:endParaRPr lang="en-US" sz="3000" dirty="0"/>
          </a:p>
        </p:txBody>
      </p:sp>
      <p:sp>
        <p:nvSpPr>
          <p:cNvPr id="11" name="Text 8"/>
          <p:cNvSpPr/>
          <p:nvPr/>
        </p:nvSpPr>
        <p:spPr>
          <a:xfrm>
            <a:off x="2606040" y="1554480"/>
            <a:ext cx="1965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8B95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Active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754880" y="1005840"/>
            <a:ext cx="1965960" cy="914400"/>
          </a:xfrm>
          <a:prstGeom prst="rect">
            <a:avLst/>
          </a:prstGeom>
          <a:solidFill>
            <a:srgbClr val="141E30"/>
          </a:solidFill>
          <a:ln/>
          <a:effectLst>
            <a:outerShdw sx="100000" sy="100000" kx="0" ky="0" algn="bl" rotWithShape="0" blurRad="101600" dist="38100" dir="8100000">
              <a:srgbClr val="000000">
                <a:alpha val="25000"/>
              </a:srgbClr>
            </a:outerShdw>
          </a:effectLst>
        </p:spPr>
      </p:sp>
      <p:sp>
        <p:nvSpPr>
          <p:cNvPr id="13" name="Text 10"/>
          <p:cNvSpPr/>
          <p:nvPr/>
        </p:nvSpPr>
        <p:spPr>
          <a:xfrm>
            <a:off x="4754880" y="1051560"/>
            <a:ext cx="1965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00D4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4754880" y="1554480"/>
            <a:ext cx="1965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8B95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Terminated</a:t>
            </a:r>
            <a:endParaRPr lang="en-US" sz="1100" dirty="0"/>
          </a:p>
        </p:txBody>
      </p:sp>
      <p:sp>
        <p:nvSpPr>
          <p:cNvPr id="15" name="Shape 12"/>
          <p:cNvSpPr/>
          <p:nvPr/>
        </p:nvSpPr>
        <p:spPr>
          <a:xfrm>
            <a:off x="6903720" y="1005840"/>
            <a:ext cx="1965960" cy="914400"/>
          </a:xfrm>
          <a:prstGeom prst="rect">
            <a:avLst/>
          </a:prstGeom>
          <a:solidFill>
            <a:srgbClr val="141E30"/>
          </a:solidFill>
          <a:ln/>
          <a:effectLst>
            <a:outerShdw sx="100000" sy="100000" kx="0" ky="0" algn="bl" rotWithShape="0" blurRad="101600" dist="38100" dir="8100000">
              <a:srgbClr val="000000">
                <a:alpha val="25000"/>
              </a:srgbClr>
            </a:outerShdw>
          </a:effectLst>
        </p:spPr>
      </p:sp>
      <p:sp>
        <p:nvSpPr>
          <p:cNvPr id="16" name="Text 13"/>
          <p:cNvSpPr/>
          <p:nvPr/>
        </p:nvSpPr>
        <p:spPr>
          <a:xfrm>
            <a:off x="6903720" y="1051560"/>
            <a:ext cx="1965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00D4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49%/51%</a:t>
            </a:r>
            <a:endParaRPr lang="en-US" sz="3000" dirty="0"/>
          </a:p>
        </p:txBody>
      </p:sp>
      <p:sp>
        <p:nvSpPr>
          <p:cNvPr id="17" name="Text 14"/>
          <p:cNvSpPr/>
          <p:nvPr/>
        </p:nvSpPr>
        <p:spPr>
          <a:xfrm>
            <a:off x="6903720" y="1554480"/>
            <a:ext cx="1965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8B95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Female / Male</a:t>
            </a:r>
            <a:endParaRPr lang="en-US" sz="1100" dirty="0"/>
          </a:p>
        </p:txBody>
      </p:sp>
      <p:graphicFrame>
        <p:nvGraphicFramePr>
          <p:cNvPr id="18" name="Chart 0" descr=""/>
          <p:cNvGraphicFramePr/>
          <p:nvPr/>
        </p:nvGraphicFramePr>
        <p:xfrm>
          <a:off x="457200" y="2103120"/>
          <a:ext cx="5029200" cy="265176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19" name="Shape 15"/>
          <p:cNvSpPr/>
          <p:nvPr/>
        </p:nvSpPr>
        <p:spPr>
          <a:xfrm>
            <a:off x="5669280" y="2103120"/>
            <a:ext cx="3200400" cy="2651760"/>
          </a:xfrm>
          <a:prstGeom prst="rect">
            <a:avLst/>
          </a:prstGeom>
          <a:solidFill>
            <a:srgbClr val="141E30"/>
          </a:solidFill>
          <a:ln/>
          <a:effectLst>
            <a:outerShdw sx="100000" sy="100000" kx="0" ky="0" algn="bl" rotWithShape="0" blurRad="101600" dist="38100" dir="8100000">
              <a:srgbClr val="000000">
                <a:alpha val="25000"/>
              </a:srgbClr>
            </a:outerShdw>
          </a:effectLst>
        </p:spPr>
      </p:sp>
      <p:sp>
        <p:nvSpPr>
          <p:cNvPr id="20" name="Text 16"/>
          <p:cNvSpPr/>
          <p:nvPr/>
        </p:nvSpPr>
        <p:spPr>
          <a:xfrm>
            <a:off x="5852160" y="2194560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0D4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Analysis</a:t>
            </a:r>
            <a:endParaRPr lang="en-US" sz="1300" dirty="0"/>
          </a:p>
        </p:txBody>
      </p:sp>
      <p:sp>
        <p:nvSpPr>
          <p:cNvPr id="21" name="Text 17"/>
          <p:cNvSpPr/>
          <p:nvPr/>
        </p:nvSpPr>
        <p:spPr>
          <a:xfrm>
            <a:off x="5852160" y="2560320"/>
            <a:ext cx="2834640" cy="2011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F5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Engineering dominates headcount with 276 employees (47% of total) split evenly between Frontend and Backend teams.</a:t>
            </a:r>
            <a:endParaRPr lang="en-US" sz="1000" dirty="0"/>
          </a:p>
          <a:p>
            <a:pPr indent="0" marL="0">
              <a:buNone/>
            </a:pP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F5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Customer-facing roles (Sales + CS) represent 113 employees (19%), signaling a strong product-led growth model.</a:t>
            </a:r>
            <a:endParaRPr lang="en-US" sz="1000" dirty="0"/>
          </a:p>
          <a:p>
            <a:pPr indent="0" marL="0">
              <a:buNone/>
            </a:pP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F5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HR at 55 headcount suggests a 1:10.6 HR-to-employee ratio — healthy for a company this size.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A162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FF6B35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228600"/>
            <a:ext cx="320040" cy="3200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960120" y="22860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5F7F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Compensation &amp; Pay Equity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960120" y="566928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B95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Salary &amp; Bonus Analysis  |  FY 2024 vs 2023</a:t>
            </a:r>
            <a:endParaRPr lang="en-US" sz="1100" dirty="0"/>
          </a:p>
        </p:txBody>
      </p:sp>
      <p:sp>
        <p:nvSpPr>
          <p:cNvPr id="6" name="Shape 3"/>
          <p:cNvSpPr/>
          <p:nvPr/>
        </p:nvSpPr>
        <p:spPr>
          <a:xfrm>
            <a:off x="457200" y="1005840"/>
            <a:ext cx="1965960" cy="1005840"/>
          </a:xfrm>
          <a:prstGeom prst="rect">
            <a:avLst/>
          </a:prstGeom>
          <a:solidFill>
            <a:srgbClr val="141E30"/>
          </a:solidFill>
          <a:ln/>
          <a:effectLst>
            <a:outerShdw sx="100000" sy="100000" kx="0" ky="0" algn="bl" rotWithShape="0" blurRad="101600" dist="38100" dir="8100000">
              <a:srgbClr val="000000">
                <a:alpha val="25000"/>
              </a:srgbClr>
            </a:outerShdw>
          </a:effectLst>
        </p:spPr>
      </p:sp>
      <p:sp>
        <p:nvSpPr>
          <p:cNvPr id="7" name="Text 4"/>
          <p:cNvSpPr/>
          <p:nvPr/>
        </p:nvSpPr>
        <p:spPr>
          <a:xfrm>
            <a:off x="457200" y="1078992"/>
            <a:ext cx="1965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00D4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$123K</a:t>
            </a:r>
            <a:endParaRPr lang="en-US" sz="2400" dirty="0"/>
          </a:p>
        </p:txBody>
      </p:sp>
      <p:sp>
        <p:nvSpPr>
          <p:cNvPr id="8" name="Text 5"/>
          <p:cNvSpPr/>
          <p:nvPr/>
        </p:nvSpPr>
        <p:spPr>
          <a:xfrm>
            <a:off x="457200" y="1463040"/>
            <a:ext cx="19659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F5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Avg Base 2024</a:t>
            </a:r>
            <a:endParaRPr lang="en-US" sz="1000" dirty="0"/>
          </a:p>
        </p:txBody>
      </p:sp>
      <p:sp>
        <p:nvSpPr>
          <p:cNvPr id="9" name="Text 6"/>
          <p:cNvSpPr/>
          <p:nvPr/>
        </p:nvSpPr>
        <p:spPr>
          <a:xfrm>
            <a:off x="457200" y="1664208"/>
            <a:ext cx="19659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8B95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 from $119K in 2023</a:t>
            </a:r>
            <a:endParaRPr lang="en-US" sz="800" dirty="0"/>
          </a:p>
        </p:txBody>
      </p:sp>
      <p:sp>
        <p:nvSpPr>
          <p:cNvPr id="10" name="Shape 7"/>
          <p:cNvSpPr/>
          <p:nvPr/>
        </p:nvSpPr>
        <p:spPr>
          <a:xfrm>
            <a:off x="2606040" y="1005840"/>
            <a:ext cx="1965960" cy="1005840"/>
          </a:xfrm>
          <a:prstGeom prst="rect">
            <a:avLst/>
          </a:prstGeom>
          <a:solidFill>
            <a:srgbClr val="141E30"/>
          </a:solidFill>
          <a:ln/>
          <a:effectLst>
            <a:outerShdw sx="100000" sy="100000" kx="0" ky="0" algn="bl" rotWithShape="0" blurRad="101600" dist="38100" dir="8100000">
              <a:srgbClr val="000000">
                <a:alpha val="25000"/>
              </a:srgbClr>
            </a:outerShdw>
          </a:effectLst>
        </p:spPr>
      </p:sp>
      <p:sp>
        <p:nvSpPr>
          <p:cNvPr id="11" name="Text 8"/>
          <p:cNvSpPr/>
          <p:nvPr/>
        </p:nvSpPr>
        <p:spPr>
          <a:xfrm>
            <a:off x="2606040" y="1078992"/>
            <a:ext cx="1965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00D4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$19.6K</a:t>
            </a:r>
            <a:endParaRPr lang="en-US" sz="2400" dirty="0"/>
          </a:p>
        </p:txBody>
      </p:sp>
      <p:sp>
        <p:nvSpPr>
          <p:cNvPr id="12" name="Text 9"/>
          <p:cNvSpPr/>
          <p:nvPr/>
        </p:nvSpPr>
        <p:spPr>
          <a:xfrm>
            <a:off x="2606040" y="1463040"/>
            <a:ext cx="19659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F5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Avg Bonus 2024</a:t>
            </a:r>
            <a:endParaRPr lang="en-US" sz="1000" dirty="0"/>
          </a:p>
        </p:txBody>
      </p:sp>
      <p:sp>
        <p:nvSpPr>
          <p:cNvPr id="13" name="Text 10"/>
          <p:cNvSpPr/>
          <p:nvPr/>
        </p:nvSpPr>
        <p:spPr>
          <a:xfrm>
            <a:off x="2606040" y="1664208"/>
            <a:ext cx="19659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8B95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728 bonus records</a:t>
            </a:r>
            <a:endParaRPr lang="en-US" sz="800" dirty="0"/>
          </a:p>
        </p:txBody>
      </p:sp>
      <p:sp>
        <p:nvSpPr>
          <p:cNvPr id="14" name="Shape 11"/>
          <p:cNvSpPr/>
          <p:nvPr/>
        </p:nvSpPr>
        <p:spPr>
          <a:xfrm>
            <a:off x="4754880" y="1005840"/>
            <a:ext cx="1965960" cy="1005840"/>
          </a:xfrm>
          <a:prstGeom prst="rect">
            <a:avLst/>
          </a:prstGeom>
          <a:solidFill>
            <a:srgbClr val="141E30"/>
          </a:solidFill>
          <a:ln/>
          <a:effectLst>
            <a:outerShdw sx="100000" sy="100000" kx="0" ky="0" algn="bl" rotWithShape="0" blurRad="101600" dist="38100" dir="8100000">
              <a:srgbClr val="000000">
                <a:alpha val="25000"/>
              </a:srgbClr>
            </a:outerShdw>
          </a:effectLst>
        </p:spPr>
      </p:sp>
      <p:sp>
        <p:nvSpPr>
          <p:cNvPr id="15" name="Text 12"/>
          <p:cNvSpPr/>
          <p:nvPr/>
        </p:nvSpPr>
        <p:spPr>
          <a:xfrm>
            <a:off x="4754880" y="1078992"/>
            <a:ext cx="1965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00D4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$52K–$225K</a:t>
            </a:r>
            <a:endParaRPr lang="en-US" sz="2400" dirty="0"/>
          </a:p>
        </p:txBody>
      </p:sp>
      <p:sp>
        <p:nvSpPr>
          <p:cNvPr id="16" name="Text 13"/>
          <p:cNvSpPr/>
          <p:nvPr/>
        </p:nvSpPr>
        <p:spPr>
          <a:xfrm>
            <a:off x="4754880" y="1463040"/>
            <a:ext cx="19659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F5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Base Salary Range</a:t>
            </a:r>
            <a:endParaRPr lang="en-US" sz="1000" dirty="0"/>
          </a:p>
        </p:txBody>
      </p:sp>
      <p:sp>
        <p:nvSpPr>
          <p:cNvPr id="17" name="Text 14"/>
          <p:cNvSpPr/>
          <p:nvPr/>
        </p:nvSpPr>
        <p:spPr>
          <a:xfrm>
            <a:off x="4754880" y="1664208"/>
            <a:ext cx="19659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8B95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 spectrum</a:t>
            </a:r>
            <a:endParaRPr lang="en-US" sz="800" dirty="0"/>
          </a:p>
        </p:txBody>
      </p:sp>
      <p:sp>
        <p:nvSpPr>
          <p:cNvPr id="18" name="Shape 15"/>
          <p:cNvSpPr/>
          <p:nvPr/>
        </p:nvSpPr>
        <p:spPr>
          <a:xfrm>
            <a:off x="6903720" y="1005840"/>
            <a:ext cx="1965960" cy="1005840"/>
          </a:xfrm>
          <a:prstGeom prst="rect">
            <a:avLst/>
          </a:prstGeom>
          <a:solidFill>
            <a:srgbClr val="141E30"/>
          </a:solidFill>
          <a:ln/>
          <a:effectLst>
            <a:outerShdw sx="100000" sy="100000" kx="0" ky="0" algn="bl" rotWithShape="0" blurRad="101600" dist="38100" dir="8100000">
              <a:srgbClr val="000000">
                <a:alpha val="25000"/>
              </a:srgbClr>
            </a:outerShdw>
          </a:effectLst>
        </p:spPr>
      </p:sp>
      <p:sp>
        <p:nvSpPr>
          <p:cNvPr id="19" name="Text 16"/>
          <p:cNvSpPr/>
          <p:nvPr/>
        </p:nvSpPr>
        <p:spPr>
          <a:xfrm>
            <a:off x="6903720" y="1078992"/>
            <a:ext cx="1965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00D4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0.98</a:t>
            </a:r>
            <a:endParaRPr lang="en-US" sz="2400" dirty="0"/>
          </a:p>
        </p:txBody>
      </p:sp>
      <p:sp>
        <p:nvSpPr>
          <p:cNvPr id="20" name="Text 17"/>
          <p:cNvSpPr/>
          <p:nvPr/>
        </p:nvSpPr>
        <p:spPr>
          <a:xfrm>
            <a:off x="6903720" y="1463040"/>
            <a:ext cx="19659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F5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F/M Pay Ratio</a:t>
            </a:r>
            <a:endParaRPr lang="en-US" sz="1000" dirty="0"/>
          </a:p>
        </p:txBody>
      </p:sp>
      <p:sp>
        <p:nvSpPr>
          <p:cNvPr id="21" name="Text 18"/>
          <p:cNvSpPr/>
          <p:nvPr/>
        </p:nvSpPr>
        <p:spPr>
          <a:xfrm>
            <a:off x="6903720" y="1664208"/>
            <a:ext cx="19659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8B95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Near parity</a:t>
            </a:r>
            <a:endParaRPr lang="en-US" sz="800" dirty="0"/>
          </a:p>
        </p:txBody>
      </p:sp>
      <p:graphicFrame>
        <p:nvGraphicFramePr>
          <p:cNvPr id="22" name="Chart 0" descr=""/>
          <p:cNvGraphicFramePr/>
          <p:nvPr/>
        </p:nvGraphicFramePr>
        <p:xfrm>
          <a:off x="457200" y="2240280"/>
          <a:ext cx="4572000" cy="246888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23" name="Shape 19"/>
          <p:cNvSpPr/>
          <p:nvPr/>
        </p:nvSpPr>
        <p:spPr>
          <a:xfrm>
            <a:off x="5212080" y="2240280"/>
            <a:ext cx="3657600" cy="2468880"/>
          </a:xfrm>
          <a:prstGeom prst="rect">
            <a:avLst/>
          </a:prstGeom>
          <a:solidFill>
            <a:srgbClr val="141E30"/>
          </a:solidFill>
          <a:ln/>
          <a:effectLst>
            <a:outerShdw sx="100000" sy="100000" kx="0" ky="0" algn="bl" rotWithShape="0" blurRad="101600" dist="38100" dir="8100000">
              <a:srgbClr val="000000">
                <a:alpha val="25000"/>
              </a:srgbClr>
            </a:outerShdw>
          </a:effectLst>
        </p:spPr>
      </p:sp>
      <p:sp>
        <p:nvSpPr>
          <p:cNvPr id="24" name="Text 20"/>
          <p:cNvSpPr/>
          <p:nvPr/>
        </p:nvSpPr>
        <p:spPr>
          <a:xfrm>
            <a:off x="5394960" y="2331720"/>
            <a:ext cx="3200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0D4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Analysis</a:t>
            </a:r>
            <a:endParaRPr lang="en-US" sz="1300" dirty="0"/>
          </a:p>
        </p:txBody>
      </p:sp>
      <p:sp>
        <p:nvSpPr>
          <p:cNvPr id="25" name="Text 21"/>
          <p:cNvSpPr/>
          <p:nvPr/>
        </p:nvSpPr>
        <p:spPr>
          <a:xfrm>
            <a:off x="5394960" y="2651760"/>
            <a:ext cx="329184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F5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Base salary grew +3.2% YoY, from $119K avg in 2023 to $123K in 2024, outpacing inflation.</a:t>
            </a:r>
            <a:endParaRPr lang="en-US" sz="1000" dirty="0"/>
          </a:p>
          <a:p>
            <a:pPr indent="0" marL="0">
              <a:buNone/>
            </a:pP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F5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Female-to-Male pay ratio of 0.98 indicates near pay parity — within the 2% tolerance band considered equitable.</a:t>
            </a:r>
            <a:endParaRPr lang="en-US" sz="1000" dirty="0"/>
          </a:p>
          <a:p>
            <a:pPr indent="0" marL="0">
              <a:buNone/>
            </a:pP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F5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Bonus distribution (728 records) shows broad participation. Average bonus held steady at ~$19.6K.</a:t>
            </a:r>
            <a:endParaRPr lang="en-US" sz="1000" dirty="0"/>
          </a:p>
          <a:p>
            <a:pPr indent="0" marL="0">
              <a:buNone/>
            </a:pPr>
            <a:endParaRPr lang="en-US" sz="1000" dirty="0"/>
          </a:p>
          <a:p>
            <a:pPr indent="0" marL="0">
              <a:buNone/>
            </a:pPr>
            <a:r>
              <a:rPr lang="en-US" sz="1000" i="1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Recommendation: Monitor department-level pay gaps, particularly in Sales and CS where gender imbalances may skew aggregate ratios.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A162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00D4FF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228600"/>
            <a:ext cx="320040" cy="3200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960120" y="22860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5F7F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Performance Management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960120" y="566928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B95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Review Cycles &amp; Ratings  |  2023 vs 2024</a:t>
            </a:r>
            <a:endParaRPr lang="en-US" sz="1100" dirty="0"/>
          </a:p>
        </p:txBody>
      </p:sp>
      <p:sp>
        <p:nvSpPr>
          <p:cNvPr id="6" name="Shape 3"/>
          <p:cNvSpPr/>
          <p:nvPr/>
        </p:nvSpPr>
        <p:spPr>
          <a:xfrm>
            <a:off x="457200" y="1005840"/>
            <a:ext cx="1965960" cy="1005840"/>
          </a:xfrm>
          <a:prstGeom prst="rect">
            <a:avLst/>
          </a:prstGeom>
          <a:solidFill>
            <a:srgbClr val="141E30"/>
          </a:solidFill>
          <a:ln/>
          <a:effectLst>
            <a:outerShdw sx="100000" sy="100000" kx="0" ky="0" algn="bl" rotWithShape="0" blurRad="101600" dist="38100" dir="8100000">
              <a:srgbClr val="000000">
                <a:alpha val="25000"/>
              </a:srgbClr>
            </a:outerShdw>
          </a:effectLst>
        </p:spPr>
      </p:sp>
      <p:sp>
        <p:nvSpPr>
          <p:cNvPr id="7" name="Text 4"/>
          <p:cNvSpPr/>
          <p:nvPr/>
        </p:nvSpPr>
        <p:spPr>
          <a:xfrm>
            <a:off x="457200" y="1078992"/>
            <a:ext cx="1965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00D4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860</a:t>
            </a:r>
            <a:endParaRPr lang="en-US" sz="2400" dirty="0"/>
          </a:p>
        </p:txBody>
      </p:sp>
      <p:sp>
        <p:nvSpPr>
          <p:cNvPr id="8" name="Text 5"/>
          <p:cNvSpPr/>
          <p:nvPr/>
        </p:nvSpPr>
        <p:spPr>
          <a:xfrm>
            <a:off x="457200" y="1463040"/>
            <a:ext cx="19659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F5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Reviews in 2024</a:t>
            </a:r>
            <a:endParaRPr lang="en-US" sz="1000" dirty="0"/>
          </a:p>
        </p:txBody>
      </p:sp>
      <p:sp>
        <p:nvSpPr>
          <p:cNvPr id="9" name="Text 6"/>
          <p:cNvSpPr/>
          <p:nvPr/>
        </p:nvSpPr>
        <p:spPr>
          <a:xfrm>
            <a:off x="457200" y="1664208"/>
            <a:ext cx="19659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8B95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 127% from 379 (2023)</a:t>
            </a:r>
            <a:endParaRPr lang="en-US" sz="800" dirty="0"/>
          </a:p>
        </p:txBody>
      </p:sp>
      <p:sp>
        <p:nvSpPr>
          <p:cNvPr id="10" name="Shape 7"/>
          <p:cNvSpPr/>
          <p:nvPr/>
        </p:nvSpPr>
        <p:spPr>
          <a:xfrm>
            <a:off x="2606040" y="1005840"/>
            <a:ext cx="1965960" cy="1005840"/>
          </a:xfrm>
          <a:prstGeom prst="rect">
            <a:avLst/>
          </a:prstGeom>
          <a:solidFill>
            <a:srgbClr val="141E30"/>
          </a:solidFill>
          <a:ln/>
          <a:effectLst>
            <a:outerShdw sx="100000" sy="100000" kx="0" ky="0" algn="bl" rotWithShape="0" blurRad="101600" dist="38100" dir="8100000">
              <a:srgbClr val="000000">
                <a:alpha val="25000"/>
              </a:srgbClr>
            </a:outerShdw>
          </a:effectLst>
        </p:spPr>
      </p:sp>
      <p:sp>
        <p:nvSpPr>
          <p:cNvPr id="11" name="Text 8"/>
          <p:cNvSpPr/>
          <p:nvPr/>
        </p:nvSpPr>
        <p:spPr>
          <a:xfrm>
            <a:off x="2606040" y="1078992"/>
            <a:ext cx="1965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00D4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3.18</a:t>
            </a:r>
            <a:endParaRPr lang="en-US" sz="2400" dirty="0"/>
          </a:p>
        </p:txBody>
      </p:sp>
      <p:sp>
        <p:nvSpPr>
          <p:cNvPr id="12" name="Text 9"/>
          <p:cNvSpPr/>
          <p:nvPr/>
        </p:nvSpPr>
        <p:spPr>
          <a:xfrm>
            <a:off x="2606040" y="1463040"/>
            <a:ext cx="19659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F5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Avg Rating 2024</a:t>
            </a:r>
            <a:endParaRPr lang="en-US" sz="1000" dirty="0"/>
          </a:p>
        </p:txBody>
      </p:sp>
      <p:sp>
        <p:nvSpPr>
          <p:cNvPr id="13" name="Text 10"/>
          <p:cNvSpPr/>
          <p:nvPr/>
        </p:nvSpPr>
        <p:spPr>
          <a:xfrm>
            <a:off x="2606040" y="1664208"/>
            <a:ext cx="19659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8B95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Down from 3.36 (2023)</a:t>
            </a:r>
            <a:endParaRPr lang="en-US" sz="800" dirty="0"/>
          </a:p>
        </p:txBody>
      </p:sp>
      <p:sp>
        <p:nvSpPr>
          <p:cNvPr id="14" name="Shape 11"/>
          <p:cNvSpPr/>
          <p:nvPr/>
        </p:nvSpPr>
        <p:spPr>
          <a:xfrm>
            <a:off x="4754880" y="1005840"/>
            <a:ext cx="1965960" cy="1005840"/>
          </a:xfrm>
          <a:prstGeom prst="rect">
            <a:avLst/>
          </a:prstGeom>
          <a:solidFill>
            <a:srgbClr val="141E30"/>
          </a:solidFill>
          <a:ln/>
          <a:effectLst>
            <a:outerShdw sx="100000" sy="100000" kx="0" ky="0" algn="bl" rotWithShape="0" blurRad="101600" dist="38100" dir="8100000">
              <a:srgbClr val="000000">
                <a:alpha val="25000"/>
              </a:srgbClr>
            </a:outerShdw>
          </a:effectLst>
        </p:spPr>
      </p:sp>
      <p:sp>
        <p:nvSpPr>
          <p:cNvPr id="15" name="Text 12"/>
          <p:cNvSpPr/>
          <p:nvPr/>
        </p:nvSpPr>
        <p:spPr>
          <a:xfrm>
            <a:off x="4754880" y="1078992"/>
            <a:ext cx="1965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00D4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32.3%</a:t>
            </a:r>
            <a:endParaRPr lang="en-US" sz="2400" dirty="0"/>
          </a:p>
        </p:txBody>
      </p:sp>
      <p:sp>
        <p:nvSpPr>
          <p:cNvPr id="16" name="Text 13"/>
          <p:cNvSpPr/>
          <p:nvPr/>
        </p:nvSpPr>
        <p:spPr>
          <a:xfrm>
            <a:off x="4754880" y="1463040"/>
            <a:ext cx="19659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F5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Exceeds Rate</a:t>
            </a:r>
            <a:endParaRPr lang="en-US" sz="1000" dirty="0"/>
          </a:p>
        </p:txBody>
      </p:sp>
      <p:sp>
        <p:nvSpPr>
          <p:cNvPr id="17" name="Text 14"/>
          <p:cNvSpPr/>
          <p:nvPr/>
        </p:nvSpPr>
        <p:spPr>
          <a:xfrm>
            <a:off x="4754880" y="1664208"/>
            <a:ext cx="19659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8B95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278 of 860 reviews</a:t>
            </a:r>
            <a:endParaRPr lang="en-US" sz="800" dirty="0"/>
          </a:p>
        </p:txBody>
      </p:sp>
      <p:sp>
        <p:nvSpPr>
          <p:cNvPr id="18" name="Shape 15"/>
          <p:cNvSpPr/>
          <p:nvPr/>
        </p:nvSpPr>
        <p:spPr>
          <a:xfrm>
            <a:off x="6903720" y="1005840"/>
            <a:ext cx="1965960" cy="1005840"/>
          </a:xfrm>
          <a:prstGeom prst="rect">
            <a:avLst/>
          </a:prstGeom>
          <a:solidFill>
            <a:srgbClr val="141E30"/>
          </a:solidFill>
          <a:ln/>
          <a:effectLst>
            <a:outerShdw sx="100000" sy="100000" kx="0" ky="0" algn="bl" rotWithShape="0" blurRad="101600" dist="38100" dir="8100000">
              <a:srgbClr val="000000">
                <a:alpha val="25000"/>
              </a:srgbClr>
            </a:outerShdw>
          </a:effectLst>
        </p:spPr>
      </p:sp>
      <p:sp>
        <p:nvSpPr>
          <p:cNvPr id="19" name="Text 16"/>
          <p:cNvSpPr/>
          <p:nvPr/>
        </p:nvSpPr>
        <p:spPr>
          <a:xfrm>
            <a:off x="6903720" y="1078992"/>
            <a:ext cx="1965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00D4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17.6%</a:t>
            </a:r>
            <a:endParaRPr lang="en-US" sz="2400" dirty="0"/>
          </a:p>
        </p:txBody>
      </p:sp>
      <p:sp>
        <p:nvSpPr>
          <p:cNvPr id="20" name="Text 17"/>
          <p:cNvSpPr/>
          <p:nvPr/>
        </p:nvSpPr>
        <p:spPr>
          <a:xfrm>
            <a:off x="6903720" y="1463040"/>
            <a:ext cx="19659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F5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Below Rate</a:t>
            </a:r>
            <a:endParaRPr lang="en-US" sz="1000" dirty="0"/>
          </a:p>
        </p:txBody>
      </p:sp>
      <p:sp>
        <p:nvSpPr>
          <p:cNvPr id="21" name="Text 18"/>
          <p:cNvSpPr/>
          <p:nvPr/>
        </p:nvSpPr>
        <p:spPr>
          <a:xfrm>
            <a:off x="6903720" y="1664208"/>
            <a:ext cx="19659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8B95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151 reviews flagged</a:t>
            </a:r>
            <a:endParaRPr lang="en-US" sz="800" dirty="0"/>
          </a:p>
        </p:txBody>
      </p:sp>
      <p:graphicFrame>
        <p:nvGraphicFramePr>
          <p:cNvPr id="22" name="Chart 0" descr=""/>
          <p:cNvGraphicFramePr/>
          <p:nvPr/>
        </p:nvGraphicFramePr>
        <p:xfrm>
          <a:off x="457200" y="2240280"/>
          <a:ext cx="4114800" cy="246888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23" name="Shape 19"/>
          <p:cNvSpPr/>
          <p:nvPr/>
        </p:nvSpPr>
        <p:spPr>
          <a:xfrm>
            <a:off x="4754880" y="2240280"/>
            <a:ext cx="4114800" cy="2468880"/>
          </a:xfrm>
          <a:prstGeom prst="rect">
            <a:avLst/>
          </a:prstGeom>
          <a:solidFill>
            <a:srgbClr val="141E30"/>
          </a:solidFill>
          <a:ln/>
          <a:effectLst>
            <a:outerShdw sx="100000" sy="100000" kx="0" ky="0" algn="bl" rotWithShape="0" blurRad="101600" dist="38100" dir="8100000">
              <a:srgbClr val="000000">
                <a:alpha val="25000"/>
              </a:srgbClr>
            </a:outerShdw>
          </a:effectLst>
        </p:spPr>
      </p:sp>
      <p:sp>
        <p:nvSpPr>
          <p:cNvPr id="24" name="Text 20"/>
          <p:cNvSpPr/>
          <p:nvPr/>
        </p:nvSpPr>
        <p:spPr>
          <a:xfrm>
            <a:off x="4937760" y="233172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0D4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Analysis</a:t>
            </a:r>
            <a:endParaRPr lang="en-US" sz="1300" dirty="0"/>
          </a:p>
        </p:txBody>
      </p:sp>
      <p:sp>
        <p:nvSpPr>
          <p:cNvPr id="25" name="Text 21"/>
          <p:cNvSpPr/>
          <p:nvPr/>
        </p:nvSpPr>
        <p:spPr>
          <a:xfrm>
            <a:off x="4937760" y="2651760"/>
            <a:ext cx="374904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F5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Review volume more than doubled — 860 in 2024 vs 379 in 2023 — reflecting better process adoption and mid-year cycle expansion.</a:t>
            </a:r>
            <a:endParaRPr lang="en-US" sz="1000" dirty="0"/>
          </a:p>
          <a:p>
            <a:pPr indent="0" marL="0">
              <a:buNone/>
            </a:pP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F5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Average rating dipped slightly (3.18 vs 3.36), expected as the review population scaled and calibration tightened.</a:t>
            </a:r>
            <a:endParaRPr lang="en-US" sz="1000" dirty="0"/>
          </a:p>
          <a:p>
            <a:pPr indent="0" marL="0">
              <a:buNone/>
            </a:pP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F5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"Below" rate of 17.6% (151 reviews) warrants attention — PIP and coaching programs should be evaluated for effectiveness.</a:t>
            </a:r>
            <a:endParaRPr lang="en-US" sz="1000" dirty="0"/>
          </a:p>
          <a:p>
            <a:pPr indent="0" marL="0">
              <a:buNone/>
            </a:pPr>
            <a:endParaRPr lang="en-US" sz="1000" dirty="0"/>
          </a:p>
          <a:p>
            <a:pPr indent="0" marL="0">
              <a:buNone/>
            </a:pPr>
            <a:r>
              <a:rPr lang="en-US" sz="1000" i="1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Recommendation: Conduct calibration sessions across departments to ensure rating consistency.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A162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FF6B35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228600"/>
            <a:ext cx="320040" cy="3200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960120" y="22860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5F7F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Attrition &amp; Retention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960120" y="566928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B95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Exit Trends &amp; Root Causes  |  2021–2024</a:t>
            </a:r>
            <a:endParaRPr lang="en-US" sz="1100" dirty="0"/>
          </a:p>
        </p:txBody>
      </p:sp>
      <p:sp>
        <p:nvSpPr>
          <p:cNvPr id="6" name="Shape 3"/>
          <p:cNvSpPr/>
          <p:nvPr/>
        </p:nvSpPr>
        <p:spPr>
          <a:xfrm>
            <a:off x="457200" y="1005840"/>
            <a:ext cx="1965960" cy="1005840"/>
          </a:xfrm>
          <a:prstGeom prst="rect">
            <a:avLst/>
          </a:prstGeom>
          <a:solidFill>
            <a:srgbClr val="141E30"/>
          </a:solidFill>
          <a:ln/>
          <a:effectLst>
            <a:outerShdw sx="100000" sy="100000" kx="0" ky="0" algn="bl" rotWithShape="0" blurRad="101600" dist="38100" dir="8100000">
              <a:srgbClr val="000000">
                <a:alpha val="25000"/>
              </a:srgbClr>
            </a:outerShdw>
          </a:effectLst>
        </p:spPr>
      </p:sp>
      <p:sp>
        <p:nvSpPr>
          <p:cNvPr id="7" name="Text 4"/>
          <p:cNvSpPr/>
          <p:nvPr/>
        </p:nvSpPr>
        <p:spPr>
          <a:xfrm>
            <a:off x="457200" y="1078992"/>
            <a:ext cx="1965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00D4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</a:t>
            </a:r>
            <a:endParaRPr lang="en-US" sz="2400" dirty="0"/>
          </a:p>
        </p:txBody>
      </p:sp>
      <p:sp>
        <p:nvSpPr>
          <p:cNvPr id="8" name="Text 5"/>
          <p:cNvSpPr/>
          <p:nvPr/>
        </p:nvSpPr>
        <p:spPr>
          <a:xfrm>
            <a:off x="457200" y="1463040"/>
            <a:ext cx="19659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F5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Exits in 2024</a:t>
            </a:r>
            <a:endParaRPr lang="en-US" sz="1000" dirty="0"/>
          </a:p>
        </p:txBody>
      </p:sp>
      <p:sp>
        <p:nvSpPr>
          <p:cNvPr id="9" name="Text 6"/>
          <p:cNvSpPr/>
          <p:nvPr/>
        </p:nvSpPr>
        <p:spPr>
          <a:xfrm>
            <a:off x="457200" y="1664208"/>
            <a:ext cx="19659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8B95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Down 50% from 30 (2023)</a:t>
            </a:r>
            <a:endParaRPr lang="en-US" sz="800" dirty="0"/>
          </a:p>
        </p:txBody>
      </p:sp>
      <p:sp>
        <p:nvSpPr>
          <p:cNvPr id="10" name="Shape 7"/>
          <p:cNvSpPr/>
          <p:nvPr/>
        </p:nvSpPr>
        <p:spPr>
          <a:xfrm>
            <a:off x="2606040" y="1005840"/>
            <a:ext cx="1965960" cy="1005840"/>
          </a:xfrm>
          <a:prstGeom prst="rect">
            <a:avLst/>
          </a:prstGeom>
          <a:solidFill>
            <a:srgbClr val="141E30"/>
          </a:solidFill>
          <a:ln/>
          <a:effectLst>
            <a:outerShdw sx="100000" sy="100000" kx="0" ky="0" algn="bl" rotWithShape="0" blurRad="101600" dist="38100" dir="8100000">
              <a:srgbClr val="000000">
                <a:alpha val="25000"/>
              </a:srgbClr>
            </a:outerShdw>
          </a:effectLst>
        </p:spPr>
      </p:sp>
      <p:sp>
        <p:nvSpPr>
          <p:cNvPr id="11" name="Text 8"/>
          <p:cNvSpPr/>
          <p:nvPr/>
        </p:nvSpPr>
        <p:spPr>
          <a:xfrm>
            <a:off x="2606040" y="1078992"/>
            <a:ext cx="1965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00D4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2.6%</a:t>
            </a:r>
            <a:endParaRPr lang="en-US" sz="2400" dirty="0"/>
          </a:p>
        </p:txBody>
      </p:sp>
      <p:sp>
        <p:nvSpPr>
          <p:cNvPr id="12" name="Text 9"/>
          <p:cNvSpPr/>
          <p:nvPr/>
        </p:nvSpPr>
        <p:spPr>
          <a:xfrm>
            <a:off x="2606040" y="1463040"/>
            <a:ext cx="19659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F5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Attrition Rate</a:t>
            </a:r>
            <a:endParaRPr lang="en-US" sz="1000" dirty="0"/>
          </a:p>
        </p:txBody>
      </p:sp>
      <p:sp>
        <p:nvSpPr>
          <p:cNvPr id="13" name="Text 10"/>
          <p:cNvSpPr/>
          <p:nvPr/>
        </p:nvSpPr>
        <p:spPr>
          <a:xfrm>
            <a:off x="2606040" y="1664208"/>
            <a:ext cx="19659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8B95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15/584 — industry-low</a:t>
            </a:r>
            <a:endParaRPr lang="en-US" sz="800" dirty="0"/>
          </a:p>
        </p:txBody>
      </p:sp>
      <p:sp>
        <p:nvSpPr>
          <p:cNvPr id="14" name="Shape 11"/>
          <p:cNvSpPr/>
          <p:nvPr/>
        </p:nvSpPr>
        <p:spPr>
          <a:xfrm>
            <a:off x="4754880" y="1005840"/>
            <a:ext cx="1965960" cy="1005840"/>
          </a:xfrm>
          <a:prstGeom prst="rect">
            <a:avLst/>
          </a:prstGeom>
          <a:solidFill>
            <a:srgbClr val="141E30"/>
          </a:solidFill>
          <a:ln/>
          <a:effectLst>
            <a:outerShdw sx="100000" sy="100000" kx="0" ky="0" algn="bl" rotWithShape="0" blurRad="101600" dist="38100" dir="8100000">
              <a:srgbClr val="000000">
                <a:alpha val="25000"/>
              </a:srgbClr>
            </a:outerShdw>
          </a:effectLst>
        </p:spPr>
      </p:sp>
      <p:sp>
        <p:nvSpPr>
          <p:cNvPr id="15" name="Text 12"/>
          <p:cNvSpPr/>
          <p:nvPr/>
        </p:nvSpPr>
        <p:spPr>
          <a:xfrm>
            <a:off x="4754880" y="1078992"/>
            <a:ext cx="1965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00D4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Management</a:t>
            </a:r>
            <a:endParaRPr lang="en-US" sz="2400" dirty="0"/>
          </a:p>
        </p:txBody>
      </p:sp>
      <p:sp>
        <p:nvSpPr>
          <p:cNvPr id="16" name="Text 13"/>
          <p:cNvSpPr/>
          <p:nvPr/>
        </p:nvSpPr>
        <p:spPr>
          <a:xfrm>
            <a:off x="4754880" y="1463040"/>
            <a:ext cx="19659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F5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 Exit Reason</a:t>
            </a:r>
            <a:endParaRPr lang="en-US" sz="1000" dirty="0"/>
          </a:p>
        </p:txBody>
      </p:sp>
      <p:sp>
        <p:nvSpPr>
          <p:cNvPr id="17" name="Text 14"/>
          <p:cNvSpPr/>
          <p:nvPr/>
        </p:nvSpPr>
        <p:spPr>
          <a:xfrm>
            <a:off x="4754880" y="1664208"/>
            <a:ext cx="19659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8B95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29 exits all-time</a:t>
            </a:r>
            <a:endParaRPr lang="en-US" sz="800" dirty="0"/>
          </a:p>
        </p:txBody>
      </p:sp>
      <p:sp>
        <p:nvSpPr>
          <p:cNvPr id="18" name="Shape 15"/>
          <p:cNvSpPr/>
          <p:nvPr/>
        </p:nvSpPr>
        <p:spPr>
          <a:xfrm>
            <a:off x="6903720" y="1005840"/>
            <a:ext cx="1965960" cy="1005840"/>
          </a:xfrm>
          <a:prstGeom prst="rect">
            <a:avLst/>
          </a:prstGeom>
          <a:solidFill>
            <a:srgbClr val="141E30"/>
          </a:solidFill>
          <a:ln/>
          <a:effectLst>
            <a:outerShdw sx="100000" sy="100000" kx="0" ky="0" algn="bl" rotWithShape="0" blurRad="101600" dist="38100" dir="8100000">
              <a:srgbClr val="000000">
                <a:alpha val="25000"/>
              </a:srgbClr>
            </a:outerShdw>
          </a:effectLst>
        </p:spPr>
      </p:sp>
      <p:sp>
        <p:nvSpPr>
          <p:cNvPr id="19" name="Text 16"/>
          <p:cNvSpPr/>
          <p:nvPr/>
        </p:nvSpPr>
        <p:spPr>
          <a:xfrm>
            <a:off x="6903720" y="1078992"/>
            <a:ext cx="1965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00D4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44%</a:t>
            </a:r>
            <a:endParaRPr lang="en-US" sz="2400" dirty="0"/>
          </a:p>
        </p:txBody>
      </p:sp>
      <p:sp>
        <p:nvSpPr>
          <p:cNvPr id="20" name="Text 17"/>
          <p:cNvSpPr/>
          <p:nvPr/>
        </p:nvSpPr>
        <p:spPr>
          <a:xfrm>
            <a:off x="6903720" y="1463040"/>
            <a:ext cx="19659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F5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Regrettable Loss</a:t>
            </a:r>
            <a:endParaRPr lang="en-US" sz="1000" dirty="0"/>
          </a:p>
        </p:txBody>
      </p:sp>
      <p:sp>
        <p:nvSpPr>
          <p:cNvPr id="21" name="Text 18"/>
          <p:cNvSpPr/>
          <p:nvPr/>
        </p:nvSpPr>
        <p:spPr>
          <a:xfrm>
            <a:off x="6903720" y="1664208"/>
            <a:ext cx="19659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8B95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50 of 113 all-time exits</a:t>
            </a:r>
            <a:endParaRPr lang="en-US" sz="800" dirty="0"/>
          </a:p>
        </p:txBody>
      </p:sp>
      <p:graphicFrame>
        <p:nvGraphicFramePr>
          <p:cNvPr id="22" name="Chart 0" descr=""/>
          <p:cNvGraphicFramePr/>
          <p:nvPr/>
        </p:nvGraphicFramePr>
        <p:xfrm>
          <a:off x="457200" y="2240280"/>
          <a:ext cx="4114800" cy="246888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23" name="Shape 19"/>
          <p:cNvSpPr/>
          <p:nvPr/>
        </p:nvSpPr>
        <p:spPr>
          <a:xfrm>
            <a:off x="4754880" y="2240280"/>
            <a:ext cx="4114800" cy="2468880"/>
          </a:xfrm>
          <a:prstGeom prst="rect">
            <a:avLst/>
          </a:prstGeom>
          <a:solidFill>
            <a:srgbClr val="141E30"/>
          </a:solidFill>
          <a:ln/>
          <a:effectLst>
            <a:outerShdw sx="100000" sy="100000" kx="0" ky="0" algn="bl" rotWithShape="0" blurRad="101600" dist="38100" dir="8100000">
              <a:srgbClr val="000000">
                <a:alpha val="25000"/>
              </a:srgbClr>
            </a:outerShdw>
          </a:effectLst>
        </p:spPr>
      </p:sp>
      <p:sp>
        <p:nvSpPr>
          <p:cNvPr id="24" name="Text 20"/>
          <p:cNvSpPr/>
          <p:nvPr/>
        </p:nvSpPr>
        <p:spPr>
          <a:xfrm>
            <a:off x="4937760" y="233172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0D4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Exit Reasons (All-Time)</a:t>
            </a:r>
            <a:endParaRPr lang="en-US" sz="1300" dirty="0"/>
          </a:p>
        </p:txBody>
      </p:sp>
      <p:graphicFrame>
        <p:nvGraphicFramePr>
          <p:cNvPr id="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937760" y="2651760"/>
          <a:ext cx="3749040" cy="1828800"/>
        </p:xfrm>
        <a:graphic>
          <a:graphicData uri="http://schemas.openxmlformats.org/drawingml/2006/table">
            <a:tbl>
              <a:tblPr/>
              <a:tblGrid>
                <a:gridCol w="1554480"/>
                <a:gridCol w="914400"/>
                <a:gridCol w="1280160"/>
              </a:tblGrid>
              <a:tr h="20116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b="1" dirty="0">
                          <a:solidFill>
                            <a:srgbClr val="8B95A5"/>
                          </a:solidFill>
                        </a:rPr>
                        <a:t>Reason</a:t>
                      </a:r>
                      <a:endParaRPr lang="en-US" sz="9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2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162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b="1" dirty="0">
                          <a:solidFill>
                            <a:srgbClr val="8B95A5"/>
                          </a:solidFill>
                        </a:rPr>
                        <a:t>Count</a:t>
                      </a:r>
                      <a:endParaRPr lang="en-US" sz="9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2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162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b="1" dirty="0">
                          <a:solidFill>
                            <a:srgbClr val="8B95A5"/>
                          </a:solidFill>
                        </a:rPr>
                        <a:t>Regrettable</a:t>
                      </a:r>
                      <a:endParaRPr lang="en-US" sz="9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2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1628"/>
                    </a:solidFill>
                  </a:tcPr>
                </a:tc>
              </a:tr>
              <a:tr h="20116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F5F7FA"/>
                          </a:solidFill>
                        </a:rPr>
                        <a:t>Management</a:t>
                      </a:r>
                      <a:endParaRPr lang="en-US" sz="9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2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dirty="0">
                          <a:solidFill>
                            <a:srgbClr val="00D4FF"/>
                          </a:solidFill>
                        </a:rPr>
                        <a:t>29</a:t>
                      </a:r>
                      <a:endParaRPr lang="en-US" sz="9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2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dirty="0">
                          <a:solidFill>
                            <a:srgbClr val="F59E0B"/>
                          </a:solidFill>
                        </a:rPr>
                        <a:t>62%</a:t>
                      </a:r>
                      <a:endParaRPr lang="en-US" sz="9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2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116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F5F7FA"/>
                          </a:solidFill>
                        </a:rPr>
                        <a:t>Compensation</a:t>
                      </a:r>
                      <a:endParaRPr lang="en-US" sz="9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2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dirty="0">
                          <a:solidFill>
                            <a:srgbClr val="00D4FF"/>
                          </a:solidFill>
                        </a:rPr>
                        <a:t>22</a:t>
                      </a:r>
                      <a:endParaRPr lang="en-US" sz="9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2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dirty="0">
                          <a:solidFill>
                            <a:srgbClr val="F59E0B"/>
                          </a:solidFill>
                        </a:rPr>
                        <a:t>59%</a:t>
                      </a:r>
                      <a:endParaRPr lang="en-US" sz="9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2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116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F5F7FA"/>
                          </a:solidFill>
                        </a:rPr>
                        <a:t>Restructuring</a:t>
                      </a:r>
                      <a:endParaRPr lang="en-US" sz="9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2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dirty="0">
                          <a:solidFill>
                            <a:srgbClr val="00D4FF"/>
                          </a:solidFill>
                        </a:rPr>
                        <a:t>15</a:t>
                      </a:r>
                      <a:endParaRPr lang="en-US" sz="9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2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dirty="0">
                          <a:solidFill>
                            <a:srgbClr val="F59E0B"/>
                          </a:solidFill>
                        </a:rPr>
                        <a:t>27%</a:t>
                      </a:r>
                      <a:endParaRPr lang="en-US" sz="9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2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116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F5F7FA"/>
                          </a:solidFill>
                        </a:rPr>
                        <a:t>Career Growth</a:t>
                      </a:r>
                      <a:endParaRPr lang="en-US" sz="9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2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dirty="0">
                          <a:solidFill>
                            <a:srgbClr val="00D4FF"/>
                          </a:solidFill>
                        </a:rPr>
                        <a:t>13</a:t>
                      </a:r>
                      <a:endParaRPr lang="en-US" sz="9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2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dirty="0">
                          <a:solidFill>
                            <a:srgbClr val="F59E0B"/>
                          </a:solidFill>
                        </a:rPr>
                        <a:t>31%</a:t>
                      </a:r>
                      <a:endParaRPr lang="en-US" sz="9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2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116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F5F7FA"/>
                          </a:solidFill>
                        </a:rPr>
                        <a:t>Personal</a:t>
                      </a:r>
                      <a:endParaRPr lang="en-US" sz="9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2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dirty="0">
                          <a:solidFill>
                            <a:srgbClr val="00D4FF"/>
                          </a:solidFill>
                        </a:rPr>
                        <a:t>12</a:t>
                      </a:r>
                      <a:endParaRPr lang="en-US" sz="9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2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dirty="0">
                          <a:solidFill>
                            <a:srgbClr val="F59E0B"/>
                          </a:solidFill>
                        </a:rPr>
                        <a:t>17%</a:t>
                      </a:r>
                      <a:endParaRPr lang="en-US" sz="9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2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116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F5F7FA"/>
                          </a:solidFill>
                        </a:rPr>
                        <a:t>Relocation</a:t>
                      </a:r>
                      <a:endParaRPr lang="en-US" sz="9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2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dirty="0">
                          <a:solidFill>
                            <a:srgbClr val="00D4FF"/>
                          </a:solidFill>
                        </a:rPr>
                        <a:t>12</a:t>
                      </a:r>
                      <a:endParaRPr lang="en-US" sz="9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2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dirty="0">
                          <a:solidFill>
                            <a:srgbClr val="F59E0B"/>
                          </a:solidFill>
                        </a:rPr>
                        <a:t>33%</a:t>
                      </a:r>
                      <a:endParaRPr lang="en-US" sz="9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2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116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F5F7FA"/>
                          </a:solidFill>
                        </a:rPr>
                        <a:t>Performance</a:t>
                      </a:r>
                      <a:endParaRPr lang="en-US" sz="9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2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dirty="0">
                          <a:solidFill>
                            <a:srgbClr val="00D4FF"/>
                          </a:solidFill>
                        </a:rPr>
                        <a:t>10</a:t>
                      </a:r>
                      <a:endParaRPr lang="en-US" sz="9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2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dirty="0">
                          <a:solidFill>
                            <a:srgbClr val="F59E0B"/>
                          </a:solidFill>
                        </a:rPr>
                        <a:t>50%</a:t>
                      </a:r>
                      <a:endParaRPr lang="en-US" sz="9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2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A35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A162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00D4FF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228600"/>
            <a:ext cx="320040" cy="3200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960120" y="22860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5F7F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Recruiting Pipeline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960120" y="566928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B95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Application Funnel &amp; Conversion  |  2023 Data</a:t>
            </a:r>
            <a:endParaRPr lang="en-US" sz="1100" dirty="0"/>
          </a:p>
        </p:txBody>
      </p:sp>
      <p:graphicFrame>
        <p:nvGraphicFramePr>
          <p:cNvPr id="6" name="Chart 0" descr=""/>
          <p:cNvGraphicFramePr/>
          <p:nvPr/>
        </p:nvGraphicFramePr>
        <p:xfrm>
          <a:off x="457200" y="1097280"/>
          <a:ext cx="5029200" cy="347472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7" name="Shape 3"/>
          <p:cNvSpPr/>
          <p:nvPr/>
        </p:nvSpPr>
        <p:spPr>
          <a:xfrm>
            <a:off x="5669280" y="1097280"/>
            <a:ext cx="3200400" cy="3474720"/>
          </a:xfrm>
          <a:prstGeom prst="rect">
            <a:avLst/>
          </a:prstGeom>
          <a:solidFill>
            <a:srgbClr val="141E30"/>
          </a:solidFill>
          <a:ln/>
          <a:effectLst>
            <a:outerShdw sx="100000" sy="100000" kx="0" ky="0" algn="bl" rotWithShape="0" blurRad="101600" dist="38100" dir="8100000">
              <a:srgbClr val="000000">
                <a:alpha val="25000"/>
              </a:srgbClr>
            </a:outerShdw>
          </a:effectLst>
        </p:spPr>
      </p:sp>
      <p:sp>
        <p:nvSpPr>
          <p:cNvPr id="8" name="Text 4"/>
          <p:cNvSpPr/>
          <p:nvPr/>
        </p:nvSpPr>
        <p:spPr>
          <a:xfrm>
            <a:off x="5852160" y="1188720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0D4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Pipeline Analysis</a:t>
            </a:r>
            <a:endParaRPr lang="en-US" sz="1300" dirty="0"/>
          </a:p>
        </p:txBody>
      </p:sp>
      <p:sp>
        <p:nvSpPr>
          <p:cNvPr id="9" name="Text 5"/>
          <p:cNvSpPr/>
          <p:nvPr/>
        </p:nvSpPr>
        <p:spPr>
          <a:xfrm>
            <a:off x="5852160" y="1554480"/>
            <a:ext cx="2834640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F5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138 applications received, with 89 successful hires — a strong 64.5% conversion rate from applied to hired.</a:t>
            </a:r>
            <a:endParaRPr lang="en-US" sz="1000" dirty="0"/>
          </a:p>
          <a:p>
            <a:pPr indent="0" marL="0">
              <a:buNone/>
            </a:pP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F5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70 candidates rejected (50.7% rejection rate from total applications) — screening and interview stages filtered effectively.</a:t>
            </a:r>
            <a:endParaRPr lang="en-US" sz="1000" dirty="0"/>
          </a:p>
          <a:p>
            <a:pPr indent="0" marL="0">
              <a:buNone/>
            </a:pP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F5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Only 20 reached offer stage, suggesting high selectivity or candidate drop-off during interviews.</a:t>
            </a:r>
            <a:endParaRPr lang="en-US" sz="1000" dirty="0"/>
          </a:p>
          <a:p>
            <a:pPr indent="0" marL="0">
              <a:buNone/>
            </a:pP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F5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Metric: 69 in screening, 35 reached interview — 50.7% screening pass rate.</a:t>
            </a:r>
            <a:endParaRPr lang="en-US" sz="1000" dirty="0"/>
          </a:p>
          <a:p>
            <a:pPr indent="0" marL="0">
              <a:buNone/>
            </a:pPr>
            <a:endParaRPr lang="en-US" sz="1000" dirty="0"/>
          </a:p>
          <a:p>
            <a:pPr indent="0" marL="0">
              <a:buNone/>
            </a:pPr>
            <a:r>
              <a:rPr lang="en-US" sz="1000" i="1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Recommendation: Invest in employer branding to increase application volume and diversify the candidate funnel.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A162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FF6B35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228600"/>
            <a:ext cx="320040" cy="3200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960120" y="22860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5F7F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Learning &amp; Development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960120" y="56692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B95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Training Enrollments &amp; Completion  |  2023 vs 2024</a:t>
            </a:r>
            <a:endParaRPr lang="en-US" sz="1100" dirty="0"/>
          </a:p>
        </p:txBody>
      </p:sp>
      <p:sp>
        <p:nvSpPr>
          <p:cNvPr id="6" name="Shape 3"/>
          <p:cNvSpPr/>
          <p:nvPr/>
        </p:nvSpPr>
        <p:spPr>
          <a:xfrm>
            <a:off x="457200" y="1005840"/>
            <a:ext cx="1965960" cy="1005840"/>
          </a:xfrm>
          <a:prstGeom prst="rect">
            <a:avLst/>
          </a:prstGeom>
          <a:solidFill>
            <a:srgbClr val="141E30"/>
          </a:solidFill>
          <a:ln/>
          <a:effectLst>
            <a:outerShdw sx="100000" sy="100000" kx="0" ky="0" algn="bl" rotWithShape="0" blurRad="101600" dist="38100" dir="8100000">
              <a:srgbClr val="000000">
                <a:alpha val="25000"/>
              </a:srgbClr>
            </a:outerShdw>
          </a:effectLst>
        </p:spPr>
      </p:sp>
      <p:sp>
        <p:nvSpPr>
          <p:cNvPr id="7" name="Text 4"/>
          <p:cNvSpPr/>
          <p:nvPr/>
        </p:nvSpPr>
        <p:spPr>
          <a:xfrm>
            <a:off x="457200" y="1078992"/>
            <a:ext cx="1965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00D4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457</a:t>
            </a:r>
            <a:endParaRPr lang="en-US" sz="2400" dirty="0"/>
          </a:p>
        </p:txBody>
      </p:sp>
      <p:sp>
        <p:nvSpPr>
          <p:cNvPr id="8" name="Text 5"/>
          <p:cNvSpPr/>
          <p:nvPr/>
        </p:nvSpPr>
        <p:spPr>
          <a:xfrm>
            <a:off x="457200" y="1463040"/>
            <a:ext cx="19659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F5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2024 Enrollments</a:t>
            </a:r>
            <a:endParaRPr lang="en-US" sz="1000" dirty="0"/>
          </a:p>
        </p:txBody>
      </p:sp>
      <p:sp>
        <p:nvSpPr>
          <p:cNvPr id="9" name="Text 6"/>
          <p:cNvSpPr/>
          <p:nvPr/>
        </p:nvSpPr>
        <p:spPr>
          <a:xfrm>
            <a:off x="457200" y="1664208"/>
            <a:ext cx="19659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8B95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 186% from 160 (2023)</a:t>
            </a:r>
            <a:endParaRPr lang="en-US" sz="800" dirty="0"/>
          </a:p>
        </p:txBody>
      </p:sp>
      <p:sp>
        <p:nvSpPr>
          <p:cNvPr id="10" name="Shape 7"/>
          <p:cNvSpPr/>
          <p:nvPr/>
        </p:nvSpPr>
        <p:spPr>
          <a:xfrm>
            <a:off x="2606040" y="1005840"/>
            <a:ext cx="1965960" cy="1005840"/>
          </a:xfrm>
          <a:prstGeom prst="rect">
            <a:avLst/>
          </a:prstGeom>
          <a:solidFill>
            <a:srgbClr val="141E30"/>
          </a:solidFill>
          <a:ln/>
          <a:effectLst>
            <a:outerShdw sx="100000" sy="100000" kx="0" ky="0" algn="bl" rotWithShape="0" blurRad="101600" dist="38100" dir="8100000">
              <a:srgbClr val="000000">
                <a:alpha val="25000"/>
              </a:srgbClr>
            </a:outerShdw>
          </a:effectLst>
        </p:spPr>
      </p:sp>
      <p:sp>
        <p:nvSpPr>
          <p:cNvPr id="11" name="Text 8"/>
          <p:cNvSpPr/>
          <p:nvPr/>
        </p:nvSpPr>
        <p:spPr>
          <a:xfrm>
            <a:off x="2606040" y="1078992"/>
            <a:ext cx="1965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00D4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87%</a:t>
            </a:r>
            <a:endParaRPr lang="en-US" sz="2400" dirty="0"/>
          </a:p>
        </p:txBody>
      </p:sp>
      <p:sp>
        <p:nvSpPr>
          <p:cNvPr id="12" name="Text 9"/>
          <p:cNvSpPr/>
          <p:nvPr/>
        </p:nvSpPr>
        <p:spPr>
          <a:xfrm>
            <a:off x="2606040" y="1463040"/>
            <a:ext cx="19659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F5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Completion Rate</a:t>
            </a:r>
            <a:endParaRPr lang="en-US" sz="1000" dirty="0"/>
          </a:p>
        </p:txBody>
      </p:sp>
      <p:sp>
        <p:nvSpPr>
          <p:cNvPr id="13" name="Text 10"/>
          <p:cNvSpPr/>
          <p:nvPr/>
        </p:nvSpPr>
        <p:spPr>
          <a:xfrm>
            <a:off x="2606040" y="1664208"/>
            <a:ext cx="19659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8B95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398 of 457 completed</a:t>
            </a:r>
            <a:endParaRPr lang="en-US" sz="800" dirty="0"/>
          </a:p>
        </p:txBody>
      </p:sp>
      <p:sp>
        <p:nvSpPr>
          <p:cNvPr id="14" name="Shape 11"/>
          <p:cNvSpPr/>
          <p:nvPr/>
        </p:nvSpPr>
        <p:spPr>
          <a:xfrm>
            <a:off x="4754880" y="1005840"/>
            <a:ext cx="1965960" cy="1005840"/>
          </a:xfrm>
          <a:prstGeom prst="rect">
            <a:avLst/>
          </a:prstGeom>
          <a:solidFill>
            <a:srgbClr val="141E30"/>
          </a:solidFill>
          <a:ln/>
          <a:effectLst>
            <a:outerShdw sx="100000" sy="100000" kx="0" ky="0" algn="bl" rotWithShape="0" blurRad="101600" dist="38100" dir="8100000">
              <a:srgbClr val="000000">
                <a:alpha val="25000"/>
              </a:srgbClr>
            </a:outerShdw>
          </a:effectLst>
        </p:spPr>
      </p:sp>
      <p:sp>
        <p:nvSpPr>
          <p:cNvPr id="15" name="Text 12"/>
          <p:cNvSpPr/>
          <p:nvPr/>
        </p:nvSpPr>
        <p:spPr>
          <a:xfrm>
            <a:off x="4754880" y="1078992"/>
            <a:ext cx="1965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00D4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86.7</a:t>
            </a:r>
            <a:endParaRPr lang="en-US" sz="2400" dirty="0"/>
          </a:p>
        </p:txBody>
      </p:sp>
      <p:sp>
        <p:nvSpPr>
          <p:cNvPr id="16" name="Text 13"/>
          <p:cNvSpPr/>
          <p:nvPr/>
        </p:nvSpPr>
        <p:spPr>
          <a:xfrm>
            <a:off x="4754880" y="1463040"/>
            <a:ext cx="19659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F5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Avg Score (Mand.)</a:t>
            </a:r>
            <a:endParaRPr lang="en-US" sz="1000" dirty="0"/>
          </a:p>
        </p:txBody>
      </p:sp>
      <p:sp>
        <p:nvSpPr>
          <p:cNvPr id="17" name="Text 14"/>
          <p:cNvSpPr/>
          <p:nvPr/>
        </p:nvSpPr>
        <p:spPr>
          <a:xfrm>
            <a:off x="4754880" y="1664208"/>
            <a:ext cx="19659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8B95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Consistent quality</a:t>
            </a:r>
            <a:endParaRPr lang="en-US" sz="800" dirty="0"/>
          </a:p>
        </p:txBody>
      </p:sp>
      <p:sp>
        <p:nvSpPr>
          <p:cNvPr id="18" name="Shape 15"/>
          <p:cNvSpPr/>
          <p:nvPr/>
        </p:nvSpPr>
        <p:spPr>
          <a:xfrm>
            <a:off x="6903720" y="1005840"/>
            <a:ext cx="1965960" cy="1005840"/>
          </a:xfrm>
          <a:prstGeom prst="rect">
            <a:avLst/>
          </a:prstGeom>
          <a:solidFill>
            <a:srgbClr val="141E30"/>
          </a:solidFill>
          <a:ln/>
          <a:effectLst>
            <a:outerShdw sx="100000" sy="100000" kx="0" ky="0" algn="bl" rotWithShape="0" blurRad="101600" dist="38100" dir="8100000">
              <a:srgbClr val="000000">
                <a:alpha val="25000"/>
              </a:srgbClr>
            </a:outerShdw>
          </a:effectLst>
        </p:spPr>
      </p:sp>
      <p:sp>
        <p:nvSpPr>
          <p:cNvPr id="19" name="Text 16"/>
          <p:cNvSpPr/>
          <p:nvPr/>
        </p:nvSpPr>
        <p:spPr>
          <a:xfrm>
            <a:off x="6903720" y="1078992"/>
            <a:ext cx="1965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00D4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454</a:t>
            </a:r>
            <a:endParaRPr lang="en-US" sz="2400" dirty="0"/>
          </a:p>
        </p:txBody>
      </p:sp>
      <p:sp>
        <p:nvSpPr>
          <p:cNvPr id="20" name="Text 17"/>
          <p:cNvSpPr/>
          <p:nvPr/>
        </p:nvSpPr>
        <p:spPr>
          <a:xfrm>
            <a:off x="6903720" y="1463040"/>
            <a:ext cx="19659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F5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Mandatory Programs</a:t>
            </a:r>
            <a:endParaRPr lang="en-US" sz="1000" dirty="0"/>
          </a:p>
        </p:txBody>
      </p:sp>
      <p:sp>
        <p:nvSpPr>
          <p:cNvPr id="21" name="Text 18"/>
          <p:cNvSpPr/>
          <p:nvPr/>
        </p:nvSpPr>
        <p:spPr>
          <a:xfrm>
            <a:off x="6903720" y="1664208"/>
            <a:ext cx="19659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8B95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99% of 2024 enrollments</a:t>
            </a:r>
            <a:endParaRPr lang="en-US" sz="800" dirty="0"/>
          </a:p>
        </p:txBody>
      </p:sp>
      <p:graphicFrame>
        <p:nvGraphicFramePr>
          <p:cNvPr id="22" name="Chart 0" descr=""/>
          <p:cNvGraphicFramePr/>
          <p:nvPr/>
        </p:nvGraphicFramePr>
        <p:xfrm>
          <a:off x="457200" y="2240280"/>
          <a:ext cx="4572000" cy="246888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23" name="Shape 19"/>
          <p:cNvSpPr/>
          <p:nvPr/>
        </p:nvSpPr>
        <p:spPr>
          <a:xfrm>
            <a:off x="5212080" y="2240280"/>
            <a:ext cx="3657600" cy="2468880"/>
          </a:xfrm>
          <a:prstGeom prst="rect">
            <a:avLst/>
          </a:prstGeom>
          <a:solidFill>
            <a:srgbClr val="141E30"/>
          </a:solidFill>
          <a:ln/>
          <a:effectLst>
            <a:outerShdw sx="100000" sy="100000" kx="0" ky="0" algn="bl" rotWithShape="0" blurRad="101600" dist="38100" dir="8100000">
              <a:srgbClr val="000000">
                <a:alpha val="25000"/>
              </a:srgbClr>
            </a:outerShdw>
          </a:effectLst>
        </p:spPr>
      </p:sp>
      <p:sp>
        <p:nvSpPr>
          <p:cNvPr id="24" name="Text 20"/>
          <p:cNvSpPr/>
          <p:nvPr/>
        </p:nvSpPr>
        <p:spPr>
          <a:xfrm>
            <a:off x="5394960" y="2331720"/>
            <a:ext cx="3200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0D4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Analysis</a:t>
            </a:r>
            <a:endParaRPr lang="en-US" sz="1300" dirty="0"/>
          </a:p>
        </p:txBody>
      </p:sp>
      <p:sp>
        <p:nvSpPr>
          <p:cNvPr id="25" name="Text 21"/>
          <p:cNvSpPr/>
          <p:nvPr/>
        </p:nvSpPr>
        <p:spPr>
          <a:xfrm>
            <a:off x="5394960" y="2651760"/>
            <a:ext cx="329184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F5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2024 saw a massive 186% spike in training enrollments, driven almost entirely by mandatory eLearning programs (454 of 457).</a:t>
            </a:r>
            <a:endParaRPr lang="en-US" sz="1000" dirty="0"/>
          </a:p>
          <a:p>
            <a:pPr indent="0" marL="0">
              <a:buNone/>
            </a:pP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F5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Leadership and Technical programs nearly vanished in 2024 — only 2 Leadership and 1 Technical enrollment vs 44 combined in 2023.</a:t>
            </a:r>
            <a:endParaRPr lang="en-US" sz="1000" dirty="0"/>
          </a:p>
          <a:p>
            <a:pPr indent="0" marL="0">
              <a:buNone/>
            </a:pP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F5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Average mandatory score remained strong at 86.7%, with 87% overall completion rate.</a:t>
            </a:r>
            <a:endParaRPr lang="en-US" sz="1000" dirty="0"/>
          </a:p>
          <a:p>
            <a:pPr indent="0" marL="0">
              <a:buNone/>
            </a:pPr>
            <a:endParaRPr lang="en-US" sz="1000" dirty="0"/>
          </a:p>
          <a:p>
            <a:pPr indent="0" marL="0">
              <a:buNone/>
            </a:pPr>
            <a:r>
              <a:rPr lang="en-US" sz="1000" i="1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Recommendation: Reinstate Leadership and Technical development budgets — mandatory-only training suggests a compliance focus over growth.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A162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00D4FF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228600"/>
            <a:ext cx="320040" cy="3200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960120" y="22860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5F7F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Employee Engagement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960120" y="566928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B95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Survey Scores &amp; Sentiment  |  2023 vs 2024</a:t>
            </a:r>
            <a:endParaRPr lang="en-US" sz="1100" dirty="0"/>
          </a:p>
        </p:txBody>
      </p:sp>
      <p:sp>
        <p:nvSpPr>
          <p:cNvPr id="6" name="Shape 3"/>
          <p:cNvSpPr/>
          <p:nvPr/>
        </p:nvSpPr>
        <p:spPr>
          <a:xfrm>
            <a:off x="457200" y="1005840"/>
            <a:ext cx="1965960" cy="1005840"/>
          </a:xfrm>
          <a:prstGeom prst="rect">
            <a:avLst/>
          </a:prstGeom>
          <a:solidFill>
            <a:srgbClr val="141E30"/>
          </a:solidFill>
          <a:ln/>
          <a:effectLst>
            <a:outerShdw sx="100000" sy="100000" kx="0" ky="0" algn="bl" rotWithShape="0" blurRad="101600" dist="38100" dir="8100000">
              <a:srgbClr val="000000">
                <a:alpha val="25000"/>
              </a:srgbClr>
            </a:outerShdw>
          </a:effectLst>
        </p:spPr>
      </p:sp>
      <p:sp>
        <p:nvSpPr>
          <p:cNvPr id="7" name="Text 4"/>
          <p:cNvSpPr/>
          <p:nvPr/>
        </p:nvSpPr>
        <p:spPr>
          <a:xfrm>
            <a:off x="457200" y="1078992"/>
            <a:ext cx="1965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00D4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7.44</a:t>
            </a:r>
            <a:endParaRPr lang="en-US" sz="2400" dirty="0"/>
          </a:p>
        </p:txBody>
      </p:sp>
      <p:sp>
        <p:nvSpPr>
          <p:cNvPr id="8" name="Text 5"/>
          <p:cNvSpPr/>
          <p:nvPr/>
        </p:nvSpPr>
        <p:spPr>
          <a:xfrm>
            <a:off x="457200" y="1463040"/>
            <a:ext cx="19659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F5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Annual Score 2024</a:t>
            </a:r>
            <a:endParaRPr lang="en-US" sz="1000" dirty="0"/>
          </a:p>
        </p:txBody>
      </p:sp>
      <p:sp>
        <p:nvSpPr>
          <p:cNvPr id="9" name="Text 6"/>
          <p:cNvSpPr/>
          <p:nvPr/>
        </p:nvSpPr>
        <p:spPr>
          <a:xfrm>
            <a:off x="457200" y="1664208"/>
            <a:ext cx="19659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8B95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Down from 7.50 (2023)</a:t>
            </a:r>
            <a:endParaRPr lang="en-US" sz="800" dirty="0"/>
          </a:p>
        </p:txBody>
      </p:sp>
      <p:sp>
        <p:nvSpPr>
          <p:cNvPr id="10" name="Shape 7"/>
          <p:cNvSpPr/>
          <p:nvPr/>
        </p:nvSpPr>
        <p:spPr>
          <a:xfrm>
            <a:off x="2606040" y="1005840"/>
            <a:ext cx="1965960" cy="1005840"/>
          </a:xfrm>
          <a:prstGeom prst="rect">
            <a:avLst/>
          </a:prstGeom>
          <a:solidFill>
            <a:srgbClr val="141E30"/>
          </a:solidFill>
          <a:ln/>
          <a:effectLst>
            <a:outerShdw sx="100000" sy="100000" kx="0" ky="0" algn="bl" rotWithShape="0" blurRad="101600" dist="38100" dir="8100000">
              <a:srgbClr val="000000">
                <a:alpha val="25000"/>
              </a:srgbClr>
            </a:outerShdw>
          </a:effectLst>
        </p:spPr>
      </p:sp>
      <p:sp>
        <p:nvSpPr>
          <p:cNvPr id="11" name="Text 8"/>
          <p:cNvSpPr/>
          <p:nvPr/>
        </p:nvSpPr>
        <p:spPr>
          <a:xfrm>
            <a:off x="2606040" y="1078992"/>
            <a:ext cx="1965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00D4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7.74</a:t>
            </a:r>
            <a:endParaRPr lang="en-US" sz="2400" dirty="0"/>
          </a:p>
        </p:txBody>
      </p:sp>
      <p:sp>
        <p:nvSpPr>
          <p:cNvPr id="12" name="Text 9"/>
          <p:cNvSpPr/>
          <p:nvPr/>
        </p:nvSpPr>
        <p:spPr>
          <a:xfrm>
            <a:off x="2606040" y="1463040"/>
            <a:ext cx="19659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F5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Q2 Pulse 2024</a:t>
            </a:r>
            <a:endParaRPr lang="en-US" sz="1000" dirty="0"/>
          </a:p>
        </p:txBody>
      </p:sp>
      <p:sp>
        <p:nvSpPr>
          <p:cNvPr id="13" name="Text 10"/>
          <p:cNvSpPr/>
          <p:nvPr/>
        </p:nvSpPr>
        <p:spPr>
          <a:xfrm>
            <a:off x="2606040" y="1664208"/>
            <a:ext cx="19659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8B95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Down from 8.01 (Q2 2023)</a:t>
            </a:r>
            <a:endParaRPr lang="en-US" sz="800" dirty="0"/>
          </a:p>
        </p:txBody>
      </p:sp>
      <p:sp>
        <p:nvSpPr>
          <p:cNvPr id="14" name="Shape 11"/>
          <p:cNvSpPr/>
          <p:nvPr/>
        </p:nvSpPr>
        <p:spPr>
          <a:xfrm>
            <a:off x="4754880" y="1005840"/>
            <a:ext cx="1965960" cy="1005840"/>
          </a:xfrm>
          <a:prstGeom prst="rect">
            <a:avLst/>
          </a:prstGeom>
          <a:solidFill>
            <a:srgbClr val="141E30"/>
          </a:solidFill>
          <a:ln/>
          <a:effectLst>
            <a:outerShdw sx="100000" sy="100000" kx="0" ky="0" algn="bl" rotWithShape="0" blurRad="101600" dist="38100" dir="8100000">
              <a:srgbClr val="000000">
                <a:alpha val="25000"/>
              </a:srgbClr>
            </a:outerShdw>
          </a:effectLst>
        </p:spPr>
      </p:sp>
      <p:sp>
        <p:nvSpPr>
          <p:cNvPr id="15" name="Text 12"/>
          <p:cNvSpPr/>
          <p:nvPr/>
        </p:nvSpPr>
        <p:spPr>
          <a:xfrm>
            <a:off x="4754880" y="1078992"/>
            <a:ext cx="1965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00D4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7.63</a:t>
            </a:r>
            <a:endParaRPr lang="en-US" sz="2400" dirty="0"/>
          </a:p>
        </p:txBody>
      </p:sp>
      <p:sp>
        <p:nvSpPr>
          <p:cNvPr id="16" name="Text 13"/>
          <p:cNvSpPr/>
          <p:nvPr/>
        </p:nvSpPr>
        <p:spPr>
          <a:xfrm>
            <a:off x="4754880" y="1463040"/>
            <a:ext cx="19659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F5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Onboarding Survey</a:t>
            </a:r>
            <a:endParaRPr lang="en-US" sz="1000" dirty="0"/>
          </a:p>
        </p:txBody>
      </p:sp>
      <p:sp>
        <p:nvSpPr>
          <p:cNvPr id="17" name="Text 14"/>
          <p:cNvSpPr/>
          <p:nvPr/>
        </p:nvSpPr>
        <p:spPr>
          <a:xfrm>
            <a:off x="4754880" y="1664208"/>
            <a:ext cx="19659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8B95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 hire sentiment</a:t>
            </a:r>
            <a:endParaRPr lang="en-US" sz="800" dirty="0"/>
          </a:p>
        </p:txBody>
      </p:sp>
      <p:sp>
        <p:nvSpPr>
          <p:cNvPr id="18" name="Shape 15"/>
          <p:cNvSpPr/>
          <p:nvPr/>
        </p:nvSpPr>
        <p:spPr>
          <a:xfrm>
            <a:off x="6903720" y="1005840"/>
            <a:ext cx="1965960" cy="1005840"/>
          </a:xfrm>
          <a:prstGeom prst="rect">
            <a:avLst/>
          </a:prstGeom>
          <a:solidFill>
            <a:srgbClr val="141E30"/>
          </a:solidFill>
          <a:ln/>
          <a:effectLst>
            <a:outerShdw sx="100000" sy="100000" kx="0" ky="0" algn="bl" rotWithShape="0" blurRad="101600" dist="38100" dir="8100000">
              <a:srgbClr val="000000">
                <a:alpha val="25000"/>
              </a:srgbClr>
            </a:outerShdw>
          </a:effectLst>
        </p:spPr>
      </p:sp>
      <p:sp>
        <p:nvSpPr>
          <p:cNvPr id="19" name="Text 16"/>
          <p:cNvSpPr/>
          <p:nvPr/>
        </p:nvSpPr>
        <p:spPr>
          <a:xfrm>
            <a:off x="6903720" y="1078992"/>
            <a:ext cx="1965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00D4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2400" dirty="0"/>
          </a:p>
        </p:txBody>
      </p:sp>
      <p:sp>
        <p:nvSpPr>
          <p:cNvPr id="20" name="Text 17"/>
          <p:cNvSpPr/>
          <p:nvPr/>
        </p:nvSpPr>
        <p:spPr>
          <a:xfrm>
            <a:off x="6903720" y="1463040"/>
            <a:ext cx="19659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F5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Campaigns in 2024</a:t>
            </a:r>
            <a:endParaRPr lang="en-US" sz="1000" dirty="0"/>
          </a:p>
        </p:txBody>
      </p:sp>
      <p:sp>
        <p:nvSpPr>
          <p:cNvPr id="21" name="Text 18"/>
          <p:cNvSpPr/>
          <p:nvPr/>
        </p:nvSpPr>
        <p:spPr>
          <a:xfrm>
            <a:off x="6903720" y="1664208"/>
            <a:ext cx="19659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8B95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vs 3 in 2023</a:t>
            </a:r>
            <a:endParaRPr lang="en-US" sz="800" dirty="0"/>
          </a:p>
        </p:txBody>
      </p:sp>
      <p:graphicFrame>
        <p:nvGraphicFramePr>
          <p:cNvPr id="22" name="Chart 0" descr=""/>
          <p:cNvGraphicFramePr/>
          <p:nvPr/>
        </p:nvGraphicFramePr>
        <p:xfrm>
          <a:off x="457200" y="2240280"/>
          <a:ext cx="4572000" cy="246888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23" name="Shape 19"/>
          <p:cNvSpPr/>
          <p:nvPr/>
        </p:nvSpPr>
        <p:spPr>
          <a:xfrm>
            <a:off x="5212080" y="2240280"/>
            <a:ext cx="3657600" cy="2468880"/>
          </a:xfrm>
          <a:prstGeom prst="rect">
            <a:avLst/>
          </a:prstGeom>
          <a:solidFill>
            <a:srgbClr val="141E30"/>
          </a:solidFill>
          <a:ln/>
          <a:effectLst>
            <a:outerShdw sx="100000" sy="100000" kx="0" ky="0" algn="bl" rotWithShape="0" blurRad="101600" dist="38100" dir="8100000">
              <a:srgbClr val="000000">
                <a:alpha val="25000"/>
              </a:srgbClr>
            </a:outerShdw>
          </a:effectLst>
        </p:spPr>
      </p:sp>
      <p:sp>
        <p:nvSpPr>
          <p:cNvPr id="24" name="Text 20"/>
          <p:cNvSpPr/>
          <p:nvPr/>
        </p:nvSpPr>
        <p:spPr>
          <a:xfrm>
            <a:off x="5394960" y="2331720"/>
            <a:ext cx="3200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0D4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Analysis</a:t>
            </a:r>
            <a:endParaRPr lang="en-US" sz="1300" dirty="0"/>
          </a:p>
        </p:txBody>
      </p:sp>
      <p:sp>
        <p:nvSpPr>
          <p:cNvPr id="25" name="Text 21"/>
          <p:cNvSpPr/>
          <p:nvPr/>
        </p:nvSpPr>
        <p:spPr>
          <a:xfrm>
            <a:off x="5394960" y="2651760"/>
            <a:ext cx="329184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F5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Annual engagement dipped slightly from 7.50 to 7.44 — a 0.8% decline, within normal variance but worth monitoring.</a:t>
            </a:r>
            <a:endParaRPr lang="en-US" sz="1000" dirty="0"/>
          </a:p>
          <a:p>
            <a:pPr indent="0" marL="0">
              <a:buNone/>
            </a:pP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F5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Q2 Pulse fell more notably from 8.01 to 7.74 (-3.4%), suggesting mid-year sentiment pressure — potentially linked to mandatory training push.</a:t>
            </a:r>
            <a:endParaRPr lang="en-US" sz="1000" dirty="0"/>
          </a:p>
          <a:p>
            <a:pPr indent="0" marL="0">
              <a:buNone/>
            </a:pP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F5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 Hire Onboarding Survey scored 7.63 — solid but not exceptional. 2024 added 5 survey campaigns (vs 3 in 2023), expanding feedback loops.</a:t>
            </a:r>
            <a:endParaRPr lang="en-US" sz="1000" dirty="0"/>
          </a:p>
          <a:p>
            <a:pPr indent="0" marL="0">
              <a:buNone/>
            </a:pPr>
            <a:endParaRPr lang="en-US" sz="1000" dirty="0"/>
          </a:p>
          <a:p>
            <a:pPr indent="0" marL="0">
              <a:buNone/>
            </a:pPr>
            <a:r>
              <a:rPr lang="en-US" sz="1000" i="1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Recommendation: Investigate Q2 pulse dip through focus groups. Consider reducing mandatory training burden to improve sentiment.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B91501FD4DDC148AD1E3FAF4074DBCB" ma:contentTypeVersion="10" ma:contentTypeDescription="Create a new document." ma:contentTypeScope="" ma:versionID="23307c1766f35e1813edc1f238b31f69">
  <xsd:schema xmlns:xsd="http://www.w3.org/2001/XMLSchema" xmlns:xs="http://www.w3.org/2001/XMLSchema" xmlns:p="http://schemas.microsoft.com/office/2006/metadata/properties" xmlns:ns2="1d2cd3fc-951f-4e4c-8f77-1331cffdf41d" xmlns:ns3="34e7643f-2a9f-4a64-a4ba-836cf78c5c76" targetNamespace="http://schemas.microsoft.com/office/2006/metadata/properties" ma:root="true" ma:fieldsID="36ef4bd80d09d7a3142c5bd9cda6c92f" ns2:_="" ns3:_="">
    <xsd:import namespace="1d2cd3fc-951f-4e4c-8f77-1331cffdf41d"/>
    <xsd:import namespace="34e7643f-2a9f-4a64-a4ba-836cf78c5c7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d2cd3fc-951f-4e4c-8f77-1331cffdf41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5908c4cd-8667-446b-b651-bab9ad44621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e7643f-2a9f-4a64-a4ba-836cf78c5c76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2157cb98-881d-40df-bd60-f2fdacd5fef4}" ma:internalName="TaxCatchAll" ma:showField="CatchAllData" ma:web="34e7643f-2a9f-4a64-a4ba-836cf78c5c7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4e7643f-2a9f-4a64-a4ba-836cf78c5c76" xsi:nil="true"/>
    <lcf76f155ced4ddcb4097134ff3c332f xmlns="1d2cd3fc-951f-4e4c-8f77-1331cffdf41d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C8B1C287-9954-4FCD-8514-F065B81A1965}"/>
</file>

<file path=customXml/itemProps2.xml><?xml version="1.0" encoding="utf-8"?>
<ds:datastoreItem xmlns:ds="http://schemas.openxmlformats.org/officeDocument/2006/customXml" ds:itemID="{4271886A-868C-4051-B2EC-2483C4D039B4}"/>
</file>

<file path=customXml/itemProps3.xml><?xml version="1.0" encoding="utf-8"?>
<ds:datastoreItem xmlns:ds="http://schemas.openxmlformats.org/officeDocument/2006/customXml" ds:itemID="{71B35669-44BC-4FBA-8A78-6AE7A6EB7F30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Falcon Corp — Year-End HR Report 2024</dc:title>
  <dc:subject>PptxGenJS Presentation</dc:subject>
  <dc:creator>Falcon HR Analytics</dc:creator>
  <cp:lastModifiedBy>Falcon HR Analytics</cp:lastModifiedBy>
  <cp:revision>1</cp:revision>
  <dcterms:created xsi:type="dcterms:W3CDTF">2026-03-29T12:36:01Z</dcterms:created>
  <dcterms:modified xsi:type="dcterms:W3CDTF">2026-03-29T12:36:01Z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0x0101008B91501FD4DDC148AD1E3FAF4074DBCB</vt:lpwstr>
  </property>
</Properties>
</file>