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Revenue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Apr</c:v>
                  </c:pt>
                  <c:pt idx="1">
                    <c:v>May</c:v>
                  </c:pt>
                  <c:pt idx="2">
                    <c:v>Jun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2547396</c:v>
                </c:pt>
                <c:pt idx="1">
                  <c:v>2662191</c:v>
                </c:pt>
                <c:pt idx="2">
                  <c:v>3452341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D4A843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B8860B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B03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9A6F3F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7D5E2F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A67C52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8B7355"/>
              </a:solidFill>
              <a:effectLst/>
            </c:spPr>
          </c:dPt>
          <c:cat>
            <c:multiLvlStrRef>
              <c:f>Sheet1!$A$2:$A$8</c:f>
              <c:multiLvlStrCache>
                <c:ptCount val="7"/>
                <c:lvl>
                  <c:pt idx="0">
                    <c:v>Whiskey</c:v>
                  </c:pt>
                  <c:pt idx="1">
                    <c:v>Vodka</c:v>
                  </c:pt>
                  <c:pt idx="2">
                    <c:v>Tequila</c:v>
                  </c:pt>
                  <c:pt idx="3">
                    <c:v>Rum</c:v>
                  </c:pt>
                  <c:pt idx="4">
                    <c:v>Gin</c:v>
                  </c:pt>
                  <c:pt idx="5">
                    <c:v>Liqueur</c:v>
                  </c:pt>
                  <c:pt idx="6">
                    <c:v>Beer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6370792</c:v>
                </c:pt>
                <c:pt idx="1">
                  <c:v>1051240</c:v>
                </c:pt>
                <c:pt idx="2">
                  <c:v>569532</c:v>
                </c:pt>
                <c:pt idx="3">
                  <c:v>563562</c:v>
                </c:pt>
                <c:pt idx="4">
                  <c:v>61405</c:v>
                </c:pt>
                <c:pt idx="5">
                  <c:v>40016</c:v>
                </c:pt>
                <c:pt idx="6">
                  <c:v>5381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Revenue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Republic National</c:v>
                  </c:pt>
                  <c:pt idx="1">
                    <c:v>Southern Wine</c:v>
                  </c:pt>
                  <c:pt idx="2">
                    <c:v>Breakthru Beverage</c:v>
                  </c:pt>
                  <c:pt idx="3">
                    <c:v>Young's Market</c:v>
                  </c:pt>
                  <c:pt idx="4">
                    <c:v>Empire Merchants</c:v>
                  </c:pt>
                  <c:pt idx="5">
                    <c:v>Heidelberg</c:v>
                  </c:pt>
                  <c:pt idx="6">
                    <c:v>Winesellers</c:v>
                  </c:pt>
                  <c:pt idx="7">
                    <c:v>Capitol Beverage</c:v>
                  </c:pt>
                  <c:pt idx="8">
                    <c:v>Lipman Brothers</c:v>
                  </c:pt>
                  <c:pt idx="9">
                    <c:v>Horizon Beverage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1851831</c:v>
                </c:pt>
                <c:pt idx="1">
                  <c:v>1829435</c:v>
                </c:pt>
                <c:pt idx="2">
                  <c:v>1521447</c:v>
                </c:pt>
                <c:pt idx="3">
                  <c:v>1114134</c:v>
                </c:pt>
                <c:pt idx="4">
                  <c:v>541973</c:v>
                </c:pt>
                <c:pt idx="5">
                  <c:v>411362</c:v>
                </c:pt>
                <c:pt idx="6">
                  <c:v>311025</c:v>
                </c:pt>
                <c:pt idx="7">
                  <c:v>271062</c:v>
                </c:pt>
                <c:pt idx="8">
                  <c:v>251467</c:v>
                </c:pt>
                <c:pt idx="9">
                  <c:v>242476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D4A843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B8860B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B03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9A6F3F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7D5E2F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West</c:v>
                  </c:pt>
                  <c:pt idx="1">
                    <c:v>Midwest</c:v>
                  </c:pt>
                  <c:pt idx="2">
                    <c:v>Southeast</c:v>
                  </c:pt>
                  <c:pt idx="3">
                    <c:v>Northeast</c:v>
                  </c:pt>
                  <c:pt idx="4">
                    <c:v>Southwest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2413037</c:v>
                </c:pt>
                <c:pt idx="1">
                  <c:v>1928071</c:v>
                </c:pt>
                <c:pt idx="2">
                  <c:v>1924376</c:v>
                </c:pt>
                <c:pt idx="3">
                  <c:v>1814119</c:v>
                </c:pt>
                <c:pt idx="4">
                  <c:v>582325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A1A2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D4A843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B8860B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B03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9A6F3F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7D5E2F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A67C52"/>
              </a:solidFill>
              <a:effectLst/>
            </c:spPr>
          </c:dPt>
          <c:cat>
            <c:multiLvlStrRef>
              <c:f>Sheet1!$A$2:$A$7</c:f>
              <c:multiLvlStrCache>
                <c:ptCount val="6"/>
                <c:lvl>
                  <c:pt idx="0">
                    <c:v>Ultra-Premium</c:v>
                  </c:pt>
                  <c:pt idx="1">
                    <c:v>Premium</c:v>
                  </c:pt>
                  <c:pt idx="2">
                    <c:v>Super-Premium</c:v>
                  </c:pt>
                  <c:pt idx="3">
                    <c:v>Prestige</c:v>
                  </c:pt>
                  <c:pt idx="4">
                    <c:v>Standard</c:v>
                  </c:pt>
                  <c:pt idx="5">
                    <c:v>Value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2337101</c:v>
                </c:pt>
                <c:pt idx="1">
                  <c:v>1989150</c:v>
                </c:pt>
                <c:pt idx="2">
                  <c:v>1487176</c:v>
                </c:pt>
                <c:pt idx="3">
                  <c:v>1412176</c:v>
                </c:pt>
                <c:pt idx="4">
                  <c:v>1379468</c:v>
                </c:pt>
                <c:pt idx="5">
                  <c:v>56857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A1A2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Q3 FY25</c:v>
                </c:pt>
              </c:strCache>
            </c:strRef>
          </c:tx>
          <c:spPr>
            <a:solidFill>
              <a:srgbClr val="9A6F3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Net Revenue</c:v>
                  </c:pt>
                  <c:pt idx="1">
                    <c:v>Gross Profit</c:v>
                  </c:pt>
                  <c:pt idx="2">
                    <c:v>Cases Shipped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7646528</c:v>
                </c:pt>
                <c:pt idx="1">
                  <c:v>2843627</c:v>
                </c:pt>
                <c:pt idx="2">
                  <c:v>173994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Q4 FY25</c:v>
                </c:pt>
              </c:strCache>
            </c:strRef>
          </c:tx>
          <c:spPr>
            <a:solidFill>
              <a:srgbClr val="D4A84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Net Revenue</c:v>
                  </c:pt>
                  <c:pt idx="1">
                    <c:v>Gross Profit</c:v>
                  </c:pt>
                  <c:pt idx="2">
                    <c:v>Cases Shipped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8661928</c:v>
                </c:pt>
                <c:pt idx="1">
                  <c:v>3224655</c:v>
                </c:pt>
                <c:pt idx="2">
                  <c:v>201331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Q4 FY24</c:v>
                </c:pt>
              </c:strCache>
            </c:strRef>
          </c:tx>
          <c:spPr>
            <a:solidFill>
              <a:srgbClr val="E0D5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Net Revenue</c:v>
                  </c:pt>
                  <c:pt idx="1">
                    <c:v>Gross Profit</c:v>
                  </c:pt>
                  <c:pt idx="2">
                    <c:v>Cases Shipped</c:v>
                  </c:pt>
                </c:lvl>
              </c:multiLvlStrCache>
            </c:multiLvl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7941582</c:v>
                </c:pt>
                <c:pt idx="1">
                  <c:v>2960869</c:v>
                </c:pt>
                <c:pt idx="2">
                  <c:v>189395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1A1A2E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chart" Target="/ppt/charts/chart5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0" y="731520"/>
            <a:ext cx="3200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0" b="1" dirty="0">
                <a:solidFill>
                  <a:srgbClr val="D4A843">
                    <a:alpha val="1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</a:t>
            </a:r>
            <a:endParaRPr lang="en-US" sz="160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60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FALCON ANALYTICS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Quarterly Business Review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24688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0C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FY2025  |  April – June 2025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1E2A45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480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Spirits &amp; Alcohol Division  •  Confidential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 — Key Performance Indicators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Revenue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554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$8.7M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85800" y="2148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9.1% YoY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91840" y="10972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10972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1" name="Text 9"/>
          <p:cNvSpPr/>
          <p:nvPr/>
        </p:nvSpPr>
        <p:spPr>
          <a:xfrm>
            <a:off x="352044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Profit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20440" y="1554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$3.2M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3520440" y="2148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8.9% YoY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26480" y="10972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0972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6" name="Text 14"/>
          <p:cNvSpPr/>
          <p:nvPr/>
        </p:nvSpPr>
        <p:spPr>
          <a:xfrm>
            <a:off x="635508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Cases Shipped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55080" y="1554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201.3K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355080" y="21488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▲ 6.3% YoY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29260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29260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063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Margin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85800" y="33832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37.2%</a:t>
            </a:r>
            <a:endParaRPr lang="en-US" sz="3200" dirty="0"/>
          </a:p>
        </p:txBody>
      </p:sp>
      <p:sp>
        <p:nvSpPr>
          <p:cNvPr id="23" name="Shape 21"/>
          <p:cNvSpPr/>
          <p:nvPr/>
        </p:nvSpPr>
        <p:spPr>
          <a:xfrm>
            <a:off x="3291840" y="29260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91840" y="29260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5" name="Text 23"/>
          <p:cNvSpPr/>
          <p:nvPr/>
        </p:nvSpPr>
        <p:spPr>
          <a:xfrm>
            <a:off x="3520440" y="3063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Depletion Revenue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520440" y="33832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$3.5M</a:t>
            </a:r>
            <a:endParaRPr lang="en-US" sz="3200" dirty="0"/>
          </a:p>
        </p:txBody>
      </p:sp>
      <p:sp>
        <p:nvSpPr>
          <p:cNvPr id="27" name="Shape 25"/>
          <p:cNvSpPr/>
          <p:nvPr/>
        </p:nvSpPr>
        <p:spPr>
          <a:xfrm>
            <a:off x="6126480" y="29260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26480" y="29260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9" name="Text 27"/>
          <p:cNvSpPr/>
          <p:nvPr/>
        </p:nvSpPr>
        <p:spPr>
          <a:xfrm>
            <a:off x="6355080" y="3063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Dollar Sales (POS)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355080" y="33832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$24.7M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FY2025 vs Q4 FY2024  |  Fiscal Quarter: April – June 2025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Analysis — Monthly Trend &amp; Category Mix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Net Revenue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371600"/>
          <a:ext cx="384048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by Spirit Type</a:t>
            </a:r>
            <a:endParaRPr lang="en-US" sz="14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846320" y="1371600"/>
          <a:ext cx="384048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Whiskey dominates at 73.5% of Q4 revenue ($6.4M), followed by Vodka at 12.1%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Distributor Performance — Top 10 by Net Revenue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3 distributors account for 60% of Q4 net revenue  |  Republic National leads at $1.85M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Analysis — Regional &amp; Price Tier Breakdown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by Region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371600"/>
          <a:ext cx="384048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by Price Tier</a:t>
            </a:r>
            <a:endParaRPr lang="en-US" sz="14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846320" y="1371600"/>
          <a:ext cx="384048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leads regionally at $2.4M  |  Ultra-Premium is the top price tier at $2.3M (27% of revenue)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vs Plan — Targets &amp; Trade Spend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2344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Attainment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5087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30.7%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685800" y="21488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$8.7M vs $28.2M target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91840" y="10972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10972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1" name="Text 9"/>
          <p:cNvSpPr/>
          <p:nvPr/>
        </p:nvSpPr>
        <p:spPr>
          <a:xfrm>
            <a:off x="3520440" y="12344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 Attainment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20440" y="15087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25.3%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3520440" y="21488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$3.2M vs $12.7M target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10972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0972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6" name="Text 14"/>
          <p:cNvSpPr/>
          <p:nvPr/>
        </p:nvSpPr>
        <p:spPr>
          <a:xfrm>
            <a:off x="6355080" y="12344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Spend ROI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55080" y="15087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2.8x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6355080" y="21488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$7.0M spent, 68.0K incr. cases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29260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29260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0632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 Budget Util.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85800" y="33375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95.4%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685800" y="3977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$7.0M of $7.3M planned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91840" y="29260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91840" y="29260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6" name="Text 24"/>
          <p:cNvSpPr/>
          <p:nvPr/>
        </p:nvSpPr>
        <p:spPr>
          <a:xfrm>
            <a:off x="3520440" y="30632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Rate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520440" y="33375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75%</a:t>
            </a:r>
            <a:endParaRPr lang="en-US" sz="3400" dirty="0"/>
          </a:p>
        </p:txBody>
      </p:sp>
      <p:sp>
        <p:nvSpPr>
          <p:cNvPr id="28" name="Text 26"/>
          <p:cNvSpPr/>
          <p:nvPr/>
        </p:nvSpPr>
        <p:spPr>
          <a:xfrm>
            <a:off x="3520440" y="3977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Promotion execution adherence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126480" y="2926080"/>
            <a:ext cx="265176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126480" y="2926080"/>
            <a:ext cx="64008" cy="15544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1" name="Text 29"/>
          <p:cNvSpPr/>
          <p:nvPr/>
        </p:nvSpPr>
        <p:spPr>
          <a:xfrm>
            <a:off x="6355080" y="30632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Share (Avg)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355080" y="33375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3400" dirty="0"/>
          </a:p>
        </p:txBody>
      </p:sp>
      <p:sp>
        <p:nvSpPr>
          <p:cNvPr id="33" name="Text 31"/>
          <p:cNvSpPr/>
          <p:nvPr/>
        </p:nvSpPr>
        <p:spPr>
          <a:xfrm>
            <a:off x="6355080" y="3977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weighted distribution: 58%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attainment at 30.7% reflects target structure across full brand portfolio vs actual quarterly shipments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Sales Team &amp; Consumer Insights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Sales Reps — Q4 Depletion Revenue</a:t>
            </a:r>
            <a:endParaRPr lang="en-US" sz="14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9319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103120"/>
                <a:gridCol w="128016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Rank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Rep Name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Revenue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David White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$77K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Carmen Thompson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$71K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Robert Johnson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$70K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Miguel Flores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$51K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5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John Young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A1A2E"/>
                          </a:solidFill>
                        </a:rPr>
                        <a:t>$50K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1005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Market Metrics (POS Data)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846320" y="150876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846320" y="1508760"/>
            <a:ext cx="54864" cy="6400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9" name="Text 6"/>
          <p:cNvSpPr/>
          <p:nvPr/>
        </p:nvSpPr>
        <p:spPr>
          <a:xfrm>
            <a:off x="5074920" y="155448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Dollar Sales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6858000" y="15544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$24.7M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4846320" y="228600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46320" y="2286000"/>
            <a:ext cx="54864" cy="6400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3" name="Text 10"/>
          <p:cNvSpPr/>
          <p:nvPr/>
        </p:nvSpPr>
        <p:spPr>
          <a:xfrm>
            <a:off x="5074920" y="233172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Retail Price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6858000" y="233172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$33.57</a:t>
            </a:r>
            <a:endParaRPr lang="en-US" sz="2200" dirty="0"/>
          </a:p>
        </p:txBody>
      </p:sp>
      <p:sp>
        <p:nvSpPr>
          <p:cNvPr id="15" name="Shape 12"/>
          <p:cNvSpPr/>
          <p:nvPr/>
        </p:nvSpPr>
        <p:spPr>
          <a:xfrm>
            <a:off x="4846320" y="306324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846320" y="3063240"/>
            <a:ext cx="54864" cy="6400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7" name="Text 14"/>
          <p:cNvSpPr/>
          <p:nvPr/>
        </p:nvSpPr>
        <p:spPr>
          <a:xfrm>
            <a:off x="5074920" y="31089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Share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6858000" y="31089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2200" dirty="0"/>
          </a:p>
        </p:txBody>
      </p:sp>
      <p:sp>
        <p:nvSpPr>
          <p:cNvPr id="19" name="Shape 16"/>
          <p:cNvSpPr/>
          <p:nvPr/>
        </p:nvSpPr>
        <p:spPr>
          <a:xfrm>
            <a:off x="4846320" y="384048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846320" y="3840480"/>
            <a:ext cx="54864" cy="64008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1" name="Text 18"/>
          <p:cNvSpPr/>
          <p:nvPr/>
        </p:nvSpPr>
        <p:spPr>
          <a:xfrm>
            <a:off x="5074920" y="388620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Dist.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6858000" y="388620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58%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David White leads the sales team with $76.7K in Q4 depletion revenue  |  Avg retail price holds at $33.57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Quarter-over-Quarter Performance Comparison</a:t>
            </a:r>
            <a:endParaRPr lang="en-US" sz="2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97280"/>
          <a:ext cx="8229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434840"/>
            <a:ext cx="39319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40080" y="446227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QoQ Growth: 13.3% (Q4 vs Q3)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754880" y="4434840"/>
            <a:ext cx="393192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4937760" y="446227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YoY Growth: 9.1% (Q4 FY25 vs Q4 FY24)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 &amp; Next Quarter Priorities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3657600" cy="3108960"/>
          </a:xfrm>
          <a:prstGeom prst="rect">
            <a:avLst/>
          </a:prstGeom>
          <a:solidFill>
            <a:srgbClr val="1E2A45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280160"/>
            <a:ext cx="54864" cy="31089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4173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 Highlights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828800"/>
            <a:ext cx="3200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Net revenue of $8.7M, up 9.1% YoY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Gross margin at 37.2% — healthy profitability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Whiskey dominates portfolio at 73.5% of revenue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Trade spend ROI strong at 2.8x with 75% compliance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June showed strong close at $3.5M (largest month)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280160"/>
            <a:ext cx="3657600" cy="3108960"/>
          </a:xfrm>
          <a:prstGeom prst="rect">
            <a:avLst/>
          </a:prstGeom>
          <a:solidFill>
            <a:srgbClr val="1E2A45"/>
          </a:solidFill>
          <a:ln/>
        </p:spPr>
      </p:sp>
      <p:sp>
        <p:nvSpPr>
          <p:cNvPr id="9" name="Shape 7"/>
          <p:cNvSpPr/>
          <p:nvPr/>
        </p:nvSpPr>
        <p:spPr>
          <a:xfrm>
            <a:off x="4754880" y="1280160"/>
            <a:ext cx="54864" cy="310896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4173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FY2026 Q1 Priorities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0" y="1828800"/>
            <a:ext cx="32004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Diversify beyond Whiskey — grow Tequila &amp; Vodka share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Expand Southwest region (lowest at $582K)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Improve revenue attainment vs annual targets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Increase weighted distribution from 57% to 65%+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0C0C0"/>
                </a:solidFill>
              </a:rPr>
              <a:t>Scale top rep strategies across broader team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E2A45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46177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Falcon Analytics  •  Spirits &amp; Alcohol  •  Q4 FY2025 QBR  •  Confidential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CB6294D-90A8-44F4-9628-E25204D41EFD}"/>
</file>

<file path=customXml/itemProps2.xml><?xml version="1.0" encoding="utf-8"?>
<ds:datastoreItem xmlns:ds="http://schemas.openxmlformats.org/officeDocument/2006/customXml" ds:itemID="{37B37958-BC13-4D85-801F-6F353B03F66B}"/>
</file>

<file path=customXml/itemProps3.xml><?xml version="1.0" encoding="utf-8"?>
<ds:datastoreItem xmlns:ds="http://schemas.openxmlformats.org/officeDocument/2006/customXml" ds:itemID="{2DF161DB-94C4-4623-99DC-A4C3909C927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Q4 FY2025 Quarterly Business Review</dc:title>
  <dc:subject>PptxGenJS Presentation</dc:subject>
  <dc:creator>Falcon Analytics</dc:creator>
  <cp:lastModifiedBy>Falcon Analytics</cp:lastModifiedBy>
  <cp:revision>1</cp:revision>
  <dcterms:created xsi:type="dcterms:W3CDTF">2026-03-26T02:06:31Z</dcterms:created>
  <dcterms:modified xsi:type="dcterms:W3CDTF">2026-03-26T02:06:31Z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