
<file path=[Content_Types].xml><?xml version="1.0" encoding="utf-8"?>
<Types xmlns="http://schemas.openxmlformats.org/package/2006/content-types">
  <Default Extension="gif" ContentType="image/gif"/>
  <Default Extension="jpeg" ContentType="image/jpeg"/>
  <Default Extension="jpg" ContentType="image/jpg"/>
  <Default Extension="m4v" ContentType="video/mp4"/>
  <Default Extension="mp4" ContentType="video/mp4"/>
  <Default Extension="png" ContentType="image/png"/>
  <Default Extension="rels" ContentType="application/vnd.openxmlformats-package.relationships+xml"/>
  <Default Extension="svg" ContentType="image/svg+xml"/>
  <Default Extension="vml" ContentType="application/vnd.openxmlformats-officedocument.vmlDrawing"/>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theme/theme1.xml" ContentType="application/vnd.openxmlformats-officedocument.theme+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officeDocument" Target="ppt/presentation.xml"/><Relationship Id="rId2" Type="http://schemas.openxmlformats.org/package/2006/relationships/metadata/core-properties" Target="docProps/core.xml"/><Relationship Id="rId1"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000" b="0" i="0" u="none" strike="noStrike">
                <a:solidFill>
                  <a:srgbClr val="1B2A4A"/>
                </a:solidFill>
                <a:latin typeface="Arial"/>
              </a:defRPr>
            </a:pPr>
            <a:r>
              <a:rPr sz="1000" b="0" i="0" u="none" strike="noStrike">
                <a:solidFill>
                  <a:srgbClr val="1B2A4A"/>
                </a:solidFill>
                <a:latin typeface="Arial"/>
              </a:rPr>
              <a:t>Revenue by Stream</a:t>
            </a:r>
          </a:p>
        </c:rich>
      </c:tx>
      <c:layout/>
      <c:overlay val="0"/>
    </c:title>
    <c:autoTitleDeleted val="0"/>
    <c:plotArea>
      <c:layout/>
      <c:doughnutChart>
        <c:varyColors val="1"/>
        <c:ser>
          <c:idx val="0"/>
          <c:order val="0"/>
          <c:tx>
            <c:strRef>
              <c:f>Sheet1!$B$1</c:f>
              <c:strCache>
                <c:ptCount val="1"/>
                <c:pt idx="0">
                  <c:v>Revenue</c:v>
                </c:pt>
              </c:strCache>
            </c:strRef>
          </c:tx>
          <c:spPr>
            <a:solidFill>
              <a:schemeClr val="accent1"/>
            </a:solidFill>
            <a:ln w="9525" cap="flat">
              <a:solidFill>
                <a:srgbClr val="F9F9F9"/>
              </a:solidFill>
              <a:prstDash val="solid"/>
              <a:round/>
            </a:ln>
            <a:effectLst/>
          </c:spPr>
          <c:dPt>
            <c:idx val="0"/>
            <c:bubble3D val="0"/>
            <c:spPr>
              <a:solidFill>
                <a:srgbClr val="C8A951"/>
              </a:solidFill>
              <a:effectLst/>
            </c:spPr>
          </c:dPt>
          <c:dPt>
            <c:idx val="1"/>
            <c:bubble3D val="0"/>
            <c:spPr>
              <a:solidFill>
                <a:srgbClr val="5B8DB8"/>
              </a:solidFill>
              <a:effectLst/>
            </c:spPr>
          </c:dPt>
          <c:dPt>
            <c:idx val="2"/>
            <c:bubble3D val="0"/>
            <c:spPr>
              <a:solidFill>
                <a:srgbClr val="4A9B8E"/>
              </a:solidFill>
              <a:effectLst/>
            </c:spPr>
          </c:dPt>
          <c:dPt>
            <c:idx val="3"/>
            <c:bubble3D val="0"/>
            <c:spPr>
              <a:solidFill>
                <a:srgbClr val="E8D5A3"/>
              </a:solidFill>
              <a:effectLst/>
            </c:spPr>
          </c:dPt>
          <c:dLbls>
            <c:dLbl>
              <c:idx val="0"/>
              <c:numFmt formatCode="0%" sourceLinked="0"/>
              <c:spPr/>
              <c:txPr>
                <a:bodyPr/>
                <a:lstStyle/>
                <a:p>
                  <a:pPr>
                    <a:defRPr sz="900" b="0" i="0" u="none" strike="noStrike">
                      <a:solidFill>
                        <a:srgbClr val="1B2A4A"/>
                      </a:solidFill>
                      <a:latin typeface="Arial"/>
                    </a:defRPr>
                  </a:pPr>
                </a:p>
              </c:txPr>
              <c:showLegendKey val="0"/>
              <c:showVal val="0"/>
              <c:showCatName val="0"/>
              <c:showSerName val="0"/>
              <c:showPercent val="1"/>
              <c:showBubbleSize val="0"/>
            </c:dLbl>
            <c:dLbl>
              <c:idx val="1"/>
              <c:numFmt formatCode="0%" sourceLinked="0"/>
              <c:spPr/>
              <c:txPr>
                <a:bodyPr/>
                <a:lstStyle/>
                <a:p>
                  <a:pPr>
                    <a:defRPr sz="900" b="0" i="0" u="none" strike="noStrike">
                      <a:solidFill>
                        <a:srgbClr val="1B2A4A"/>
                      </a:solidFill>
                      <a:latin typeface="Arial"/>
                    </a:defRPr>
                  </a:pPr>
                </a:p>
              </c:txPr>
              <c:showLegendKey val="0"/>
              <c:showVal val="0"/>
              <c:showCatName val="0"/>
              <c:showSerName val="0"/>
              <c:showPercent val="1"/>
              <c:showBubbleSize val="0"/>
            </c:dLbl>
            <c:dLbl>
              <c:idx val="2"/>
              <c:numFmt formatCode="0%" sourceLinked="0"/>
              <c:spPr/>
              <c:txPr>
                <a:bodyPr/>
                <a:lstStyle/>
                <a:p>
                  <a:pPr>
                    <a:defRPr sz="900" b="0" i="0" u="none" strike="noStrike">
                      <a:solidFill>
                        <a:srgbClr val="1B2A4A"/>
                      </a:solidFill>
                      <a:latin typeface="Arial"/>
                    </a:defRPr>
                  </a:pPr>
                </a:p>
              </c:txPr>
              <c:showLegendKey val="0"/>
              <c:showVal val="0"/>
              <c:showCatName val="0"/>
              <c:showSerName val="0"/>
              <c:showPercent val="1"/>
              <c:showBubbleSize val="0"/>
            </c:dLbl>
            <c:dLbl>
              <c:idx val="3"/>
              <c:numFmt formatCode="0%" sourceLinked="0"/>
              <c:spPr/>
              <c:txPr>
                <a:bodyPr/>
                <a:lstStyle/>
                <a:p>
                  <a:pPr>
                    <a:defRPr sz="900" b="0" i="0" u="none" strike="noStrike">
                      <a:solidFill>
                        <a:srgbClr val="1B2A4A"/>
                      </a:solidFill>
                      <a:latin typeface="Arial"/>
                    </a:defRPr>
                  </a:pPr>
                </a:p>
              </c:txPr>
              <c:showLegendKey val="0"/>
              <c:showVal val="0"/>
              <c:showCatName val="0"/>
              <c:showSerName val="0"/>
              <c:showPercent val="1"/>
              <c:showBubbleSize val="0"/>
            </c:dLbl>
            <c:numFmt formatCode="0%"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Sheet1!$A$2:$A$5</c:f>
              <c:strCache>
                <c:ptCount val="4"/>
                <c:pt idx="0">
                  <c:v>Food</c:v>
                </c:pt>
                <c:pt idx="1">
                  <c:v>Room</c:v>
                </c:pt>
                <c:pt idx="2">
                  <c:v>Beverage</c:v>
                </c:pt>
                <c:pt idx="3">
                  <c:v>Alcohol</c:v>
                </c:pt>
              </c:strCache>
            </c:strRef>
          </c:cat>
          <c:val>
            <c:numRef>
              <c:f>Sheet1!$B$2:$B$5</c:f>
              <c:numCache>
                <c:ptCount val="4"/>
                <c:pt idx="0">
                  <c:v>1380001</c:v>
                </c:pt>
                <c:pt idx="1">
                  <c:v>1718654</c:v>
                </c:pt>
                <c:pt idx="2">
                  <c:v>893467</c:v>
                </c:pt>
                <c:pt idx="3">
                  <c:v>889748</c:v>
                </c:pt>
              </c:numCache>
            </c:numRef>
          </c:val>
        </c:ser>
        <c:firstSliceAng val="0"/>
        <c:holeSize val="50"/>
      </c:doughnutChart>
      <c:spPr>
        <a:noFill/>
        <a:ln>
          <a:noFill/>
        </a:ln>
        <a:effectLst/>
      </c:spPr>
    </c:plotArea>
    <c:plotVisOnly val="1"/>
    <c:dispBlanksAs val="span"/>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000" b="0" i="0" u="none" strike="noStrike">
                <a:solidFill>
                  <a:srgbClr val="1B2A4A"/>
                </a:solidFill>
                <a:latin typeface="Arial"/>
              </a:defRPr>
            </a:pPr>
            <a:r>
              <a:rPr sz="1000" b="0" i="0" u="none" strike="noStrike">
                <a:solidFill>
                  <a:srgbClr val="1B2A4A"/>
                </a:solidFill>
                <a:latin typeface="Arial"/>
              </a:rPr>
              <a:t>Margin by Revenue Stream</a:t>
            </a:r>
          </a:p>
        </c:rich>
      </c:tx>
      <c:layout/>
      <c:overlay val="0"/>
    </c:title>
    <c:autoTitleDeleted val="0"/>
    <c:plotArea>
      <c:layout/>
      <c:barChart>
        <c:barDir val="bar"/>
        <c:grouping val="clustered"/>
        <c:varyColors val="0"/>
        <c:ser>
          <c:idx val="0"/>
          <c:order val="0"/>
          <c:tx>
            <c:strRef>
              <c:f>Sheet1!$B$1</c:f>
              <c:strCache>
                <c:ptCount val="1"/>
                <c:pt idx="0">
                  <c:v>COGS %</c:v>
                </c:pt>
              </c:strCache>
            </c:strRef>
          </c:tx>
          <c:spPr>
            <a:solidFill>
              <a:srgbClr val="B2BEC3"/>
            </a:solidFill>
            <a:effectLst/>
          </c:spPr>
          <c:invertIfNegative val="0"/>
          <c:dLbls>
            <c:numFmt formatCode="#,##0" sourceLinked="0"/>
            <c:txPr>
              <a:bodyPr/>
              <a:lstStyle/>
              <a:p>
                <a:pPr>
                  <a:defRPr b="0" i="0" strike="noStrike" sz="800" u="none">
                    <a:solidFill>
                      <a:srgbClr val="1B2A4A"/>
                    </a:solidFill>
                    <a:latin typeface="Arial"/>
                  </a:defRPr>
                </a:pPr>
              </a:p>
            </c:txPr>
            <c:showLegendKey val="0"/>
            <c:showVal val="1"/>
            <c:showCatName val="0"/>
            <c:showSerName val="0"/>
            <c:showPercent val="0"/>
            <c:showBubbleSize val="0"/>
            <c:showLeaderLines val="0"/>
          </c:dLbls>
          <c:cat>
            <c:multiLvlStrRef>
              <c:f>Sheet1!$A$2:$A$5</c:f>
              <c:multiLvlStrCache>
                <c:ptCount val="4"/>
                <c:lvl>
                  <c:pt idx="0">
                    <c:v>Room</c:v>
                  </c:pt>
                  <c:pt idx="1">
                    <c:v>Alcohol</c:v>
                  </c:pt>
                  <c:pt idx="2">
                    <c:v>Beverage</c:v>
                  </c:pt>
                  <c:pt idx="3">
                    <c:v>Food</c:v>
                  </c:pt>
                </c:lvl>
              </c:multiLvlStrCache>
            </c:multiLvlStrRef>
          </c:cat>
          <c:val>
            <c:numRef>
              <c:f>Sheet1!$B$2:$B$5</c:f>
              <c:numCache>
                <c:formatCode>General</c:formatCode>
                <c:ptCount val="4"/>
                <c:pt idx="0">
                  <c:v>20</c:v>
                </c:pt>
                <c:pt idx="1">
                  <c:v>22</c:v>
                </c:pt>
                <c:pt idx="2">
                  <c:v>30</c:v>
                </c:pt>
                <c:pt idx="3">
                  <c:v>32</c:v>
                </c:pt>
              </c:numCache>
            </c:numRef>
          </c:val>
        </c:ser>
        <c:ser>
          <c:idx val="1"/>
          <c:order val="1"/>
          <c:tx>
            <c:strRef>
              <c:f>Sheet1!$C$1</c:f>
              <c:strCache>
                <c:ptCount val="1"/>
                <c:pt idx="0">
                  <c:v>Margin %</c:v>
                </c:pt>
              </c:strCache>
            </c:strRef>
          </c:tx>
          <c:spPr>
            <a:solidFill>
              <a:srgbClr val="C8A951"/>
            </a:solidFill>
            <a:effectLst/>
          </c:spPr>
          <c:invertIfNegative val="0"/>
          <c:dLbls>
            <c:numFmt formatCode="#,##0" sourceLinked="0"/>
            <c:txPr>
              <a:bodyPr/>
              <a:lstStyle/>
              <a:p>
                <a:pPr>
                  <a:defRPr b="0" i="0" strike="noStrike" sz="800" u="none">
                    <a:solidFill>
                      <a:srgbClr val="1B2A4A"/>
                    </a:solidFill>
                    <a:latin typeface="Arial"/>
                  </a:defRPr>
                </a:pPr>
              </a:p>
            </c:txPr>
            <c:showLegendKey val="0"/>
            <c:showVal val="1"/>
            <c:showCatName val="0"/>
            <c:showSerName val="0"/>
            <c:showPercent val="0"/>
            <c:showBubbleSize val="0"/>
            <c:showLeaderLines val="0"/>
          </c:dLbls>
          <c:cat>
            <c:multiLvlStrRef>
              <c:f>Sheet1!$A$2:$A$5</c:f>
              <c:multiLvlStrCache>
                <c:ptCount val="4"/>
                <c:lvl>
                  <c:pt idx="0">
                    <c:v>Room</c:v>
                  </c:pt>
                  <c:pt idx="1">
                    <c:v>Alcohol</c:v>
                  </c:pt>
                  <c:pt idx="2">
                    <c:v>Beverage</c:v>
                  </c:pt>
                  <c:pt idx="3">
                    <c:v>Food</c:v>
                  </c:pt>
                </c:lvl>
              </c:multiLvlStrCache>
            </c:multiLvlStrRef>
          </c:cat>
          <c:val>
            <c:numRef>
              <c:f>Sheet1!$C$2:$C$5</c:f>
              <c:numCache>
                <c:formatCode>General</c:formatCode>
                <c:ptCount val="4"/>
                <c:pt idx="0">
                  <c:v>80</c:v>
                </c:pt>
                <c:pt idx="1">
                  <c:v>78</c:v>
                </c:pt>
                <c:pt idx="2">
                  <c:v>70</c:v>
                </c:pt>
                <c:pt idx="3">
                  <c:v>68</c:v>
                </c:pt>
              </c:numCache>
            </c:numRef>
          </c:val>
        </c:ser>
        <c:dLbls>
          <c:numFmt formatCode="#,##0" sourceLinked="0"/>
          <c:txPr>
            <a:bodyPr/>
            <a:lstStyle/>
            <a:p>
              <a:pPr>
                <a:defRPr b="0" i="0" strike="noStrike" sz="800" u="none">
                  <a:solidFill>
                    <a:srgbClr val="1B2A4A"/>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900" b="0" i="0" u="none" strike="noStrike">
                <a:solidFill>
                  <a:srgbClr val="1B2A4A"/>
                </a:solidFill>
                <a:latin typeface="Arial"/>
              </a:defRPr>
            </a:pPr>
            <a:endParaRPr lang="en-US"/>
          </a:p>
        </c:txPr>
        <c:crossAx val="2094734552"/>
        <c:crosses val="autoZero"/>
        <c:auto val="1"/>
        <c:lblAlgn val="ctr"/>
        <c:noMultiLvlLbl val="1"/>
      </c:catAx>
      <c:valAx>
        <c:axId val="2094734552"/>
        <c:scaling>
          <c:orientation val="minMax"/>
        </c:scaling>
        <c:delete val="0"/>
        <c:axPos val="b"/>
        <c:majorGridlines>
          <c:spPr>
            <a:ln w="6350" cap="flat">
              <a:solidFill>
                <a:srgbClr val="E0E0E0"/>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636E72"/>
                </a:solidFill>
                <a:latin typeface="Arial"/>
              </a:defRPr>
            </a:pPr>
            <a:endParaRPr lang="en-US"/>
          </a:p>
        </c:txPr>
        <c:crossAx val="2094734554"/>
        <c:crosses val="autoZero"/>
        <c:crossBetween val="between"/>
      </c:valAx>
      <c:spPr>
        <a:noFill/>
        <a:ln>
          <a:noFill/>
        </a:ln>
        <a:effectLst/>
      </c:spPr>
    </c:plotArea>
    <c:legend>
      <c:legendPos val="b"/>
      <c:overlay val="0"/>
      <c:txPr>
        <a:bodyPr/>
        <a:lstStyle/>
        <a:p>
          <a:pPr>
            <a:defRPr sz="800">      </a:defRPr>
          </a:pPr>
          <a:endParaRPr lang="en-US"/>
        </a:p>
      </c:txPr>
    </c:legend>
    <c:plotVisOnly val="1"/>
    <c:dispBlanksAs val="span"/>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000" b="0" i="0" u="none" strike="noStrike">
                <a:solidFill>
                  <a:srgbClr val="1B2A4A"/>
                </a:solidFill>
                <a:latin typeface="Arial"/>
              </a:defRPr>
            </a:pPr>
            <a:r>
              <a:rPr sz="1000" b="0" i="0" u="none" strike="noStrike">
                <a:solidFill>
                  <a:srgbClr val="1B2A4A"/>
                </a:solidFill>
                <a:latin typeface="Arial"/>
              </a:rPr>
              <a:t>Revenue &amp; Margin Growth</a:t>
            </a:r>
          </a:p>
        </c:rich>
      </c:tx>
      <c:layout/>
      <c:overlay val="0"/>
    </c:title>
    <c:autoTitleDeleted val="0"/>
    <c:plotArea>
      <c:layout/>
      <c:barChart>
        <c:barDir val="col"/>
        <c:grouping val="clustered"/>
        <c:varyColors val="0"/>
        <c:ser>
          <c:idx val="0"/>
          <c:order val="0"/>
          <c:tx>
            <c:strRef>
              <c:f>Sheet1!$B$1</c:f>
              <c:strCache>
                <c:ptCount val="1"/>
                <c:pt idx="0">
                  <c:v>Revenue ($M)</c:v>
                </c:pt>
              </c:strCache>
            </c:strRef>
          </c:tx>
          <c:spPr>
            <a:solidFill>
              <a:srgbClr val="C8A951"/>
            </a:solidFill>
            <a:effectLst/>
          </c:spPr>
          <c:invertIfNegative val="0"/>
          <c:dLbls>
            <c:numFmt formatCode="#,##0" sourceLinked="0"/>
            <c:txPr>
              <a:bodyPr/>
              <a:lstStyle/>
              <a:p>
                <a:pPr>
                  <a:defRPr b="0" i="0" strike="noStrike" sz="800" u="none">
                    <a:solidFill>
                      <a:srgbClr val="1B2A4A"/>
                    </a:solidFill>
                    <a:latin typeface="Arial"/>
                  </a:defRPr>
                </a:pPr>
              </a:p>
            </c:txPr>
            <c:showLegendKey val="0"/>
            <c:showVal val="1"/>
            <c:showCatName val="0"/>
            <c:showSerName val="0"/>
            <c:showPercent val="0"/>
            <c:showBubbleSize val="0"/>
            <c:showLeaderLines val="0"/>
          </c:dLbls>
          <c:cat>
            <c:multiLvlStrRef>
              <c:f>Sheet1!$A$2:$A$7</c:f>
              <c:multiLvlStrCache>
                <c:ptCount val="6"/>
                <c:lvl>
                  <c:pt idx="0">
                    <c:v>Current</c:v>
                  </c:pt>
                  <c:pt idx="1">
                    <c:v>Year 1</c:v>
                  </c:pt>
                  <c:pt idx="2">
                    <c:v>Year 2</c:v>
                  </c:pt>
                  <c:pt idx="3">
                    <c:v>Year 3</c:v>
                  </c:pt>
                  <c:pt idx="4">
                    <c:v>Year 4</c:v>
                  </c:pt>
                  <c:pt idx="5">
                    <c:v>Year 5</c:v>
                  </c:pt>
                </c:lvl>
              </c:multiLvlStrCache>
            </c:multiLvlStrRef>
          </c:cat>
          <c:val>
            <c:numRef>
              <c:f>Sheet1!$B$2:$B$7</c:f>
              <c:numCache>
                <c:formatCode>General</c:formatCode>
                <c:ptCount val="6"/>
                <c:pt idx="0">
                  <c:v>4.88</c:v>
                </c:pt>
                <c:pt idx="1">
                  <c:v>8.2</c:v>
                </c:pt>
                <c:pt idx="2">
                  <c:v>12.5</c:v>
                </c:pt>
                <c:pt idx="3">
                  <c:v>17.1</c:v>
                </c:pt>
                <c:pt idx="4">
                  <c:v>19.8</c:v>
                </c:pt>
                <c:pt idx="5">
                  <c:v>22.4</c:v>
                </c:pt>
              </c:numCache>
            </c:numRef>
          </c:val>
        </c:ser>
        <c:ser>
          <c:idx val="1"/>
          <c:order val="1"/>
          <c:tx>
            <c:strRef>
              <c:f>Sheet1!$C$1</c:f>
              <c:strCache>
                <c:ptCount val="1"/>
                <c:pt idx="0">
                  <c:v>Margin ($M)</c:v>
                </c:pt>
              </c:strCache>
            </c:strRef>
          </c:tx>
          <c:spPr>
            <a:solidFill>
              <a:srgbClr val="5B8DB8"/>
            </a:solidFill>
            <a:effectLst/>
          </c:spPr>
          <c:invertIfNegative val="0"/>
          <c:dLbls>
            <c:numFmt formatCode="#,##0" sourceLinked="0"/>
            <c:txPr>
              <a:bodyPr/>
              <a:lstStyle/>
              <a:p>
                <a:pPr>
                  <a:defRPr b="0" i="0" strike="noStrike" sz="800" u="none">
                    <a:solidFill>
                      <a:srgbClr val="1B2A4A"/>
                    </a:solidFill>
                    <a:latin typeface="Arial"/>
                  </a:defRPr>
                </a:pPr>
              </a:p>
            </c:txPr>
            <c:showLegendKey val="0"/>
            <c:showVal val="1"/>
            <c:showCatName val="0"/>
            <c:showSerName val="0"/>
            <c:showPercent val="0"/>
            <c:showBubbleSize val="0"/>
            <c:showLeaderLines val="0"/>
          </c:dLbls>
          <c:cat>
            <c:multiLvlStrRef>
              <c:f>Sheet1!$A$2:$A$7</c:f>
              <c:multiLvlStrCache>
                <c:ptCount val="6"/>
                <c:lvl>
                  <c:pt idx="0">
                    <c:v>Current</c:v>
                  </c:pt>
                  <c:pt idx="1">
                    <c:v>Year 1</c:v>
                  </c:pt>
                  <c:pt idx="2">
                    <c:v>Year 2</c:v>
                  </c:pt>
                  <c:pt idx="3">
                    <c:v>Year 3</c:v>
                  </c:pt>
                  <c:pt idx="4">
                    <c:v>Year 4</c:v>
                  </c:pt>
                  <c:pt idx="5">
                    <c:v>Year 5</c:v>
                  </c:pt>
                </c:lvl>
              </c:multiLvlStrCache>
            </c:multiLvlStrRef>
          </c:cat>
          <c:val>
            <c:numRef>
              <c:f>Sheet1!$C$2:$C$7</c:f>
              <c:numCache>
                <c:formatCode>General</c:formatCode>
                <c:ptCount val="6"/>
                <c:pt idx="0">
                  <c:v>2.78</c:v>
                </c:pt>
                <c:pt idx="1">
                  <c:v>4.7</c:v>
                </c:pt>
                <c:pt idx="2">
                  <c:v>7.2</c:v>
                </c:pt>
                <c:pt idx="3">
                  <c:v>9.8</c:v>
                </c:pt>
                <c:pt idx="4">
                  <c:v>11.4</c:v>
                </c:pt>
                <c:pt idx="5">
                  <c:v>12.9</c:v>
                </c:pt>
              </c:numCache>
            </c:numRef>
          </c:val>
        </c:ser>
        <c:dLbls>
          <c:numFmt formatCode="#,##0" sourceLinked="0"/>
          <c:txPr>
            <a:bodyPr/>
            <a:lstStyle/>
            <a:p>
              <a:pPr>
                <a:defRPr b="0" i="0" strike="noStrike" sz="800" u="none">
                  <a:solidFill>
                    <a:srgbClr val="1B2A4A"/>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800" b="0" i="0" u="none" strike="noStrike">
                <a:solidFill>
                  <a:srgbClr val="1B2A4A"/>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0E0E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700" b="0" i="0" u="none" strike="noStrike">
                <a:solidFill>
                  <a:srgbClr val="636E72"/>
                </a:solidFill>
                <a:latin typeface="Arial"/>
              </a:defRPr>
            </a:pPr>
            <a:endParaRPr lang="en-US"/>
          </a:p>
        </c:txPr>
        <c:crossAx val="2094734554"/>
        <c:crosses val="autoZero"/>
        <c:crossBetween val="between"/>
      </c:valAx>
      <c:spPr>
        <a:noFill/>
        <a:ln>
          <a:noFill/>
        </a:ln>
        <a:effectLst/>
      </c:spPr>
    </c:plotArea>
    <c:legend>
      <c:legendPos val="b"/>
      <c:overlay val="0"/>
      <c:txPr>
        <a:bodyPr/>
        <a:lstStyle/>
        <a:p>
          <a:pPr>
            <a:defRPr sz="800">      </a:defRPr>
          </a:pPr>
          <a:endParaRPr lang="en-US"/>
        </a:p>
      </c:txPr>
    </c:legend>
    <c:plotVisOnly val="1"/>
    <c:dispBlanksAs val="span"/>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900" b="0" i="0" u="none" strike="noStrike">
                <a:solidFill>
                  <a:srgbClr val="1B2A4A"/>
                </a:solidFill>
                <a:latin typeface="Arial"/>
              </a:defRPr>
            </a:pPr>
            <a:r>
              <a:rPr sz="900" b="0" i="0" u="none" strike="noStrike">
                <a:solidFill>
                  <a:srgbClr val="1B2A4A"/>
                </a:solidFill>
                <a:latin typeface="Arial"/>
              </a:rPr>
              <a:t>Location Growth Trajectory</a:t>
            </a:r>
          </a:p>
        </c:rich>
      </c:tx>
      <c:layout/>
      <c:overlay val="0"/>
    </c:title>
    <c:autoTitleDeleted val="0"/>
    <c:plotArea>
      <c:layout/>
      <c:lineChart>
        <c:varyColors val="0"/>
        <c:ser>
          <c:idx val="0"/>
          <c:order val="0"/>
          <c:tx>
            <c:strRef>
              <c:f>Sheet1!$B$1</c:f>
              <c:strCache>
                <c:ptCount val="1"/>
                <c:pt idx="0">
                  <c:v>Total Locations</c:v>
                </c:pt>
              </c:strCache>
            </c:strRef>
          </c:tx>
          <c:spPr>
            <a:solidFill>
              <a:srgbClr val="C8A951"/>
            </a:solidFill>
            <a:ln w="38100" cap="flat">
              <a:solidFill>
                <a:srgbClr val="C8A951"/>
              </a:solidFill>
              <a:prstDash val="solid"/>
              <a:round/>
            </a:ln>
            <a:effectLst/>
          </c:spPr>
          <c:invertIfNegative val="0"/>
          <c:dLbls>
            <c:numFmt formatCode="#,##0" sourceLinked="0"/>
            <c:txPr>
              <a:bodyPr/>
              <a:lstStyle/>
              <a:p>
                <a:pPr>
                  <a:defRPr b="0" i="0" strike="noStrike" sz="800" u="none">
                    <a:solidFill>
                      <a:srgbClr val="1B2A4A"/>
                    </a:solidFill>
                    <a:latin typeface="Arial"/>
                  </a:defRPr>
                </a:pPr>
              </a:p>
            </c:txPr>
            <c:showLegendKey val="0"/>
            <c:showVal val="1"/>
            <c:showCatName val="0"/>
            <c:showSerName val="0"/>
            <c:showPercent val="0"/>
            <c:showBubbleSize val="0"/>
            <c:showLeaderLines val="0"/>
          </c:dLbls>
          <c:marker>
            <c:symbol val="circle"/>
            <c:size val="6"/>
            <c:spPr>
              <a:solidFill>
                <a:srgbClr val="C8A951"/>
              </a:solidFill>
              <a:ln w="9525" cap="flat">
                <a:solidFill>
                  <a:srgbClr val="C8A951"/>
                </a:solidFill>
                <a:prstDash val="solid"/>
                <a:round/>
              </a:ln>
              <a:effectLst/>
            </c:spPr>
          </c:marker>
          <c:cat>
            <c:multiLvlStrRef>
              <c:f>Sheet1!$A$2:$A$7</c:f>
              <c:multiLvlStrCache>
                <c:ptCount val="6"/>
                <c:lvl>
                  <c:pt idx="0">
                    <c:v>Current</c:v>
                  </c:pt>
                  <c:pt idx="1">
                    <c:v>Yr 1</c:v>
                  </c:pt>
                  <c:pt idx="2">
                    <c:v>Yr 2</c:v>
                  </c:pt>
                  <c:pt idx="3">
                    <c:v>Yr 3</c:v>
                  </c:pt>
                  <c:pt idx="4">
                    <c:v>Yr 4</c:v>
                  </c:pt>
                  <c:pt idx="5">
                    <c:v>Yr 5</c:v>
                  </c:pt>
                </c:lvl>
              </c:multiLvlStrCache>
            </c:multiLvlStrRef>
          </c:cat>
          <c:val>
            <c:numRef>
              <c:f>Sheet1!$B$2:$B$7</c:f>
              <c:numCache>
                <c:formatCode>General</c:formatCode>
                <c:ptCount val="6"/>
                <c:pt idx="0">
                  <c:v>75</c:v>
                </c:pt>
                <c:pt idx="1">
                  <c:v>93</c:v>
                </c:pt>
                <c:pt idx="2">
                  <c:v>110</c:v>
                </c:pt>
                <c:pt idx="3">
                  <c:v>120</c:v>
                </c:pt>
                <c:pt idx="4">
                  <c:v>125</c:v>
                </c:pt>
                <c:pt idx="5">
                  <c:v>130</c:v>
                </c:pt>
              </c:numCache>
            </c:numRef>
          </c:val>
          <c:smooth val="1"/>
        </c:ser>
        <c:dLbls>
          <c:numFmt formatCode="#,##0" sourceLinked="0"/>
          <c:txPr>
            <a:bodyPr/>
            <a:lstStyle/>
            <a:p>
              <a:pPr>
                <a:defRPr b="0" i="0" strike="noStrike" sz="800" u="none">
                  <a:solidFill>
                    <a:srgbClr val="1B2A4A"/>
                  </a:solidFill>
                  <a:latin typeface="Arial"/>
                </a:defRPr>
              </a:pPr>
            </a:p>
          </c:txPr>
          <c:showLegendKey val="0"/>
          <c:showVal val="1"/>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700" b="0" i="0" u="none" strike="noStrike">
                <a:solidFill>
                  <a:srgbClr val="636E72"/>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0E0E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700" b="0" i="0" u="none" strike="noStrike">
                <a:solidFill>
                  <a:srgbClr val="636E72"/>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Proceeds</c:v>
                </c:pt>
              </c:strCache>
            </c:strRef>
          </c:tx>
          <c:spPr>
            <a:solidFill>
              <a:schemeClr val="accent1"/>
            </a:solidFill>
            <a:ln w="9525" cap="flat">
              <a:solidFill>
                <a:srgbClr val="F9F9F9"/>
              </a:solidFill>
              <a:prstDash val="solid"/>
              <a:round/>
            </a:ln>
            <a:effectLst/>
          </c:spPr>
          <c:dPt>
            <c:idx val="0"/>
            <c:bubble3D val="0"/>
            <c:spPr>
              <a:solidFill>
                <a:srgbClr val="C8A951"/>
              </a:solidFill>
              <a:effectLst/>
            </c:spPr>
          </c:dPt>
          <c:dPt>
            <c:idx val="1"/>
            <c:bubble3D val="0"/>
            <c:spPr>
              <a:solidFill>
                <a:srgbClr val="5B8DB8"/>
              </a:solidFill>
              <a:effectLst/>
            </c:spPr>
          </c:dPt>
          <c:dPt>
            <c:idx val="2"/>
            <c:bubble3D val="0"/>
            <c:spPr>
              <a:solidFill>
                <a:srgbClr val="4A9B8E"/>
              </a:solidFill>
              <a:effectLst/>
            </c:spPr>
          </c:dPt>
          <c:dPt>
            <c:idx val="3"/>
            <c:bubble3D val="0"/>
            <c:spPr>
              <a:solidFill>
                <a:srgbClr val="E8D5A3"/>
              </a:solidFill>
              <a:effectLst/>
            </c:spPr>
          </c:dPt>
          <c:dPt>
            <c:idx val="4"/>
            <c:bubble3D val="0"/>
            <c:spPr>
              <a:solidFill>
                <a:srgbClr val="B2BEC3"/>
              </a:solidFill>
              <a:effectLst/>
            </c:spPr>
          </c:dPt>
          <c:dLbls>
            <c:dLbl>
              <c:idx val="0"/>
              <c:numFmt formatCode="General" sourceLinked="0"/>
              <c:spPr/>
              <c:txPr>
                <a:bodyPr/>
                <a:lstStyle/>
                <a:p>
                  <a:pPr>
                    <a:defRPr sz="1200" b="0" i="0" u="none" strike="noStrike">
                      <a:solidFill>
                        <a:srgbClr val="000000"/>
                      </a:solidFill>
                      <a:latin typeface="Arial"/>
                    </a:defRPr>
                  </a:pPr>
                </a:p>
              </c:txPr>
              <c:showLegendKey val="0"/>
              <c:showVal val="0"/>
              <c:showCatName val="0"/>
              <c:showSerName val="0"/>
              <c:showPercent val="0"/>
              <c:showBubbleSize val="0"/>
            </c:dLbl>
            <c:dLbl>
              <c:idx val="1"/>
              <c:numFmt formatCode="General" sourceLinked="0"/>
              <c:spPr/>
              <c:txPr>
                <a:bodyPr/>
                <a:lstStyle/>
                <a:p>
                  <a:pPr>
                    <a:defRPr sz="1200" b="0" i="0" u="none" strike="noStrike">
                      <a:solidFill>
                        <a:srgbClr val="000000"/>
                      </a:solidFill>
                      <a:latin typeface="Arial"/>
                    </a:defRPr>
                  </a:pPr>
                </a:p>
              </c:txPr>
              <c:showLegendKey val="0"/>
              <c:showVal val="0"/>
              <c:showCatName val="0"/>
              <c:showSerName val="0"/>
              <c:showPercent val="0"/>
              <c:showBubbleSize val="0"/>
            </c:dLbl>
            <c:dLbl>
              <c:idx val="2"/>
              <c:numFmt formatCode="General" sourceLinked="0"/>
              <c:spPr/>
              <c:txPr>
                <a:bodyPr/>
                <a:lstStyle/>
                <a:p>
                  <a:pPr>
                    <a:defRPr sz="1200" b="0" i="0" u="none" strike="noStrike">
                      <a:solidFill>
                        <a:srgbClr val="000000"/>
                      </a:solidFill>
                      <a:latin typeface="Arial"/>
                    </a:defRPr>
                  </a:pPr>
                </a:p>
              </c:txPr>
              <c:showLegendKey val="0"/>
              <c:showVal val="0"/>
              <c:showCatName val="0"/>
              <c:showSerName val="0"/>
              <c:showPercent val="0"/>
              <c:showBubbleSize val="0"/>
            </c:dLbl>
            <c:dLbl>
              <c:idx val="3"/>
              <c:numFmt formatCode="General" sourceLinked="0"/>
              <c:spPr/>
              <c:txPr>
                <a:bodyPr/>
                <a:lstStyle/>
                <a:p>
                  <a:pPr>
                    <a:defRPr sz="1200" b="0" i="0" u="none" strike="noStrike">
                      <a:solidFill>
                        <a:srgbClr val="000000"/>
                      </a:solidFill>
                      <a:latin typeface="Arial"/>
                    </a:defRPr>
                  </a:pPr>
                </a:p>
              </c:txPr>
              <c:showLegendKey val="0"/>
              <c:showVal val="0"/>
              <c:showCatName val="0"/>
              <c:showSerName val="0"/>
              <c:showPercent val="0"/>
              <c:showBubbleSize val="0"/>
            </c:dLbl>
            <c:dLbl>
              <c:idx val="4"/>
              <c:numFmt formatCode="General" sourceLinked="0"/>
              <c:spPr/>
              <c:txPr>
                <a:bodyPr/>
                <a:lstStyle/>
                <a:p>
                  <a:pPr>
                    <a:defRPr sz="1200" b="0" i="0" u="none" strike="noStrike">
                      <a:solidFill>
                        <a:srgbClr val="000000"/>
                      </a:solidFill>
                      <a:latin typeface="Arial"/>
                    </a:defRPr>
                  </a:pPr>
                </a:p>
              </c:txPr>
              <c:showLegendKey val="0"/>
              <c:showVal val="0"/>
              <c:showCatName val="0"/>
              <c:showSerName val="0"/>
              <c:showPercent val="0"/>
              <c:showBubbleSize val="0"/>
            </c:dLbl>
            <c:numFmt formatCode="General"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Sheet1!$A$2:$A$6</c:f>
              <c:strCache>
                <c:ptCount val="5"/>
                <c:pt idx="0">
                  <c:v>New Locations 60%</c:v>
                </c:pt>
                <c:pt idx="1">
                  <c:v>Technology 15%</c:v>
                </c:pt>
                <c:pt idx="2">
                  <c:v>Working Capital 12%</c:v>
                </c:pt>
                <c:pt idx="3">
                  <c:v>Marketing 8%</c:v>
                </c:pt>
                <c:pt idx="4">
                  <c:v>Corporate 5%</c:v>
                </c:pt>
              </c:strCache>
            </c:strRef>
          </c:cat>
          <c:val>
            <c:numRef>
              <c:f>Sheet1!$B$2:$B$6</c:f>
              <c:numCache>
                <c:ptCount val="5"/>
                <c:pt idx="0">
                  <c:v>60</c:v>
                </c:pt>
                <c:pt idx="1">
                  <c:v>15</c:v>
                </c:pt>
                <c:pt idx="2">
                  <c:v>12</c:v>
                </c:pt>
                <c:pt idx="3">
                  <c:v>8</c:v>
                </c:pt>
                <c:pt idx="4">
                  <c:v>5</c:v>
                </c:pt>
              </c:numCache>
            </c:numRef>
          </c:val>
        </c:ser>
        <c:firstSliceAng val="0"/>
        <c:holeSize val="50"/>
      </c:doughnutChart>
      <c:spPr>
        <a:noFill/>
        <a:ln>
          <a:noFill/>
        </a:ln>
        <a:effectLst/>
      </c:spPr>
    </c:plotArea>
    <c:legend>
      <c:legendPos val="b"/>
      <c:overlay val="0"/>
      <c:txPr>
        <a:bodyPr/>
        <a:lstStyle/>
        <a:p>
          <a:pPr>
            <a:defRPr sz="800">
              <a:solidFill>
                <a:srgbClr val="1B2A4A"/>
              </a:solidFill>
            </a:defRPr>
          </a:pPr>
          <a:endParaRPr lang="en-US"/>
        </a:p>
      </c:txPr>
    </c:legend>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chart" Target="/ppt/charts/chart4.xml"/><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chart" Target="/ppt/charts/chart5.xml"/><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A2E"/>
        </a:solidFill>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1B2A4A">
              <a:alpha val="70000"/>
            </a:srgbClr>
          </a:solidFill>
          <a:ln/>
        </p:spPr>
      </p:sp>
      <p:sp>
        <p:nvSpPr>
          <p:cNvPr id="3" name="Shape 1"/>
          <p:cNvSpPr/>
          <p:nvPr/>
        </p:nvSpPr>
        <p:spPr>
          <a:xfrm>
            <a:off x="0" y="1828800"/>
            <a:ext cx="9144000" cy="36576"/>
          </a:xfrm>
          <a:prstGeom prst="rect">
            <a:avLst/>
          </a:prstGeom>
          <a:solidFill>
            <a:srgbClr val="C8A951"/>
          </a:solidFill>
          <a:ln/>
        </p:spPr>
      </p:sp>
      <p:sp>
        <p:nvSpPr>
          <p:cNvPr id="4" name="Shape 2"/>
          <p:cNvSpPr/>
          <p:nvPr/>
        </p:nvSpPr>
        <p:spPr>
          <a:xfrm>
            <a:off x="0" y="3520440"/>
            <a:ext cx="9144000" cy="36576"/>
          </a:xfrm>
          <a:prstGeom prst="rect">
            <a:avLst/>
          </a:prstGeom>
          <a:solidFill>
            <a:srgbClr val="C8A951"/>
          </a:solidFill>
          <a:ln/>
        </p:spPr>
      </p:sp>
      <p:sp>
        <p:nvSpPr>
          <p:cNvPr id="5" name="Text 3"/>
          <p:cNvSpPr/>
          <p:nvPr/>
        </p:nvSpPr>
        <p:spPr>
          <a:xfrm>
            <a:off x="731520" y="548640"/>
            <a:ext cx="7315200" cy="640080"/>
          </a:xfrm>
          <a:prstGeom prst="rect">
            <a:avLst/>
          </a:prstGeom>
          <a:noFill/>
          <a:ln/>
        </p:spPr>
        <p:txBody>
          <a:bodyPr wrap="square" rtlCol="0" anchor="ctr"/>
          <a:lstStyle/>
          <a:p>
            <a:pPr indent="0" marL="0">
              <a:buNone/>
            </a:pPr>
            <a:r>
              <a:rPr lang="en-US" sz="1800" b="1" spc="1200" kern="0" dirty="0">
                <a:solidFill>
                  <a:srgbClr val="C8A951"/>
                </a:solidFill>
                <a:latin typeface="Georgia" pitchFamily="34" charset="0"/>
                <a:ea typeface="Georgia" pitchFamily="34" charset="-122"/>
                <a:cs typeface="Georgia" pitchFamily="34" charset="-120"/>
              </a:rPr>
              <a:t>FALCON</a:t>
            </a:r>
            <a:endParaRPr lang="en-US" sz="1800" dirty="0"/>
          </a:p>
        </p:txBody>
      </p:sp>
      <p:sp>
        <p:nvSpPr>
          <p:cNvPr id="6" name="Text 4"/>
          <p:cNvSpPr/>
          <p:nvPr/>
        </p:nvSpPr>
        <p:spPr>
          <a:xfrm>
            <a:off x="731520" y="1005840"/>
            <a:ext cx="7315200" cy="640080"/>
          </a:xfrm>
          <a:prstGeom prst="rect">
            <a:avLst/>
          </a:prstGeom>
          <a:noFill/>
          <a:ln/>
        </p:spPr>
        <p:txBody>
          <a:bodyPr wrap="square" rtlCol="0" anchor="ctr"/>
          <a:lstStyle/>
          <a:p>
            <a:pPr indent="0" marL="0">
              <a:buNone/>
            </a:pPr>
            <a:r>
              <a:rPr lang="en-US" sz="1400" spc="600" kern="0" dirty="0">
                <a:solidFill>
                  <a:srgbClr val="B2BEC3"/>
                </a:solidFill>
                <a:latin typeface="Arial" pitchFamily="34" charset="0"/>
                <a:ea typeface="Arial" pitchFamily="34" charset="-122"/>
                <a:cs typeface="Arial" pitchFamily="34" charset="-120"/>
              </a:rPr>
              <a:t>HOTELS &amp; RESTAURANTS</a:t>
            </a:r>
            <a:endParaRPr lang="en-US" sz="1400" dirty="0"/>
          </a:p>
        </p:txBody>
      </p:sp>
      <p:sp>
        <p:nvSpPr>
          <p:cNvPr id="7" name="Text 5"/>
          <p:cNvSpPr/>
          <p:nvPr/>
        </p:nvSpPr>
        <p:spPr>
          <a:xfrm>
            <a:off x="731520" y="2011680"/>
            <a:ext cx="7315200" cy="822960"/>
          </a:xfrm>
          <a:prstGeom prst="rect">
            <a:avLst/>
          </a:prstGeom>
          <a:noFill/>
          <a:ln/>
        </p:spPr>
        <p:txBody>
          <a:bodyPr wrap="square" rtlCol="0" anchor="ctr"/>
          <a:lstStyle/>
          <a:p>
            <a:pPr indent="0" marL="0">
              <a:buNone/>
            </a:pPr>
            <a:r>
              <a:rPr lang="en-US" sz="4000" b="1" dirty="0">
                <a:solidFill>
                  <a:srgbClr val="FFFFFF"/>
                </a:solidFill>
                <a:latin typeface="Georgia" pitchFamily="34" charset="0"/>
                <a:ea typeface="Georgia" pitchFamily="34" charset="-122"/>
                <a:cs typeface="Georgia" pitchFamily="34" charset="-120"/>
              </a:rPr>
              <a:t>Investor Pitch</a:t>
            </a:r>
            <a:endParaRPr lang="en-US" sz="4000" dirty="0"/>
          </a:p>
        </p:txBody>
      </p:sp>
      <p:sp>
        <p:nvSpPr>
          <p:cNvPr id="8" name="Text 6"/>
          <p:cNvSpPr/>
          <p:nvPr/>
        </p:nvSpPr>
        <p:spPr>
          <a:xfrm>
            <a:off x="731520" y="2743200"/>
            <a:ext cx="7315200" cy="548640"/>
          </a:xfrm>
          <a:prstGeom prst="rect">
            <a:avLst/>
          </a:prstGeom>
          <a:noFill/>
          <a:ln/>
        </p:spPr>
        <p:txBody>
          <a:bodyPr wrap="square" rtlCol="0" anchor="ctr"/>
          <a:lstStyle/>
          <a:p>
            <a:pPr indent="0" marL="0">
              <a:buNone/>
            </a:pPr>
            <a:r>
              <a:rPr lang="en-US" sz="2200" dirty="0">
                <a:solidFill>
                  <a:srgbClr val="C8A951"/>
                </a:solidFill>
                <a:latin typeface="Arial" pitchFamily="34" charset="0"/>
                <a:ea typeface="Arial" pitchFamily="34" charset="-122"/>
                <a:cs typeface="Arial" pitchFamily="34" charset="-120"/>
              </a:rPr>
              <a:t>Growth &amp; Expansion Strategy</a:t>
            </a:r>
            <a:endParaRPr lang="en-US" sz="2200" dirty="0"/>
          </a:p>
        </p:txBody>
      </p:sp>
      <p:sp>
        <p:nvSpPr>
          <p:cNvPr id="9" name="Text 7"/>
          <p:cNvSpPr/>
          <p:nvPr/>
        </p:nvSpPr>
        <p:spPr>
          <a:xfrm>
            <a:off x="731520" y="3749040"/>
            <a:ext cx="7315200" cy="365760"/>
          </a:xfrm>
          <a:prstGeom prst="rect">
            <a:avLst/>
          </a:prstGeom>
          <a:noFill/>
          <a:ln/>
        </p:spPr>
        <p:txBody>
          <a:bodyPr wrap="square" rtlCol="0" anchor="ctr"/>
          <a:lstStyle/>
          <a:p>
            <a:pPr indent="0" marL="0">
              <a:buNone/>
            </a:pPr>
            <a:r>
              <a:rPr lang="en-US" sz="1100" dirty="0">
                <a:solidFill>
                  <a:srgbClr val="B2BEC3"/>
                </a:solidFill>
                <a:latin typeface="Arial" pitchFamily="34" charset="0"/>
                <a:ea typeface="Arial" pitchFamily="34" charset="-122"/>
                <a:cs typeface="Arial" pitchFamily="34" charset="-120"/>
              </a:rPr>
              <a:t>75 Locations  |  4 Brands  |  4 Regions  |  $4.88M Revenue</a:t>
            </a:r>
            <a:endParaRPr lang="en-US" sz="1100" dirty="0"/>
          </a:p>
        </p:txBody>
      </p:sp>
      <p:sp>
        <p:nvSpPr>
          <p:cNvPr id="10" name="Text 8"/>
          <p:cNvSpPr/>
          <p:nvPr/>
        </p:nvSpPr>
        <p:spPr>
          <a:xfrm>
            <a:off x="731520" y="4297680"/>
            <a:ext cx="7315200" cy="365760"/>
          </a:xfrm>
          <a:prstGeom prst="rect">
            <a:avLst/>
          </a:prstGeom>
          <a:noFill/>
          <a:ln/>
        </p:spPr>
        <p:txBody>
          <a:bodyPr wrap="square" rtlCol="0" anchor="ctr"/>
          <a:lstStyle/>
          <a:p>
            <a:pPr indent="0" marL="0">
              <a:buNone/>
            </a:pPr>
            <a:r>
              <a:rPr lang="en-US" sz="1000" dirty="0">
                <a:solidFill>
                  <a:srgbClr val="636E72"/>
                </a:solidFill>
                <a:latin typeface="Arial" pitchFamily="34" charset="0"/>
                <a:ea typeface="Arial" pitchFamily="34" charset="-122"/>
                <a:cs typeface="Arial" pitchFamily="34" charset="-120"/>
              </a:rPr>
              <a:t>March 2026  |  Confidential</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0" y="0"/>
            <a:ext cx="137160" cy="5143500"/>
          </a:xfrm>
          <a:prstGeom prst="rect">
            <a:avLst/>
          </a:prstGeom>
          <a:solidFill>
            <a:srgbClr val="C8A951"/>
          </a:solidFill>
          <a:ln/>
        </p:spPr>
      </p:sp>
      <p:sp>
        <p:nvSpPr>
          <p:cNvPr id="3" name="Text 1"/>
          <p:cNvSpPr/>
          <p:nvPr/>
        </p:nvSpPr>
        <p:spPr>
          <a:xfrm>
            <a:off x="914400" y="1371600"/>
            <a:ext cx="7315200" cy="1097280"/>
          </a:xfrm>
          <a:prstGeom prst="rect">
            <a:avLst/>
          </a:prstGeom>
          <a:noFill/>
          <a:ln/>
        </p:spPr>
        <p:txBody>
          <a:bodyPr wrap="square" rtlCol="0" anchor="ctr"/>
          <a:lstStyle/>
          <a:p>
            <a:pPr indent="0" marL="0">
              <a:buNone/>
            </a:pPr>
            <a:r>
              <a:rPr lang="en-US" sz="3600" b="1" dirty="0">
                <a:solidFill>
                  <a:srgbClr val="FFFFFF"/>
                </a:solidFill>
                <a:latin typeface="Arial" pitchFamily="34" charset="0"/>
                <a:ea typeface="Arial" pitchFamily="34" charset="-122"/>
                <a:cs typeface="Arial" pitchFamily="34" charset="-120"/>
              </a:rPr>
              <a:t>Growth Strategy</a:t>
            </a:r>
            <a:endParaRPr lang="en-US" sz="3600" dirty="0"/>
          </a:p>
        </p:txBody>
      </p:sp>
      <p:sp>
        <p:nvSpPr>
          <p:cNvPr id="4" name="Text 2"/>
          <p:cNvSpPr/>
          <p:nvPr/>
        </p:nvSpPr>
        <p:spPr>
          <a:xfrm>
            <a:off x="914400" y="2560320"/>
            <a:ext cx="7315200" cy="731520"/>
          </a:xfrm>
          <a:prstGeom prst="rect">
            <a:avLst/>
          </a:prstGeom>
          <a:noFill/>
          <a:ln/>
        </p:spPr>
        <p:txBody>
          <a:bodyPr wrap="square" rtlCol="0" anchor="ctr"/>
          <a:lstStyle/>
          <a:p>
            <a:pPr indent="0" marL="0">
              <a:buNone/>
            </a:pPr>
            <a:r>
              <a:rPr lang="en-US" sz="1600" dirty="0">
                <a:solidFill>
                  <a:srgbClr val="E8D5A3"/>
                </a:solidFill>
                <a:latin typeface="Arial" pitchFamily="34" charset="0"/>
                <a:ea typeface="Arial" pitchFamily="34" charset="-122"/>
                <a:cs typeface="Arial" pitchFamily="34" charset="-120"/>
              </a:rPr>
              <a:t>A multi-pronged expansion across hotels, restaurants, franchises, and menus</a:t>
            </a:r>
            <a:endParaRPr lang="en-US" sz="1600" dirty="0"/>
          </a:p>
        </p:txBody>
      </p:sp>
      <p:sp>
        <p:nvSpPr>
          <p:cNvPr id="5" name="Shape 3"/>
          <p:cNvSpPr/>
          <p:nvPr/>
        </p:nvSpPr>
        <p:spPr>
          <a:xfrm>
            <a:off x="914400" y="2377440"/>
            <a:ext cx="1828800" cy="0"/>
          </a:xfrm>
          <a:prstGeom prst="line">
            <a:avLst/>
          </a:prstGeom>
          <a:noFill/>
          <a:ln w="38100">
            <a:solidFill>
              <a:srgbClr val="C8A951"/>
            </a:solidFill>
            <a:prstDash val="solid"/>
          </a:ln>
        </p:spPr>
      </p:sp>
      <p:sp>
        <p:nvSpPr>
          <p:cNvPr id="6" name="Shape 4"/>
          <p:cNvSpPr/>
          <p:nvPr/>
        </p:nvSpPr>
        <p:spPr>
          <a:xfrm>
            <a:off x="0" y="4709160"/>
            <a:ext cx="9144000" cy="434340"/>
          </a:xfrm>
          <a:prstGeom prst="rect">
            <a:avLst/>
          </a:prstGeom>
          <a:solidFill>
            <a:srgbClr val="1B2A4A"/>
          </a:solidFill>
          <a:ln/>
        </p:spPr>
      </p:sp>
      <p:sp>
        <p:nvSpPr>
          <p:cNvPr id="7" name="Text 5"/>
          <p:cNvSpPr/>
          <p:nvPr/>
        </p:nvSpPr>
        <p:spPr>
          <a:xfrm>
            <a:off x="457200" y="4736592"/>
            <a:ext cx="4572000" cy="365760"/>
          </a:xfrm>
          <a:prstGeom prst="rect">
            <a:avLst/>
          </a:prstGeom>
          <a:noFill/>
          <a:ln/>
        </p:spPr>
        <p:txBody>
          <a:bodyPr wrap="square" rtlCol="0" anchor="ctr"/>
          <a:lstStyle/>
          <a:p>
            <a:pPr indent="0" marL="0">
              <a:buNone/>
            </a:pPr>
            <a:r>
              <a:rPr lang="en-US" sz="700" dirty="0">
                <a:solidFill>
                  <a:srgbClr val="B2BEC3"/>
                </a:solidFill>
                <a:latin typeface="Arial" pitchFamily="34" charset="0"/>
                <a:ea typeface="Arial" pitchFamily="34" charset="-122"/>
                <a:cs typeface="Arial" pitchFamily="34" charset="-120"/>
              </a:rPr>
              <a:t>CONFIDENTIAL — Falcon Hotels &amp; Restaurants</a:t>
            </a:r>
            <a:endParaRPr lang="en-US" sz="700" dirty="0"/>
          </a:p>
        </p:txBody>
      </p:sp>
      <p:sp>
        <p:nvSpPr>
          <p:cNvPr id="8" name="Text 6"/>
          <p:cNvSpPr/>
          <p:nvPr/>
        </p:nvSpPr>
        <p:spPr>
          <a:xfrm>
            <a:off x="7772400" y="4736592"/>
            <a:ext cx="914400" cy="365760"/>
          </a:xfrm>
          <a:prstGeom prst="rect">
            <a:avLst/>
          </a:prstGeom>
          <a:noFill/>
          <a:ln/>
        </p:spPr>
        <p:txBody>
          <a:bodyPr wrap="square" rtlCol="0" anchor="ctr"/>
          <a:lstStyle/>
          <a:p>
            <a:pPr algn="r" indent="0" marL="0">
              <a:buNone/>
            </a:pPr>
            <a:r>
              <a:rPr lang="en-US" sz="700" dirty="0">
                <a:solidFill>
                  <a:srgbClr val="B2BEC3"/>
                </a:solidFill>
                <a:latin typeface="Arial" pitchFamily="34" charset="0"/>
                <a:ea typeface="Arial" pitchFamily="34" charset="-122"/>
                <a:cs typeface="Arial" pitchFamily="34" charset="-120"/>
              </a:rPr>
              <a:t>10 / 18</a:t>
            </a:r>
            <a:endParaRPr lang="en-US" sz="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4709160"/>
            <a:ext cx="9144000" cy="434340"/>
          </a:xfrm>
          <a:prstGeom prst="rect">
            <a:avLst/>
          </a:prstGeom>
          <a:solidFill>
            <a:srgbClr val="1B2A4A"/>
          </a:solidFill>
          <a:ln/>
        </p:spPr>
      </p:sp>
      <p:sp>
        <p:nvSpPr>
          <p:cNvPr id="3" name="Text 1"/>
          <p:cNvSpPr/>
          <p:nvPr/>
        </p:nvSpPr>
        <p:spPr>
          <a:xfrm>
            <a:off x="457200" y="4736592"/>
            <a:ext cx="4572000" cy="365760"/>
          </a:xfrm>
          <a:prstGeom prst="rect">
            <a:avLst/>
          </a:prstGeom>
          <a:noFill/>
          <a:ln/>
        </p:spPr>
        <p:txBody>
          <a:bodyPr wrap="square" rtlCol="0" anchor="ctr"/>
          <a:lstStyle/>
          <a:p>
            <a:pPr indent="0" marL="0">
              <a:buNone/>
            </a:pPr>
            <a:r>
              <a:rPr lang="en-US" sz="700" dirty="0">
                <a:solidFill>
                  <a:srgbClr val="B2BEC3"/>
                </a:solidFill>
                <a:latin typeface="Arial" pitchFamily="34" charset="0"/>
                <a:ea typeface="Arial" pitchFamily="34" charset="-122"/>
                <a:cs typeface="Arial" pitchFamily="34" charset="-120"/>
              </a:rPr>
              <a:t>CONFIDENTIAL — Falcon Hotels &amp; Restaurants</a:t>
            </a:r>
            <a:endParaRPr lang="en-US" sz="700" dirty="0"/>
          </a:p>
        </p:txBody>
      </p:sp>
      <p:sp>
        <p:nvSpPr>
          <p:cNvPr id="4" name="Text 2"/>
          <p:cNvSpPr/>
          <p:nvPr/>
        </p:nvSpPr>
        <p:spPr>
          <a:xfrm>
            <a:off x="7772400" y="4736592"/>
            <a:ext cx="914400" cy="365760"/>
          </a:xfrm>
          <a:prstGeom prst="rect">
            <a:avLst/>
          </a:prstGeom>
          <a:noFill/>
          <a:ln/>
        </p:spPr>
        <p:txBody>
          <a:bodyPr wrap="square" rtlCol="0" anchor="ctr"/>
          <a:lstStyle/>
          <a:p>
            <a:pPr algn="r" indent="0" marL="0">
              <a:buNone/>
            </a:pPr>
            <a:r>
              <a:rPr lang="en-US" sz="700" dirty="0">
                <a:solidFill>
                  <a:srgbClr val="B2BEC3"/>
                </a:solidFill>
                <a:latin typeface="Arial" pitchFamily="34" charset="0"/>
                <a:ea typeface="Arial" pitchFamily="34" charset="-122"/>
                <a:cs typeface="Arial" pitchFamily="34" charset="-120"/>
              </a:rPr>
              <a:t>11 / 18</a:t>
            </a:r>
            <a:endParaRPr lang="en-US" sz="700" dirty="0"/>
          </a:p>
        </p:txBody>
      </p:sp>
      <p:sp>
        <p:nvSpPr>
          <p:cNvPr id="5" name="Text 3"/>
          <p:cNvSpPr/>
          <p:nvPr/>
        </p:nvSpPr>
        <p:spPr>
          <a:xfrm>
            <a:off x="731520" y="274320"/>
            <a:ext cx="7315200" cy="548640"/>
          </a:xfrm>
          <a:prstGeom prst="rect">
            <a:avLst/>
          </a:prstGeom>
          <a:noFill/>
          <a:ln/>
        </p:spPr>
        <p:txBody>
          <a:bodyPr wrap="square" rtlCol="0" anchor="ctr"/>
          <a:lstStyle/>
          <a:p>
            <a:pPr indent="0" marL="0">
              <a:buNone/>
            </a:pPr>
            <a:r>
              <a:rPr lang="en-US" sz="2400" b="1" dirty="0">
                <a:solidFill>
                  <a:srgbClr val="1B2A4A"/>
                </a:solidFill>
                <a:latin typeface="Georgia" pitchFamily="34" charset="0"/>
                <a:ea typeface="Georgia" pitchFamily="34" charset="-122"/>
                <a:cs typeface="Georgia" pitchFamily="34" charset="-120"/>
              </a:rPr>
              <a:t>Expansion Plan Overview</a:t>
            </a:r>
            <a:endParaRPr lang="en-US" sz="2400" dirty="0"/>
          </a:p>
        </p:txBody>
      </p:sp>
      <p:sp>
        <p:nvSpPr>
          <p:cNvPr id="6" name="Shape 4"/>
          <p:cNvSpPr/>
          <p:nvPr/>
        </p:nvSpPr>
        <p:spPr>
          <a:xfrm>
            <a:off x="731520" y="777240"/>
            <a:ext cx="1371600" cy="0"/>
          </a:xfrm>
          <a:prstGeom prst="line">
            <a:avLst/>
          </a:prstGeom>
          <a:noFill/>
          <a:ln w="38100">
            <a:solidFill>
              <a:srgbClr val="C8A951"/>
            </a:solidFill>
            <a:prstDash val="solid"/>
          </a:ln>
        </p:spPr>
      </p:sp>
      <p:sp>
        <p:nvSpPr>
          <p:cNvPr id="7" name="Text 5"/>
          <p:cNvSpPr/>
          <p:nvPr/>
        </p:nvSpPr>
        <p:spPr>
          <a:xfrm>
            <a:off x="731520" y="960120"/>
            <a:ext cx="7315200" cy="320040"/>
          </a:xfrm>
          <a:prstGeom prst="rect">
            <a:avLst/>
          </a:prstGeom>
          <a:noFill/>
          <a:ln/>
        </p:spPr>
        <p:txBody>
          <a:bodyPr wrap="square" rtlCol="0" anchor="ctr"/>
          <a:lstStyle/>
          <a:p>
            <a:pPr indent="0" marL="0">
              <a:buNone/>
            </a:pPr>
            <a:r>
              <a:rPr lang="en-US" sz="1200" b="1" dirty="0">
                <a:solidFill>
                  <a:srgbClr val="1B2A4A"/>
                </a:solidFill>
                <a:latin typeface="Arial" pitchFamily="34" charset="0"/>
                <a:ea typeface="Arial" pitchFamily="34" charset="-122"/>
                <a:cs typeface="Arial" pitchFamily="34" charset="-120"/>
              </a:rPr>
              <a:t>Target: 75 → 120 locations over 3 years (60% growth)</a:t>
            </a:r>
            <a:endParaRPr lang="en-US" sz="1200" dirty="0"/>
          </a:p>
        </p:txBody>
      </p:sp>
      <p:sp>
        <p:nvSpPr>
          <p:cNvPr id="8" name="Shape 6"/>
          <p:cNvSpPr/>
          <p:nvPr/>
        </p:nvSpPr>
        <p:spPr>
          <a:xfrm>
            <a:off x="457200" y="1417320"/>
            <a:ext cx="2697480" cy="2286000"/>
          </a:xfrm>
          <a:prstGeom prst="roundRect">
            <a:avLst>
              <a:gd name="adj" fmla="val 3200"/>
            </a:avLst>
          </a:prstGeom>
          <a:solidFill>
            <a:srgbClr val="F4F5F7"/>
          </a:solidFill>
          <a:ln/>
        </p:spPr>
      </p:sp>
      <p:sp>
        <p:nvSpPr>
          <p:cNvPr id="9" name="Shape 7"/>
          <p:cNvSpPr/>
          <p:nvPr/>
        </p:nvSpPr>
        <p:spPr>
          <a:xfrm>
            <a:off x="457200" y="1417320"/>
            <a:ext cx="2697480" cy="54864"/>
          </a:xfrm>
          <a:prstGeom prst="rect">
            <a:avLst/>
          </a:prstGeom>
          <a:solidFill>
            <a:srgbClr val="C8A951"/>
          </a:solidFill>
          <a:ln/>
        </p:spPr>
      </p:sp>
      <p:sp>
        <p:nvSpPr>
          <p:cNvPr id="10" name="Text 8"/>
          <p:cNvSpPr/>
          <p:nvPr/>
        </p:nvSpPr>
        <p:spPr>
          <a:xfrm>
            <a:off x="594360" y="1554480"/>
            <a:ext cx="2423160" cy="274320"/>
          </a:xfrm>
          <a:prstGeom prst="rect">
            <a:avLst/>
          </a:prstGeom>
          <a:noFill/>
          <a:ln/>
        </p:spPr>
        <p:txBody>
          <a:bodyPr wrap="square" rtlCol="0" anchor="ctr"/>
          <a:lstStyle/>
          <a:p>
            <a:pPr algn="ctr" indent="0" marL="0">
              <a:buNone/>
            </a:pPr>
            <a:r>
              <a:rPr lang="en-US" sz="1200" b="1" dirty="0">
                <a:solidFill>
                  <a:srgbClr val="1B2A4A"/>
                </a:solidFill>
                <a:latin typeface="Arial" pitchFamily="34" charset="0"/>
                <a:ea typeface="Arial" pitchFamily="34" charset="-122"/>
                <a:cs typeface="Arial" pitchFamily="34" charset="-120"/>
              </a:rPr>
              <a:t>PHASE 1</a:t>
            </a:r>
            <a:endParaRPr lang="en-US" sz="1200" dirty="0"/>
          </a:p>
        </p:txBody>
      </p:sp>
      <p:sp>
        <p:nvSpPr>
          <p:cNvPr id="11" name="Text 9"/>
          <p:cNvSpPr/>
          <p:nvPr/>
        </p:nvSpPr>
        <p:spPr>
          <a:xfrm>
            <a:off x="594360" y="1810512"/>
            <a:ext cx="2423160" cy="201168"/>
          </a:xfrm>
          <a:prstGeom prst="rect">
            <a:avLst/>
          </a:prstGeom>
          <a:noFill/>
          <a:ln/>
        </p:spPr>
        <p:txBody>
          <a:bodyPr wrap="square" rtlCol="0" anchor="ctr"/>
          <a:lstStyle/>
          <a:p>
            <a:pPr algn="ctr" indent="0" marL="0">
              <a:buNone/>
            </a:pPr>
            <a:r>
              <a:rPr lang="en-US" sz="900" dirty="0">
                <a:solidFill>
                  <a:srgbClr val="636E72"/>
                </a:solidFill>
                <a:latin typeface="Arial" pitchFamily="34" charset="0"/>
                <a:ea typeface="Arial" pitchFamily="34" charset="-122"/>
                <a:cs typeface="Arial" pitchFamily="34" charset="-120"/>
              </a:rPr>
              <a:t>Year 1</a:t>
            </a:r>
            <a:endParaRPr lang="en-US" sz="900" dirty="0"/>
          </a:p>
        </p:txBody>
      </p:sp>
      <p:sp>
        <p:nvSpPr>
          <p:cNvPr id="12" name="Text 10"/>
          <p:cNvSpPr/>
          <p:nvPr/>
        </p:nvSpPr>
        <p:spPr>
          <a:xfrm>
            <a:off x="594360" y="2103120"/>
            <a:ext cx="2423160" cy="822960"/>
          </a:xfrm>
          <a:prstGeom prst="rect">
            <a:avLst/>
          </a:prstGeom>
          <a:noFill/>
          <a:ln/>
        </p:spPr>
        <p:txBody>
          <a:bodyPr wrap="square" rtlCol="0" anchor="ctr"/>
          <a:lstStyle/>
          <a:p>
            <a:pPr algn="ctr" indent="0" marL="0">
              <a:lnSpc>
                <a:spcPct val="160000"/>
              </a:lnSpc>
              <a:buNone/>
            </a:pPr>
            <a:r>
              <a:rPr lang="en-US" sz="1000" dirty="0">
                <a:solidFill>
                  <a:srgbClr val="636E72"/>
                </a:solidFill>
                <a:latin typeface="Arial" pitchFamily="34" charset="0"/>
                <a:ea typeface="Arial" pitchFamily="34" charset="-122"/>
                <a:cs typeface="Arial" pitchFamily="34" charset="-120"/>
              </a:rPr>
              <a:t>5 New Hotels</a:t>
            </a:r>
            <a:endParaRPr lang="en-US" sz="1000" dirty="0"/>
          </a:p>
          <a:p>
            <a:pPr algn="ctr" indent="0" marL="0">
              <a:lnSpc>
                <a:spcPct val="160000"/>
              </a:lnSpc>
              <a:buNone/>
            </a:pPr>
            <a:r>
              <a:rPr lang="en-US" sz="1000" dirty="0">
                <a:solidFill>
                  <a:srgbClr val="636E72"/>
                </a:solidFill>
                <a:latin typeface="Arial" pitchFamily="34" charset="0"/>
                <a:ea typeface="Arial" pitchFamily="34" charset="-122"/>
                <a:cs typeface="Arial" pitchFamily="34" charset="-120"/>
              </a:rPr>
              <a:t>8 New Restaurants</a:t>
            </a:r>
            <a:endParaRPr lang="en-US" sz="1000" dirty="0"/>
          </a:p>
          <a:p>
            <a:pPr algn="ctr" indent="0" marL="0">
              <a:lnSpc>
                <a:spcPct val="160000"/>
              </a:lnSpc>
              <a:buNone/>
            </a:pPr>
            <a:r>
              <a:rPr lang="en-US" sz="1000" dirty="0">
                <a:solidFill>
                  <a:srgbClr val="636E72"/>
                </a:solidFill>
                <a:latin typeface="Arial" pitchFamily="34" charset="0"/>
                <a:ea typeface="Arial" pitchFamily="34" charset="-122"/>
                <a:cs typeface="Arial" pitchFamily="34" charset="-120"/>
              </a:rPr>
              <a:t>5 New Bakeries</a:t>
            </a:r>
            <a:endParaRPr lang="en-US" sz="1000" dirty="0"/>
          </a:p>
        </p:txBody>
      </p:sp>
      <p:sp>
        <p:nvSpPr>
          <p:cNvPr id="13" name="Shape 11"/>
          <p:cNvSpPr/>
          <p:nvPr/>
        </p:nvSpPr>
        <p:spPr>
          <a:xfrm>
            <a:off x="822960" y="2971800"/>
            <a:ext cx="1965960" cy="0"/>
          </a:xfrm>
          <a:prstGeom prst="line">
            <a:avLst/>
          </a:prstGeom>
          <a:noFill/>
          <a:ln w="12700">
            <a:solidFill>
              <a:srgbClr val="E0E0E0"/>
            </a:solidFill>
            <a:prstDash val="solid"/>
          </a:ln>
        </p:spPr>
      </p:sp>
      <p:sp>
        <p:nvSpPr>
          <p:cNvPr id="14" name="Text 12"/>
          <p:cNvSpPr/>
          <p:nvPr/>
        </p:nvSpPr>
        <p:spPr>
          <a:xfrm>
            <a:off x="594360" y="3063240"/>
            <a:ext cx="2423160" cy="365760"/>
          </a:xfrm>
          <a:prstGeom prst="rect">
            <a:avLst/>
          </a:prstGeom>
          <a:noFill/>
          <a:ln/>
        </p:spPr>
        <p:txBody>
          <a:bodyPr wrap="square" rtlCol="0" anchor="ctr"/>
          <a:lstStyle/>
          <a:p>
            <a:pPr algn="ctr" indent="0" marL="0">
              <a:buNone/>
            </a:pPr>
            <a:r>
              <a:rPr lang="en-US" sz="1400" b="1" dirty="0">
                <a:solidFill>
                  <a:srgbClr val="C8A951"/>
                </a:solidFill>
                <a:latin typeface="Georgia" pitchFamily="34" charset="0"/>
                <a:ea typeface="Georgia" pitchFamily="34" charset="-122"/>
                <a:cs typeface="Georgia" pitchFamily="34" charset="-120"/>
              </a:rPr>
              <a:t>+18 locations</a:t>
            </a:r>
            <a:endParaRPr lang="en-US" sz="1400" dirty="0"/>
          </a:p>
        </p:txBody>
      </p:sp>
      <p:sp>
        <p:nvSpPr>
          <p:cNvPr id="15" name="Shape 13"/>
          <p:cNvSpPr/>
          <p:nvPr/>
        </p:nvSpPr>
        <p:spPr>
          <a:xfrm>
            <a:off x="3337560" y="1417320"/>
            <a:ext cx="2697480" cy="2286000"/>
          </a:xfrm>
          <a:prstGeom prst="roundRect">
            <a:avLst>
              <a:gd name="adj" fmla="val 3200"/>
            </a:avLst>
          </a:prstGeom>
          <a:solidFill>
            <a:srgbClr val="F4F5F7"/>
          </a:solidFill>
          <a:ln/>
        </p:spPr>
      </p:sp>
      <p:sp>
        <p:nvSpPr>
          <p:cNvPr id="16" name="Shape 14"/>
          <p:cNvSpPr/>
          <p:nvPr/>
        </p:nvSpPr>
        <p:spPr>
          <a:xfrm>
            <a:off x="3337560" y="1417320"/>
            <a:ext cx="2697480" cy="54864"/>
          </a:xfrm>
          <a:prstGeom prst="rect">
            <a:avLst/>
          </a:prstGeom>
          <a:solidFill>
            <a:srgbClr val="1B2A4A"/>
          </a:solidFill>
          <a:ln/>
        </p:spPr>
      </p:sp>
      <p:sp>
        <p:nvSpPr>
          <p:cNvPr id="17" name="Text 15"/>
          <p:cNvSpPr/>
          <p:nvPr/>
        </p:nvSpPr>
        <p:spPr>
          <a:xfrm>
            <a:off x="3474720" y="1554480"/>
            <a:ext cx="2423160" cy="274320"/>
          </a:xfrm>
          <a:prstGeom prst="rect">
            <a:avLst/>
          </a:prstGeom>
          <a:noFill/>
          <a:ln/>
        </p:spPr>
        <p:txBody>
          <a:bodyPr wrap="square" rtlCol="0" anchor="ctr"/>
          <a:lstStyle/>
          <a:p>
            <a:pPr algn="ctr" indent="0" marL="0">
              <a:buNone/>
            </a:pPr>
            <a:r>
              <a:rPr lang="en-US" sz="1200" b="1" dirty="0">
                <a:solidFill>
                  <a:srgbClr val="1B2A4A"/>
                </a:solidFill>
                <a:latin typeface="Arial" pitchFamily="34" charset="0"/>
                <a:ea typeface="Arial" pitchFamily="34" charset="-122"/>
                <a:cs typeface="Arial" pitchFamily="34" charset="-120"/>
              </a:rPr>
              <a:t>PHASE 2</a:t>
            </a:r>
            <a:endParaRPr lang="en-US" sz="1200" dirty="0"/>
          </a:p>
        </p:txBody>
      </p:sp>
      <p:sp>
        <p:nvSpPr>
          <p:cNvPr id="18" name="Text 16"/>
          <p:cNvSpPr/>
          <p:nvPr/>
        </p:nvSpPr>
        <p:spPr>
          <a:xfrm>
            <a:off x="3474720" y="1810512"/>
            <a:ext cx="2423160" cy="201168"/>
          </a:xfrm>
          <a:prstGeom prst="rect">
            <a:avLst/>
          </a:prstGeom>
          <a:noFill/>
          <a:ln/>
        </p:spPr>
        <p:txBody>
          <a:bodyPr wrap="square" rtlCol="0" anchor="ctr"/>
          <a:lstStyle/>
          <a:p>
            <a:pPr algn="ctr" indent="0" marL="0">
              <a:buNone/>
            </a:pPr>
            <a:r>
              <a:rPr lang="en-US" sz="900" dirty="0">
                <a:solidFill>
                  <a:srgbClr val="636E72"/>
                </a:solidFill>
                <a:latin typeface="Arial" pitchFamily="34" charset="0"/>
                <a:ea typeface="Arial" pitchFamily="34" charset="-122"/>
                <a:cs typeface="Arial" pitchFamily="34" charset="-120"/>
              </a:rPr>
              <a:t>Year 2</a:t>
            </a:r>
            <a:endParaRPr lang="en-US" sz="900" dirty="0"/>
          </a:p>
        </p:txBody>
      </p:sp>
      <p:sp>
        <p:nvSpPr>
          <p:cNvPr id="19" name="Text 17"/>
          <p:cNvSpPr/>
          <p:nvPr/>
        </p:nvSpPr>
        <p:spPr>
          <a:xfrm>
            <a:off x="3474720" y="2103120"/>
            <a:ext cx="2423160" cy="822960"/>
          </a:xfrm>
          <a:prstGeom prst="rect">
            <a:avLst/>
          </a:prstGeom>
          <a:noFill/>
          <a:ln/>
        </p:spPr>
        <p:txBody>
          <a:bodyPr wrap="square" rtlCol="0" anchor="ctr"/>
          <a:lstStyle/>
          <a:p>
            <a:pPr algn="ctr" indent="0" marL="0">
              <a:lnSpc>
                <a:spcPct val="160000"/>
              </a:lnSpc>
              <a:buNone/>
            </a:pPr>
            <a:r>
              <a:rPr lang="en-US" sz="1000" dirty="0">
                <a:solidFill>
                  <a:srgbClr val="636E72"/>
                </a:solidFill>
                <a:latin typeface="Arial" pitchFamily="34" charset="0"/>
                <a:ea typeface="Arial" pitchFamily="34" charset="-122"/>
                <a:cs typeface="Arial" pitchFamily="34" charset="-120"/>
              </a:rPr>
              <a:t>5 New Hotels</a:t>
            </a:r>
            <a:endParaRPr lang="en-US" sz="1000" dirty="0"/>
          </a:p>
          <a:p>
            <a:pPr algn="ctr" indent="0" marL="0">
              <a:lnSpc>
                <a:spcPct val="160000"/>
              </a:lnSpc>
              <a:buNone/>
            </a:pPr>
            <a:r>
              <a:rPr lang="en-US" sz="1000" dirty="0">
                <a:solidFill>
                  <a:srgbClr val="636E72"/>
                </a:solidFill>
                <a:latin typeface="Arial" pitchFamily="34" charset="0"/>
                <a:ea typeface="Arial" pitchFamily="34" charset="-122"/>
                <a:cs typeface="Arial" pitchFamily="34" charset="-120"/>
              </a:rPr>
              <a:t>7 New Restaurants</a:t>
            </a:r>
            <a:endParaRPr lang="en-US" sz="1000" dirty="0"/>
          </a:p>
          <a:p>
            <a:pPr algn="ctr" indent="0" marL="0">
              <a:lnSpc>
                <a:spcPct val="160000"/>
              </a:lnSpc>
              <a:buNone/>
            </a:pPr>
            <a:r>
              <a:rPr lang="en-US" sz="1000" dirty="0">
                <a:solidFill>
                  <a:srgbClr val="636E72"/>
                </a:solidFill>
                <a:latin typeface="Arial" pitchFamily="34" charset="0"/>
                <a:ea typeface="Arial" pitchFamily="34" charset="-122"/>
                <a:cs typeface="Arial" pitchFamily="34" charset="-120"/>
              </a:rPr>
              <a:t>5 New Bakeries</a:t>
            </a:r>
            <a:endParaRPr lang="en-US" sz="1000" dirty="0"/>
          </a:p>
        </p:txBody>
      </p:sp>
      <p:sp>
        <p:nvSpPr>
          <p:cNvPr id="20" name="Shape 18"/>
          <p:cNvSpPr/>
          <p:nvPr/>
        </p:nvSpPr>
        <p:spPr>
          <a:xfrm>
            <a:off x="3703320" y="2971800"/>
            <a:ext cx="1965960" cy="0"/>
          </a:xfrm>
          <a:prstGeom prst="line">
            <a:avLst/>
          </a:prstGeom>
          <a:noFill/>
          <a:ln w="12700">
            <a:solidFill>
              <a:srgbClr val="E0E0E0"/>
            </a:solidFill>
            <a:prstDash val="solid"/>
          </a:ln>
        </p:spPr>
      </p:sp>
      <p:sp>
        <p:nvSpPr>
          <p:cNvPr id="21" name="Text 19"/>
          <p:cNvSpPr/>
          <p:nvPr/>
        </p:nvSpPr>
        <p:spPr>
          <a:xfrm>
            <a:off x="3474720" y="3063240"/>
            <a:ext cx="2423160" cy="365760"/>
          </a:xfrm>
          <a:prstGeom prst="rect">
            <a:avLst/>
          </a:prstGeom>
          <a:noFill/>
          <a:ln/>
        </p:spPr>
        <p:txBody>
          <a:bodyPr wrap="square" rtlCol="0" anchor="ctr"/>
          <a:lstStyle/>
          <a:p>
            <a:pPr algn="ctr" indent="0" marL="0">
              <a:buNone/>
            </a:pPr>
            <a:r>
              <a:rPr lang="en-US" sz="1400" b="1" dirty="0">
                <a:solidFill>
                  <a:srgbClr val="1B2A4A"/>
                </a:solidFill>
                <a:latin typeface="Georgia" pitchFamily="34" charset="0"/>
                <a:ea typeface="Georgia" pitchFamily="34" charset="-122"/>
                <a:cs typeface="Georgia" pitchFamily="34" charset="-120"/>
              </a:rPr>
              <a:t>+17 locations</a:t>
            </a:r>
            <a:endParaRPr lang="en-US" sz="1400" dirty="0"/>
          </a:p>
        </p:txBody>
      </p:sp>
      <p:sp>
        <p:nvSpPr>
          <p:cNvPr id="22" name="Shape 20"/>
          <p:cNvSpPr/>
          <p:nvPr/>
        </p:nvSpPr>
        <p:spPr>
          <a:xfrm>
            <a:off x="6217920" y="1417320"/>
            <a:ext cx="2697480" cy="2286000"/>
          </a:xfrm>
          <a:prstGeom prst="roundRect">
            <a:avLst>
              <a:gd name="adj" fmla="val 3200"/>
            </a:avLst>
          </a:prstGeom>
          <a:solidFill>
            <a:srgbClr val="F4F5F7"/>
          </a:solidFill>
          <a:ln/>
        </p:spPr>
      </p:sp>
      <p:sp>
        <p:nvSpPr>
          <p:cNvPr id="23" name="Shape 21"/>
          <p:cNvSpPr/>
          <p:nvPr/>
        </p:nvSpPr>
        <p:spPr>
          <a:xfrm>
            <a:off x="6217920" y="1417320"/>
            <a:ext cx="2697480" cy="54864"/>
          </a:xfrm>
          <a:prstGeom prst="rect">
            <a:avLst/>
          </a:prstGeom>
          <a:solidFill>
            <a:srgbClr val="3A6B9F"/>
          </a:solidFill>
          <a:ln/>
        </p:spPr>
      </p:sp>
      <p:sp>
        <p:nvSpPr>
          <p:cNvPr id="24" name="Text 22"/>
          <p:cNvSpPr/>
          <p:nvPr/>
        </p:nvSpPr>
        <p:spPr>
          <a:xfrm>
            <a:off x="6355080" y="1554480"/>
            <a:ext cx="2423160" cy="274320"/>
          </a:xfrm>
          <a:prstGeom prst="rect">
            <a:avLst/>
          </a:prstGeom>
          <a:noFill/>
          <a:ln/>
        </p:spPr>
        <p:txBody>
          <a:bodyPr wrap="square" rtlCol="0" anchor="ctr"/>
          <a:lstStyle/>
          <a:p>
            <a:pPr algn="ctr" indent="0" marL="0">
              <a:buNone/>
            </a:pPr>
            <a:r>
              <a:rPr lang="en-US" sz="1200" b="1" dirty="0">
                <a:solidFill>
                  <a:srgbClr val="1B2A4A"/>
                </a:solidFill>
                <a:latin typeface="Arial" pitchFamily="34" charset="0"/>
                <a:ea typeface="Arial" pitchFamily="34" charset="-122"/>
                <a:cs typeface="Arial" pitchFamily="34" charset="-120"/>
              </a:rPr>
              <a:t>PHASE 3</a:t>
            </a:r>
            <a:endParaRPr lang="en-US" sz="1200" dirty="0"/>
          </a:p>
        </p:txBody>
      </p:sp>
      <p:sp>
        <p:nvSpPr>
          <p:cNvPr id="25" name="Text 23"/>
          <p:cNvSpPr/>
          <p:nvPr/>
        </p:nvSpPr>
        <p:spPr>
          <a:xfrm>
            <a:off x="6355080" y="1810512"/>
            <a:ext cx="2423160" cy="201168"/>
          </a:xfrm>
          <a:prstGeom prst="rect">
            <a:avLst/>
          </a:prstGeom>
          <a:noFill/>
          <a:ln/>
        </p:spPr>
        <p:txBody>
          <a:bodyPr wrap="square" rtlCol="0" anchor="ctr"/>
          <a:lstStyle/>
          <a:p>
            <a:pPr algn="ctr" indent="0" marL="0">
              <a:buNone/>
            </a:pPr>
            <a:r>
              <a:rPr lang="en-US" sz="900" dirty="0">
                <a:solidFill>
                  <a:srgbClr val="636E72"/>
                </a:solidFill>
                <a:latin typeface="Arial" pitchFamily="34" charset="0"/>
                <a:ea typeface="Arial" pitchFamily="34" charset="-122"/>
                <a:cs typeface="Arial" pitchFamily="34" charset="-120"/>
              </a:rPr>
              <a:t>Year 3</a:t>
            </a:r>
            <a:endParaRPr lang="en-US" sz="900" dirty="0"/>
          </a:p>
        </p:txBody>
      </p:sp>
      <p:sp>
        <p:nvSpPr>
          <p:cNvPr id="26" name="Text 24"/>
          <p:cNvSpPr/>
          <p:nvPr/>
        </p:nvSpPr>
        <p:spPr>
          <a:xfrm>
            <a:off x="6355080" y="2103120"/>
            <a:ext cx="2423160" cy="822960"/>
          </a:xfrm>
          <a:prstGeom prst="rect">
            <a:avLst/>
          </a:prstGeom>
          <a:noFill/>
          <a:ln/>
        </p:spPr>
        <p:txBody>
          <a:bodyPr wrap="square" rtlCol="0" anchor="ctr"/>
          <a:lstStyle/>
          <a:p>
            <a:pPr algn="ctr" indent="0" marL="0">
              <a:lnSpc>
                <a:spcPct val="160000"/>
              </a:lnSpc>
              <a:buNone/>
            </a:pPr>
            <a:r>
              <a:rPr lang="en-US" sz="1000" dirty="0">
                <a:solidFill>
                  <a:srgbClr val="636E72"/>
                </a:solidFill>
                <a:latin typeface="Arial" pitchFamily="34" charset="0"/>
                <a:ea typeface="Arial" pitchFamily="34" charset="-122"/>
                <a:cs typeface="Arial" pitchFamily="34" charset="-120"/>
              </a:rPr>
              <a:t>3 New Hotels</a:t>
            </a:r>
            <a:endParaRPr lang="en-US" sz="1000" dirty="0"/>
          </a:p>
          <a:p>
            <a:pPr algn="ctr" indent="0" marL="0">
              <a:lnSpc>
                <a:spcPct val="160000"/>
              </a:lnSpc>
              <a:buNone/>
            </a:pPr>
            <a:r>
              <a:rPr lang="en-US" sz="1000" dirty="0">
                <a:solidFill>
                  <a:srgbClr val="636E72"/>
                </a:solidFill>
                <a:latin typeface="Arial" pitchFamily="34" charset="0"/>
                <a:ea typeface="Arial" pitchFamily="34" charset="-122"/>
                <a:cs typeface="Arial" pitchFamily="34" charset="-120"/>
              </a:rPr>
              <a:t>5 New Restaurants</a:t>
            </a:r>
            <a:endParaRPr lang="en-US" sz="1000" dirty="0"/>
          </a:p>
          <a:p>
            <a:pPr algn="ctr" indent="0" marL="0">
              <a:lnSpc>
                <a:spcPct val="160000"/>
              </a:lnSpc>
              <a:buNone/>
            </a:pPr>
            <a:r>
              <a:rPr lang="en-US" sz="1000" dirty="0">
                <a:solidFill>
                  <a:srgbClr val="636E72"/>
                </a:solidFill>
                <a:latin typeface="Arial" pitchFamily="34" charset="0"/>
                <a:ea typeface="Arial" pitchFamily="34" charset="-122"/>
                <a:cs typeface="Arial" pitchFamily="34" charset="-120"/>
              </a:rPr>
              <a:t>2 New Bakeries</a:t>
            </a:r>
            <a:endParaRPr lang="en-US" sz="1000" dirty="0"/>
          </a:p>
        </p:txBody>
      </p:sp>
      <p:sp>
        <p:nvSpPr>
          <p:cNvPr id="27" name="Shape 25"/>
          <p:cNvSpPr/>
          <p:nvPr/>
        </p:nvSpPr>
        <p:spPr>
          <a:xfrm>
            <a:off x="6583680" y="2971800"/>
            <a:ext cx="1965960" cy="0"/>
          </a:xfrm>
          <a:prstGeom prst="line">
            <a:avLst/>
          </a:prstGeom>
          <a:noFill/>
          <a:ln w="12700">
            <a:solidFill>
              <a:srgbClr val="E0E0E0"/>
            </a:solidFill>
            <a:prstDash val="solid"/>
          </a:ln>
        </p:spPr>
      </p:sp>
      <p:sp>
        <p:nvSpPr>
          <p:cNvPr id="28" name="Text 26"/>
          <p:cNvSpPr/>
          <p:nvPr/>
        </p:nvSpPr>
        <p:spPr>
          <a:xfrm>
            <a:off x="6355080" y="3063240"/>
            <a:ext cx="2423160" cy="365760"/>
          </a:xfrm>
          <a:prstGeom prst="rect">
            <a:avLst/>
          </a:prstGeom>
          <a:noFill/>
          <a:ln/>
        </p:spPr>
        <p:txBody>
          <a:bodyPr wrap="square" rtlCol="0" anchor="ctr"/>
          <a:lstStyle/>
          <a:p>
            <a:pPr algn="ctr" indent="0" marL="0">
              <a:buNone/>
            </a:pPr>
            <a:r>
              <a:rPr lang="en-US" sz="1400" b="1" dirty="0">
                <a:solidFill>
                  <a:srgbClr val="3A6B9F"/>
                </a:solidFill>
                <a:latin typeface="Georgia" pitchFamily="34" charset="0"/>
                <a:ea typeface="Georgia" pitchFamily="34" charset="-122"/>
                <a:cs typeface="Georgia" pitchFamily="34" charset="-120"/>
              </a:rPr>
              <a:t>+10 locations</a:t>
            </a:r>
            <a:endParaRPr lang="en-US" sz="1400" dirty="0"/>
          </a:p>
        </p:txBody>
      </p:sp>
      <p:sp>
        <p:nvSpPr>
          <p:cNvPr id="29" name="Shape 27"/>
          <p:cNvSpPr/>
          <p:nvPr/>
        </p:nvSpPr>
        <p:spPr>
          <a:xfrm>
            <a:off x="457200" y="3886200"/>
            <a:ext cx="8229600" cy="594360"/>
          </a:xfrm>
          <a:prstGeom prst="roundRect">
            <a:avLst>
              <a:gd name="adj" fmla="val 9231"/>
            </a:avLst>
          </a:prstGeom>
          <a:solidFill>
            <a:srgbClr val="1B2A4A"/>
          </a:solidFill>
          <a:ln/>
        </p:spPr>
      </p:sp>
      <p:sp>
        <p:nvSpPr>
          <p:cNvPr id="30" name="Text 28"/>
          <p:cNvSpPr/>
          <p:nvPr/>
        </p:nvSpPr>
        <p:spPr>
          <a:xfrm>
            <a:off x="640080" y="3931920"/>
            <a:ext cx="7863840" cy="457200"/>
          </a:xfrm>
          <a:prstGeom prst="rect">
            <a:avLst/>
          </a:prstGeom>
          <a:noFill/>
          <a:ln/>
        </p:spPr>
        <p:txBody>
          <a:bodyPr wrap="square" rtlCol="0" anchor="ctr"/>
          <a:lstStyle/>
          <a:p>
            <a:pPr algn="ctr" indent="0" marL="0">
              <a:buNone/>
            </a:pPr>
            <a:r>
              <a:rPr lang="en-US" sz="1000" b="1" dirty="0">
                <a:solidFill>
                  <a:srgbClr val="C8A951"/>
                </a:solidFill>
                <a:latin typeface="Arial" pitchFamily="34" charset="0"/>
                <a:ea typeface="Arial" pitchFamily="34" charset="-122"/>
                <a:cs typeface="Arial" pitchFamily="34" charset="-120"/>
              </a:rPr>
              <a:t>Plus: 15+ new food items  |  10+ beverages  |  Dynamic ADR pricing  |  Digital key to 70%</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4F5F7"/>
        </a:solidFill>
      </p:bgPr>
    </p:bg>
    <p:spTree>
      <p:nvGrpSpPr>
        <p:cNvPr id="1" name=""/>
        <p:cNvGrpSpPr/>
        <p:nvPr/>
      </p:nvGrpSpPr>
      <p:grpSpPr>
        <a:xfrm>
          <a:off x="0" y="0"/>
          <a:ext cx="0" cy="0"/>
          <a:chOff x="0" y="0"/>
          <a:chExt cx="0" cy="0"/>
        </a:xfrm>
      </p:grpSpPr>
      <p:sp>
        <p:nvSpPr>
          <p:cNvPr id="2" name="Shape 0"/>
          <p:cNvSpPr/>
          <p:nvPr/>
        </p:nvSpPr>
        <p:spPr>
          <a:xfrm>
            <a:off x="0" y="4709160"/>
            <a:ext cx="9144000" cy="434340"/>
          </a:xfrm>
          <a:prstGeom prst="rect">
            <a:avLst/>
          </a:prstGeom>
          <a:solidFill>
            <a:srgbClr val="1B2A4A"/>
          </a:solidFill>
          <a:ln/>
        </p:spPr>
      </p:sp>
      <p:sp>
        <p:nvSpPr>
          <p:cNvPr id="3" name="Text 1"/>
          <p:cNvSpPr/>
          <p:nvPr/>
        </p:nvSpPr>
        <p:spPr>
          <a:xfrm>
            <a:off x="457200" y="4736592"/>
            <a:ext cx="4572000" cy="365760"/>
          </a:xfrm>
          <a:prstGeom prst="rect">
            <a:avLst/>
          </a:prstGeom>
          <a:noFill/>
          <a:ln/>
        </p:spPr>
        <p:txBody>
          <a:bodyPr wrap="square" rtlCol="0" anchor="ctr"/>
          <a:lstStyle/>
          <a:p>
            <a:pPr indent="0" marL="0">
              <a:buNone/>
            </a:pPr>
            <a:r>
              <a:rPr lang="en-US" sz="700" dirty="0">
                <a:solidFill>
                  <a:srgbClr val="B2BEC3"/>
                </a:solidFill>
                <a:latin typeface="Arial" pitchFamily="34" charset="0"/>
                <a:ea typeface="Arial" pitchFamily="34" charset="-122"/>
                <a:cs typeface="Arial" pitchFamily="34" charset="-120"/>
              </a:rPr>
              <a:t>CONFIDENTIAL — Falcon Hotels &amp; Restaurants</a:t>
            </a:r>
            <a:endParaRPr lang="en-US" sz="700" dirty="0"/>
          </a:p>
        </p:txBody>
      </p:sp>
      <p:sp>
        <p:nvSpPr>
          <p:cNvPr id="4" name="Text 2"/>
          <p:cNvSpPr/>
          <p:nvPr/>
        </p:nvSpPr>
        <p:spPr>
          <a:xfrm>
            <a:off x="7772400" y="4736592"/>
            <a:ext cx="914400" cy="365760"/>
          </a:xfrm>
          <a:prstGeom prst="rect">
            <a:avLst/>
          </a:prstGeom>
          <a:noFill/>
          <a:ln/>
        </p:spPr>
        <p:txBody>
          <a:bodyPr wrap="square" rtlCol="0" anchor="ctr"/>
          <a:lstStyle/>
          <a:p>
            <a:pPr algn="r" indent="0" marL="0">
              <a:buNone/>
            </a:pPr>
            <a:r>
              <a:rPr lang="en-US" sz="700" dirty="0">
                <a:solidFill>
                  <a:srgbClr val="B2BEC3"/>
                </a:solidFill>
                <a:latin typeface="Arial" pitchFamily="34" charset="0"/>
                <a:ea typeface="Arial" pitchFamily="34" charset="-122"/>
                <a:cs typeface="Arial" pitchFamily="34" charset="-120"/>
              </a:rPr>
              <a:t>12 / 18</a:t>
            </a:r>
            <a:endParaRPr lang="en-US" sz="700" dirty="0"/>
          </a:p>
        </p:txBody>
      </p:sp>
      <p:sp>
        <p:nvSpPr>
          <p:cNvPr id="5" name="Text 3"/>
          <p:cNvSpPr/>
          <p:nvPr/>
        </p:nvSpPr>
        <p:spPr>
          <a:xfrm>
            <a:off x="731520" y="274320"/>
            <a:ext cx="7772400" cy="548640"/>
          </a:xfrm>
          <a:prstGeom prst="rect">
            <a:avLst/>
          </a:prstGeom>
          <a:noFill/>
          <a:ln/>
        </p:spPr>
        <p:txBody>
          <a:bodyPr wrap="square" rtlCol="0" anchor="ctr"/>
          <a:lstStyle/>
          <a:p>
            <a:pPr indent="0" marL="0">
              <a:buNone/>
            </a:pPr>
            <a:r>
              <a:rPr lang="en-US" sz="2100" b="1" dirty="0">
                <a:solidFill>
                  <a:srgbClr val="1B2A4A"/>
                </a:solidFill>
                <a:latin typeface="Georgia" pitchFamily="34" charset="0"/>
                <a:ea typeface="Georgia" pitchFamily="34" charset="-122"/>
                <a:cs typeface="Georgia" pitchFamily="34" charset="-120"/>
              </a:rPr>
              <a:t>Hotel Expansion — Crestview Hotels &amp; Resorts</a:t>
            </a:r>
            <a:endParaRPr lang="en-US" sz="2100" dirty="0"/>
          </a:p>
        </p:txBody>
      </p:sp>
      <p:sp>
        <p:nvSpPr>
          <p:cNvPr id="6" name="Shape 4"/>
          <p:cNvSpPr/>
          <p:nvPr/>
        </p:nvSpPr>
        <p:spPr>
          <a:xfrm>
            <a:off x="731520" y="777240"/>
            <a:ext cx="1371600" cy="0"/>
          </a:xfrm>
          <a:prstGeom prst="line">
            <a:avLst/>
          </a:prstGeom>
          <a:noFill/>
          <a:ln w="38100">
            <a:solidFill>
              <a:srgbClr val="C8A951"/>
            </a:solidFill>
            <a:prstDash val="solid"/>
          </a:ln>
        </p:spPr>
      </p:sp>
      <p:sp>
        <p:nvSpPr>
          <p:cNvPr id="7" name="Shape 5"/>
          <p:cNvSpPr/>
          <p:nvPr/>
        </p:nvSpPr>
        <p:spPr>
          <a:xfrm>
            <a:off x="457200" y="960120"/>
            <a:ext cx="1920240" cy="777240"/>
          </a:xfrm>
          <a:prstGeom prst="roundRect">
            <a:avLst>
              <a:gd name="adj" fmla="val 9412"/>
            </a:avLst>
          </a:prstGeom>
          <a:solidFill>
            <a:srgbClr val="FFFFFF"/>
          </a:solidFill>
          <a:ln/>
          <a:effectLst>
            <a:outerShdw sx="100000" sy="100000" kx="0" ky="0" algn="bl" rotWithShape="0" blurRad="76200" dist="25400" dir="8100000">
              <a:srgbClr val="000000">
                <a:alpha val="8000"/>
              </a:srgbClr>
            </a:outerShdw>
          </a:effectLst>
        </p:spPr>
      </p:sp>
      <p:sp>
        <p:nvSpPr>
          <p:cNvPr id="8" name="Shape 6"/>
          <p:cNvSpPr/>
          <p:nvPr/>
        </p:nvSpPr>
        <p:spPr>
          <a:xfrm>
            <a:off x="457200" y="960120"/>
            <a:ext cx="54864" cy="777240"/>
          </a:xfrm>
          <a:prstGeom prst="rect">
            <a:avLst/>
          </a:prstGeom>
          <a:solidFill>
            <a:srgbClr val="1B2A4A"/>
          </a:solidFill>
          <a:ln/>
        </p:spPr>
      </p:sp>
      <p:sp>
        <p:nvSpPr>
          <p:cNvPr id="9" name="Text 7"/>
          <p:cNvSpPr/>
          <p:nvPr/>
        </p:nvSpPr>
        <p:spPr>
          <a:xfrm>
            <a:off x="594360" y="1033272"/>
            <a:ext cx="1645920" cy="201168"/>
          </a:xfrm>
          <a:prstGeom prst="rect">
            <a:avLst/>
          </a:prstGeom>
          <a:noFill/>
          <a:ln/>
        </p:spPr>
        <p:txBody>
          <a:bodyPr wrap="square" rtlCol="0" anchor="ctr"/>
          <a:lstStyle/>
          <a:p>
            <a:pPr indent="0" marL="0">
              <a:buNone/>
            </a:pPr>
            <a:r>
              <a:rPr lang="en-US" sz="750" b="1" dirty="0">
                <a:solidFill>
                  <a:srgbClr val="636E72"/>
                </a:solidFill>
                <a:latin typeface="Arial" pitchFamily="34" charset="0"/>
                <a:ea typeface="Arial" pitchFamily="34" charset="-122"/>
                <a:cs typeface="Arial" pitchFamily="34" charset="-120"/>
              </a:rPr>
              <a:t>CURRENT</a:t>
            </a:r>
            <a:endParaRPr lang="en-US" sz="750" dirty="0"/>
          </a:p>
        </p:txBody>
      </p:sp>
      <p:sp>
        <p:nvSpPr>
          <p:cNvPr id="10" name="Text 8"/>
          <p:cNvSpPr/>
          <p:nvPr/>
        </p:nvSpPr>
        <p:spPr>
          <a:xfrm>
            <a:off x="594360" y="1216152"/>
            <a:ext cx="1645920" cy="320040"/>
          </a:xfrm>
          <a:prstGeom prst="rect">
            <a:avLst/>
          </a:prstGeom>
          <a:noFill/>
          <a:ln/>
        </p:spPr>
        <p:txBody>
          <a:bodyPr wrap="square" lIns="0" tIns="0" rIns="0" bIns="0" rtlCol="0" anchor="ctr"/>
          <a:lstStyle/>
          <a:p>
            <a:pPr indent="0" marL="0">
              <a:buNone/>
            </a:pPr>
            <a:r>
              <a:rPr lang="en-US" sz="2000" b="1" dirty="0">
                <a:solidFill>
                  <a:srgbClr val="1B2A4A"/>
                </a:solidFill>
                <a:latin typeface="Arial" pitchFamily="34" charset="0"/>
                <a:ea typeface="Arial" pitchFamily="34" charset="-122"/>
                <a:cs typeface="Arial" pitchFamily="34" charset="-120"/>
              </a:rPr>
              <a:t>20 Hotels</a:t>
            </a:r>
            <a:endParaRPr lang="en-US" sz="2000" dirty="0"/>
          </a:p>
        </p:txBody>
      </p:sp>
      <p:sp>
        <p:nvSpPr>
          <p:cNvPr id="11" name="Text 9"/>
          <p:cNvSpPr/>
          <p:nvPr/>
        </p:nvSpPr>
        <p:spPr>
          <a:xfrm>
            <a:off x="594360" y="1527048"/>
            <a:ext cx="1645920" cy="182880"/>
          </a:xfrm>
          <a:prstGeom prst="rect">
            <a:avLst/>
          </a:prstGeom>
          <a:noFill/>
          <a:ln/>
        </p:spPr>
        <p:txBody>
          <a:bodyPr wrap="square" rtlCol="0" anchor="ctr"/>
          <a:lstStyle/>
          <a:p>
            <a:pPr indent="0" marL="0">
              <a:buNone/>
            </a:pPr>
            <a:r>
              <a:rPr lang="en-US" sz="700" dirty="0">
                <a:solidFill>
                  <a:srgbClr val="636E72"/>
                </a:solidFill>
                <a:latin typeface="Arial" pitchFamily="34" charset="0"/>
                <a:ea typeface="Arial" pitchFamily="34" charset="-122"/>
                <a:cs typeface="Arial" pitchFamily="34" charset="-120"/>
              </a:rPr>
              <a:t>Across 4 regions</a:t>
            </a:r>
            <a:endParaRPr lang="en-US" sz="700" dirty="0"/>
          </a:p>
        </p:txBody>
      </p:sp>
      <p:sp>
        <p:nvSpPr>
          <p:cNvPr id="12" name="Shape 10"/>
          <p:cNvSpPr/>
          <p:nvPr/>
        </p:nvSpPr>
        <p:spPr>
          <a:xfrm>
            <a:off x="2560320" y="960120"/>
            <a:ext cx="1920240" cy="777240"/>
          </a:xfrm>
          <a:prstGeom prst="roundRect">
            <a:avLst>
              <a:gd name="adj" fmla="val 9412"/>
            </a:avLst>
          </a:prstGeom>
          <a:solidFill>
            <a:srgbClr val="FFFFFF"/>
          </a:solidFill>
          <a:ln/>
          <a:effectLst>
            <a:outerShdw sx="100000" sy="100000" kx="0" ky="0" algn="bl" rotWithShape="0" blurRad="76200" dist="25400" dir="8100000">
              <a:srgbClr val="000000">
                <a:alpha val="8000"/>
              </a:srgbClr>
            </a:outerShdw>
          </a:effectLst>
        </p:spPr>
      </p:sp>
      <p:sp>
        <p:nvSpPr>
          <p:cNvPr id="13" name="Shape 11"/>
          <p:cNvSpPr/>
          <p:nvPr/>
        </p:nvSpPr>
        <p:spPr>
          <a:xfrm>
            <a:off x="2560320" y="960120"/>
            <a:ext cx="54864" cy="777240"/>
          </a:xfrm>
          <a:prstGeom prst="rect">
            <a:avLst/>
          </a:prstGeom>
          <a:solidFill>
            <a:srgbClr val="1B2A4A"/>
          </a:solidFill>
          <a:ln/>
        </p:spPr>
      </p:sp>
      <p:sp>
        <p:nvSpPr>
          <p:cNvPr id="14" name="Text 12"/>
          <p:cNvSpPr/>
          <p:nvPr/>
        </p:nvSpPr>
        <p:spPr>
          <a:xfrm>
            <a:off x="2697480" y="1033272"/>
            <a:ext cx="1645920" cy="201168"/>
          </a:xfrm>
          <a:prstGeom prst="rect">
            <a:avLst/>
          </a:prstGeom>
          <a:noFill/>
          <a:ln/>
        </p:spPr>
        <p:txBody>
          <a:bodyPr wrap="square" rtlCol="0" anchor="ctr"/>
          <a:lstStyle/>
          <a:p>
            <a:pPr indent="0" marL="0">
              <a:buNone/>
            </a:pPr>
            <a:r>
              <a:rPr lang="en-US" sz="750" b="1" dirty="0">
                <a:solidFill>
                  <a:srgbClr val="636E72"/>
                </a:solidFill>
                <a:latin typeface="Arial" pitchFamily="34" charset="0"/>
                <a:ea typeface="Arial" pitchFamily="34" charset="-122"/>
                <a:cs typeface="Arial" pitchFamily="34" charset="-120"/>
              </a:rPr>
              <a:t>AVG ROOMS</a:t>
            </a:r>
            <a:endParaRPr lang="en-US" sz="750" dirty="0"/>
          </a:p>
        </p:txBody>
      </p:sp>
      <p:sp>
        <p:nvSpPr>
          <p:cNvPr id="15" name="Text 13"/>
          <p:cNvSpPr/>
          <p:nvPr/>
        </p:nvSpPr>
        <p:spPr>
          <a:xfrm>
            <a:off x="2697480" y="1216152"/>
            <a:ext cx="1645920" cy="320040"/>
          </a:xfrm>
          <a:prstGeom prst="rect">
            <a:avLst/>
          </a:prstGeom>
          <a:noFill/>
          <a:ln/>
        </p:spPr>
        <p:txBody>
          <a:bodyPr wrap="square" lIns="0" tIns="0" rIns="0" bIns="0" rtlCol="0" anchor="ctr"/>
          <a:lstStyle/>
          <a:p>
            <a:pPr indent="0" marL="0">
              <a:buNone/>
            </a:pPr>
            <a:r>
              <a:rPr lang="en-US" sz="2000" b="1" dirty="0">
                <a:solidFill>
                  <a:srgbClr val="1B2A4A"/>
                </a:solidFill>
                <a:latin typeface="Arial" pitchFamily="34" charset="0"/>
                <a:ea typeface="Arial" pitchFamily="34" charset="-122"/>
                <a:cs typeface="Arial" pitchFamily="34" charset="-120"/>
              </a:rPr>
              <a:t>477</a:t>
            </a:r>
            <a:endParaRPr lang="en-US" sz="2000" dirty="0"/>
          </a:p>
        </p:txBody>
      </p:sp>
      <p:sp>
        <p:nvSpPr>
          <p:cNvPr id="16" name="Text 14"/>
          <p:cNvSpPr/>
          <p:nvPr/>
        </p:nvSpPr>
        <p:spPr>
          <a:xfrm>
            <a:off x="2697480" y="1527048"/>
            <a:ext cx="1645920" cy="182880"/>
          </a:xfrm>
          <a:prstGeom prst="rect">
            <a:avLst/>
          </a:prstGeom>
          <a:noFill/>
          <a:ln/>
        </p:spPr>
        <p:txBody>
          <a:bodyPr wrap="square" rtlCol="0" anchor="ctr"/>
          <a:lstStyle/>
          <a:p>
            <a:pPr indent="0" marL="0">
              <a:buNone/>
            </a:pPr>
            <a:r>
              <a:rPr lang="en-US" sz="700" dirty="0">
                <a:solidFill>
                  <a:srgbClr val="636E72"/>
                </a:solidFill>
                <a:latin typeface="Arial" pitchFamily="34" charset="0"/>
                <a:ea typeface="Arial" pitchFamily="34" charset="-122"/>
                <a:cs typeface="Arial" pitchFamily="34" charset="-120"/>
              </a:rPr>
              <a:t>Per property</a:t>
            </a:r>
            <a:endParaRPr lang="en-US" sz="700" dirty="0"/>
          </a:p>
        </p:txBody>
      </p:sp>
      <p:sp>
        <p:nvSpPr>
          <p:cNvPr id="17" name="Shape 15"/>
          <p:cNvSpPr/>
          <p:nvPr/>
        </p:nvSpPr>
        <p:spPr>
          <a:xfrm>
            <a:off x="4663440" y="960120"/>
            <a:ext cx="1920240" cy="777240"/>
          </a:xfrm>
          <a:prstGeom prst="roundRect">
            <a:avLst>
              <a:gd name="adj" fmla="val 9412"/>
            </a:avLst>
          </a:prstGeom>
          <a:solidFill>
            <a:srgbClr val="FFFFFF"/>
          </a:solidFill>
          <a:ln/>
          <a:effectLst>
            <a:outerShdw sx="100000" sy="100000" kx="0" ky="0" algn="bl" rotWithShape="0" blurRad="76200" dist="25400" dir="8100000">
              <a:srgbClr val="000000">
                <a:alpha val="8000"/>
              </a:srgbClr>
            </a:outerShdw>
          </a:effectLst>
        </p:spPr>
      </p:sp>
      <p:sp>
        <p:nvSpPr>
          <p:cNvPr id="18" name="Shape 16"/>
          <p:cNvSpPr/>
          <p:nvPr/>
        </p:nvSpPr>
        <p:spPr>
          <a:xfrm>
            <a:off x="4663440" y="960120"/>
            <a:ext cx="54864" cy="777240"/>
          </a:xfrm>
          <a:prstGeom prst="rect">
            <a:avLst/>
          </a:prstGeom>
          <a:solidFill>
            <a:srgbClr val="2E7D32"/>
          </a:solidFill>
          <a:ln/>
        </p:spPr>
      </p:sp>
      <p:sp>
        <p:nvSpPr>
          <p:cNvPr id="19" name="Text 17"/>
          <p:cNvSpPr/>
          <p:nvPr/>
        </p:nvSpPr>
        <p:spPr>
          <a:xfrm>
            <a:off x="4800600" y="1033272"/>
            <a:ext cx="1645920" cy="201168"/>
          </a:xfrm>
          <a:prstGeom prst="rect">
            <a:avLst/>
          </a:prstGeom>
          <a:noFill/>
          <a:ln/>
        </p:spPr>
        <p:txBody>
          <a:bodyPr wrap="square" rtlCol="0" anchor="ctr"/>
          <a:lstStyle/>
          <a:p>
            <a:pPr indent="0" marL="0">
              <a:buNone/>
            </a:pPr>
            <a:r>
              <a:rPr lang="en-US" sz="750" b="1" dirty="0">
                <a:solidFill>
                  <a:srgbClr val="636E72"/>
                </a:solidFill>
                <a:latin typeface="Arial" pitchFamily="34" charset="0"/>
                <a:ea typeface="Arial" pitchFamily="34" charset="-122"/>
                <a:cs typeface="Arial" pitchFamily="34" charset="-120"/>
              </a:rPr>
              <a:t>OCCUPANCY</a:t>
            </a:r>
            <a:endParaRPr lang="en-US" sz="750" dirty="0"/>
          </a:p>
        </p:txBody>
      </p:sp>
      <p:sp>
        <p:nvSpPr>
          <p:cNvPr id="20" name="Text 18"/>
          <p:cNvSpPr/>
          <p:nvPr/>
        </p:nvSpPr>
        <p:spPr>
          <a:xfrm>
            <a:off x="4800600" y="1216152"/>
            <a:ext cx="1645920" cy="320040"/>
          </a:xfrm>
          <a:prstGeom prst="rect">
            <a:avLst/>
          </a:prstGeom>
          <a:noFill/>
          <a:ln/>
        </p:spPr>
        <p:txBody>
          <a:bodyPr wrap="square" lIns="0" tIns="0" rIns="0" bIns="0" rtlCol="0" anchor="ctr"/>
          <a:lstStyle/>
          <a:p>
            <a:pPr indent="0" marL="0">
              <a:buNone/>
            </a:pPr>
            <a:r>
              <a:rPr lang="en-US" sz="2000" b="1" dirty="0">
                <a:solidFill>
                  <a:srgbClr val="1B2A4A"/>
                </a:solidFill>
                <a:latin typeface="Arial" pitchFamily="34" charset="0"/>
                <a:ea typeface="Arial" pitchFamily="34" charset="-122"/>
                <a:cs typeface="Arial" pitchFamily="34" charset="-120"/>
              </a:rPr>
              <a:t>73.3%</a:t>
            </a:r>
            <a:endParaRPr lang="en-US" sz="2000" dirty="0"/>
          </a:p>
        </p:txBody>
      </p:sp>
      <p:sp>
        <p:nvSpPr>
          <p:cNvPr id="21" name="Text 19"/>
          <p:cNvSpPr/>
          <p:nvPr/>
        </p:nvSpPr>
        <p:spPr>
          <a:xfrm>
            <a:off x="4800600" y="1527048"/>
            <a:ext cx="1645920" cy="182880"/>
          </a:xfrm>
          <a:prstGeom prst="rect">
            <a:avLst/>
          </a:prstGeom>
          <a:noFill/>
          <a:ln/>
        </p:spPr>
        <p:txBody>
          <a:bodyPr wrap="square" rtlCol="0" anchor="ctr"/>
          <a:lstStyle/>
          <a:p>
            <a:pPr indent="0" marL="0">
              <a:buNone/>
            </a:pPr>
            <a:r>
              <a:rPr lang="en-US" sz="700" dirty="0">
                <a:solidFill>
                  <a:srgbClr val="2E7D32"/>
                </a:solidFill>
                <a:latin typeface="Arial" pitchFamily="34" charset="0"/>
                <a:ea typeface="Arial" pitchFamily="34" charset="-122"/>
                <a:cs typeface="Arial" pitchFamily="34" charset="-120"/>
              </a:rPr>
              <a:t>+11pts vs industry</a:t>
            </a:r>
            <a:endParaRPr lang="en-US" sz="700" dirty="0"/>
          </a:p>
        </p:txBody>
      </p:sp>
      <p:sp>
        <p:nvSpPr>
          <p:cNvPr id="22" name="Shape 20"/>
          <p:cNvSpPr/>
          <p:nvPr/>
        </p:nvSpPr>
        <p:spPr>
          <a:xfrm>
            <a:off x="6766560" y="960120"/>
            <a:ext cx="1920240" cy="777240"/>
          </a:xfrm>
          <a:prstGeom prst="roundRect">
            <a:avLst>
              <a:gd name="adj" fmla="val 9412"/>
            </a:avLst>
          </a:prstGeom>
          <a:solidFill>
            <a:srgbClr val="FFFFFF"/>
          </a:solidFill>
          <a:ln/>
          <a:effectLst>
            <a:outerShdw sx="100000" sy="100000" kx="0" ky="0" algn="bl" rotWithShape="0" blurRad="76200" dist="25400" dir="8100000">
              <a:srgbClr val="000000">
                <a:alpha val="8000"/>
              </a:srgbClr>
            </a:outerShdw>
          </a:effectLst>
        </p:spPr>
      </p:sp>
      <p:sp>
        <p:nvSpPr>
          <p:cNvPr id="23" name="Shape 21"/>
          <p:cNvSpPr/>
          <p:nvPr/>
        </p:nvSpPr>
        <p:spPr>
          <a:xfrm>
            <a:off x="6766560" y="960120"/>
            <a:ext cx="54864" cy="777240"/>
          </a:xfrm>
          <a:prstGeom prst="rect">
            <a:avLst/>
          </a:prstGeom>
          <a:solidFill>
            <a:srgbClr val="2E7D32"/>
          </a:solidFill>
          <a:ln/>
        </p:spPr>
      </p:sp>
      <p:sp>
        <p:nvSpPr>
          <p:cNvPr id="24" name="Text 22"/>
          <p:cNvSpPr/>
          <p:nvPr/>
        </p:nvSpPr>
        <p:spPr>
          <a:xfrm>
            <a:off x="6903720" y="1033272"/>
            <a:ext cx="1645920" cy="201168"/>
          </a:xfrm>
          <a:prstGeom prst="rect">
            <a:avLst/>
          </a:prstGeom>
          <a:noFill/>
          <a:ln/>
        </p:spPr>
        <p:txBody>
          <a:bodyPr wrap="square" rtlCol="0" anchor="ctr"/>
          <a:lstStyle/>
          <a:p>
            <a:pPr indent="0" marL="0">
              <a:buNone/>
            </a:pPr>
            <a:r>
              <a:rPr lang="en-US" sz="750" b="1" dirty="0">
                <a:solidFill>
                  <a:srgbClr val="636E72"/>
                </a:solidFill>
                <a:latin typeface="Arial" pitchFamily="34" charset="0"/>
                <a:ea typeface="Arial" pitchFamily="34" charset="-122"/>
                <a:cs typeface="Arial" pitchFamily="34" charset="-120"/>
              </a:rPr>
              <a:t>RevPAR</a:t>
            </a:r>
            <a:endParaRPr lang="en-US" sz="750" dirty="0"/>
          </a:p>
        </p:txBody>
      </p:sp>
      <p:sp>
        <p:nvSpPr>
          <p:cNvPr id="25" name="Text 23"/>
          <p:cNvSpPr/>
          <p:nvPr/>
        </p:nvSpPr>
        <p:spPr>
          <a:xfrm>
            <a:off x="6903720" y="1216152"/>
            <a:ext cx="1645920" cy="320040"/>
          </a:xfrm>
          <a:prstGeom prst="rect">
            <a:avLst/>
          </a:prstGeom>
          <a:noFill/>
          <a:ln/>
        </p:spPr>
        <p:txBody>
          <a:bodyPr wrap="square" lIns="0" tIns="0" rIns="0" bIns="0" rtlCol="0" anchor="ctr"/>
          <a:lstStyle/>
          <a:p>
            <a:pPr indent="0" marL="0">
              <a:buNone/>
            </a:pPr>
            <a:r>
              <a:rPr lang="en-US" sz="2000" b="1" dirty="0">
                <a:solidFill>
                  <a:srgbClr val="1B2A4A"/>
                </a:solidFill>
                <a:latin typeface="Arial" pitchFamily="34" charset="0"/>
                <a:ea typeface="Arial" pitchFamily="34" charset="-122"/>
                <a:cs typeface="Arial" pitchFamily="34" charset="-120"/>
              </a:rPr>
              <a:t>$111.39</a:t>
            </a:r>
            <a:endParaRPr lang="en-US" sz="2000" dirty="0"/>
          </a:p>
        </p:txBody>
      </p:sp>
      <p:sp>
        <p:nvSpPr>
          <p:cNvPr id="26" name="Text 24"/>
          <p:cNvSpPr/>
          <p:nvPr/>
        </p:nvSpPr>
        <p:spPr>
          <a:xfrm>
            <a:off x="6903720" y="1527048"/>
            <a:ext cx="1645920" cy="182880"/>
          </a:xfrm>
          <a:prstGeom prst="rect">
            <a:avLst/>
          </a:prstGeom>
          <a:noFill/>
          <a:ln/>
        </p:spPr>
        <p:txBody>
          <a:bodyPr wrap="square" rtlCol="0" anchor="ctr"/>
          <a:lstStyle/>
          <a:p>
            <a:pPr indent="0" marL="0">
              <a:buNone/>
            </a:pPr>
            <a:r>
              <a:rPr lang="en-US" sz="700" dirty="0">
                <a:solidFill>
                  <a:srgbClr val="2E7D32"/>
                </a:solidFill>
                <a:latin typeface="Arial" pitchFamily="34" charset="0"/>
                <a:ea typeface="Arial" pitchFamily="34" charset="-122"/>
                <a:cs typeface="Arial" pitchFamily="34" charset="-120"/>
              </a:rPr>
              <a:t>+11.4% vs industry</a:t>
            </a:r>
            <a:endParaRPr lang="en-US" sz="700" dirty="0"/>
          </a:p>
        </p:txBody>
      </p:sp>
      <p:sp>
        <p:nvSpPr>
          <p:cNvPr id="27" name="Text 25"/>
          <p:cNvSpPr/>
          <p:nvPr/>
        </p:nvSpPr>
        <p:spPr>
          <a:xfrm>
            <a:off x="731520" y="1965960"/>
            <a:ext cx="7315200" cy="274320"/>
          </a:xfrm>
          <a:prstGeom prst="rect">
            <a:avLst/>
          </a:prstGeom>
          <a:noFill/>
          <a:ln/>
        </p:spPr>
        <p:txBody>
          <a:bodyPr wrap="square" rtlCol="0" anchor="ctr"/>
          <a:lstStyle/>
          <a:p>
            <a:pPr indent="0" marL="0">
              <a:buNone/>
            </a:pPr>
            <a:r>
              <a:rPr lang="en-US" sz="1300" b="1" dirty="0">
                <a:solidFill>
                  <a:srgbClr val="1B2A4A"/>
                </a:solidFill>
                <a:latin typeface="Arial" pitchFamily="34" charset="0"/>
                <a:ea typeface="Arial" pitchFamily="34" charset="-122"/>
                <a:cs typeface="Arial" pitchFamily="34" charset="-120"/>
              </a:rPr>
              <a:t>3-Year Plan: Add 13 Hotels (20 → 33)</a:t>
            </a:r>
            <a:endParaRPr lang="en-US" sz="1300" dirty="0"/>
          </a:p>
        </p:txBody>
      </p:sp>
      <p:sp>
        <p:nvSpPr>
          <p:cNvPr id="28" name="Text 26"/>
          <p:cNvSpPr/>
          <p:nvPr/>
        </p:nvSpPr>
        <p:spPr>
          <a:xfrm>
            <a:off x="731520" y="2286000"/>
            <a:ext cx="7680960" cy="1737360"/>
          </a:xfrm>
          <a:prstGeom prst="rect">
            <a:avLst/>
          </a:prstGeom>
          <a:noFill/>
          <a:ln/>
        </p:spPr>
        <p:txBody>
          <a:bodyPr wrap="square" rtlCol="0" anchor="ctr"/>
          <a:lstStyle/>
          <a:p>
            <a:pPr indent="0" marL="0">
              <a:lnSpc>
                <a:spcPct val="140000"/>
              </a:lnSpc>
              <a:buNone/>
            </a:pPr>
            <a:r>
              <a:rPr lang="en-US" sz="1000" b="1" dirty="0">
                <a:solidFill>
                  <a:srgbClr val="636E72"/>
                </a:solidFill>
                <a:latin typeface="Arial" pitchFamily="34" charset="0"/>
                <a:ea typeface="Arial" pitchFamily="34" charset="-122"/>
                <a:cs typeface="Arial" pitchFamily="34" charset="-120"/>
              </a:rPr>
              <a:t>Target markets: </a:t>
            </a:r>
            <a:pPr indent="0" marL="0">
              <a:lnSpc>
                <a:spcPct val="140000"/>
              </a:lnSpc>
              <a:buNone/>
            </a:pPr>
            <a:r>
              <a:rPr lang="en-US" sz="1000" dirty="0">
                <a:solidFill>
                  <a:srgbClr val="636E72"/>
                </a:solidFill>
                <a:latin typeface="Arial" pitchFamily="34" charset="0"/>
                <a:ea typeface="Arial" pitchFamily="34" charset="-122"/>
                <a:cs typeface="Arial" pitchFamily="34" charset="-120"/>
              </a:rPr>
              <a:t>High-demand Sun Belt cities, convention hubs, and resort destinations where our 73.3% occupancy model can be replicated.</a:t>
            </a:r>
            <a:endParaRPr lang="en-US" sz="1000" dirty="0"/>
          </a:p>
          <a:p>
            <a:pPr indent="0" marL="0">
              <a:lnSpc>
                <a:spcPct val="140000"/>
              </a:lnSpc>
              <a:buNone/>
            </a:pPr>
            <a:endParaRPr lang="en-US" sz="1000" dirty="0"/>
          </a:p>
          <a:p>
            <a:pPr indent="0" marL="0">
              <a:lnSpc>
                <a:spcPct val="140000"/>
              </a:lnSpc>
              <a:buNone/>
            </a:pPr>
            <a:r>
              <a:rPr lang="en-US" sz="1000" b="1" dirty="0">
                <a:solidFill>
                  <a:srgbClr val="636E72"/>
                </a:solidFill>
                <a:latin typeface="Arial" pitchFamily="34" charset="0"/>
                <a:ea typeface="Arial" pitchFamily="34" charset="-122"/>
                <a:cs typeface="Arial" pitchFamily="34" charset="-120"/>
              </a:rPr>
              <a:t>ADR opportunity: </a:t>
            </a:r>
            <a:pPr indent="0" marL="0">
              <a:lnSpc>
                <a:spcPct val="140000"/>
              </a:lnSpc>
              <a:buNone/>
            </a:pPr>
            <a:r>
              <a:rPr lang="en-US" sz="1000" dirty="0">
                <a:solidFill>
                  <a:srgbClr val="636E72"/>
                </a:solidFill>
                <a:latin typeface="Arial" pitchFamily="34" charset="0"/>
                <a:ea typeface="Arial" pitchFamily="34" charset="-122"/>
                <a:cs typeface="Arial" pitchFamily="34" charset="-120"/>
              </a:rPr>
              <a:t>Dynamic pricing across all properties to close the $9/night gap. At 33 hotels x 477 rooms x 73.3% occ, each $1 ADR increase = $4.2M revenue.</a:t>
            </a:r>
            <a:endParaRPr lang="en-US" sz="1000" dirty="0"/>
          </a:p>
          <a:p>
            <a:pPr indent="0" marL="0">
              <a:lnSpc>
                <a:spcPct val="140000"/>
              </a:lnSpc>
              <a:buNone/>
            </a:pPr>
            <a:endParaRPr lang="en-US" sz="1000" dirty="0"/>
          </a:p>
          <a:p>
            <a:pPr indent="0" marL="0">
              <a:lnSpc>
                <a:spcPct val="140000"/>
              </a:lnSpc>
              <a:buNone/>
            </a:pPr>
            <a:r>
              <a:rPr lang="en-US" sz="1000" b="1" dirty="0">
                <a:solidFill>
                  <a:srgbClr val="636E72"/>
                </a:solidFill>
                <a:latin typeface="Arial" pitchFamily="34" charset="0"/>
                <a:ea typeface="Arial" pitchFamily="34" charset="-122"/>
                <a:cs typeface="Arial" pitchFamily="34" charset="-120"/>
              </a:rPr>
              <a:t>Digital transformation: </a:t>
            </a:r>
            <a:pPr indent="0" marL="0">
              <a:lnSpc>
                <a:spcPct val="140000"/>
              </a:lnSpc>
              <a:buNone/>
            </a:pPr>
            <a:r>
              <a:rPr lang="en-US" sz="1000" dirty="0">
                <a:solidFill>
                  <a:srgbClr val="636E72"/>
                </a:solidFill>
                <a:latin typeface="Arial" pitchFamily="34" charset="0"/>
                <a:ea typeface="Arial" pitchFamily="34" charset="-122"/>
                <a:cs typeface="Arial" pitchFamily="34" charset="-120"/>
              </a:rPr>
              <a:t>Digital key from 37.8% to 70% — mobile check-in drives 23% higher guest satisfaction.</a:t>
            </a:r>
            <a:endParaRPr lang="en-US" sz="1000" dirty="0"/>
          </a:p>
        </p:txBody>
      </p:sp>
      <p:sp>
        <p:nvSpPr>
          <p:cNvPr id="29" name="Shape 27"/>
          <p:cNvSpPr/>
          <p:nvPr/>
        </p:nvSpPr>
        <p:spPr>
          <a:xfrm>
            <a:off x="457200" y="3886200"/>
            <a:ext cx="8229600" cy="594360"/>
          </a:xfrm>
          <a:prstGeom prst="roundRect">
            <a:avLst>
              <a:gd name="adj" fmla="val 9231"/>
            </a:avLst>
          </a:prstGeom>
          <a:solidFill>
            <a:srgbClr val="1B2A4A"/>
          </a:solidFill>
          <a:ln/>
        </p:spPr>
      </p:sp>
      <p:sp>
        <p:nvSpPr>
          <p:cNvPr id="30" name="Text 28"/>
          <p:cNvSpPr/>
          <p:nvPr/>
        </p:nvSpPr>
        <p:spPr>
          <a:xfrm>
            <a:off x="640080" y="3931920"/>
            <a:ext cx="7863840" cy="457200"/>
          </a:xfrm>
          <a:prstGeom prst="rect">
            <a:avLst/>
          </a:prstGeom>
          <a:noFill/>
          <a:ln/>
        </p:spPr>
        <p:txBody>
          <a:bodyPr wrap="square" rtlCol="0" anchor="ctr"/>
          <a:lstStyle/>
          <a:p>
            <a:pPr algn="ctr" indent="0" marL="0">
              <a:buNone/>
            </a:pPr>
            <a:r>
              <a:rPr lang="en-US" sz="950" b="1" dirty="0">
                <a:solidFill>
                  <a:srgbClr val="C8A951"/>
                </a:solidFill>
                <a:latin typeface="Arial" pitchFamily="34" charset="0"/>
                <a:ea typeface="Arial" pitchFamily="34" charset="-122"/>
                <a:cs typeface="Arial" pitchFamily="34" charset="-120"/>
              </a:rPr>
              <a:t>Per-Hotel Model: 477 rooms x 365 days x 73.3% occ x $161 ADR = $20.5M room rev + ancillary = $27.2M/yr</a:t>
            </a:r>
            <a:endParaRPr lang="en-US" sz="9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4709160"/>
            <a:ext cx="9144000" cy="434340"/>
          </a:xfrm>
          <a:prstGeom prst="rect">
            <a:avLst/>
          </a:prstGeom>
          <a:solidFill>
            <a:srgbClr val="1B2A4A"/>
          </a:solidFill>
          <a:ln/>
        </p:spPr>
      </p:sp>
      <p:sp>
        <p:nvSpPr>
          <p:cNvPr id="3" name="Text 1"/>
          <p:cNvSpPr/>
          <p:nvPr/>
        </p:nvSpPr>
        <p:spPr>
          <a:xfrm>
            <a:off x="457200" y="4736592"/>
            <a:ext cx="4572000" cy="365760"/>
          </a:xfrm>
          <a:prstGeom prst="rect">
            <a:avLst/>
          </a:prstGeom>
          <a:noFill/>
          <a:ln/>
        </p:spPr>
        <p:txBody>
          <a:bodyPr wrap="square" rtlCol="0" anchor="ctr"/>
          <a:lstStyle/>
          <a:p>
            <a:pPr indent="0" marL="0">
              <a:buNone/>
            </a:pPr>
            <a:r>
              <a:rPr lang="en-US" sz="700" dirty="0">
                <a:solidFill>
                  <a:srgbClr val="B2BEC3"/>
                </a:solidFill>
                <a:latin typeface="Arial" pitchFamily="34" charset="0"/>
                <a:ea typeface="Arial" pitchFamily="34" charset="-122"/>
                <a:cs typeface="Arial" pitchFamily="34" charset="-120"/>
              </a:rPr>
              <a:t>CONFIDENTIAL — Falcon Hotels &amp; Restaurants</a:t>
            </a:r>
            <a:endParaRPr lang="en-US" sz="700" dirty="0"/>
          </a:p>
        </p:txBody>
      </p:sp>
      <p:sp>
        <p:nvSpPr>
          <p:cNvPr id="4" name="Text 2"/>
          <p:cNvSpPr/>
          <p:nvPr/>
        </p:nvSpPr>
        <p:spPr>
          <a:xfrm>
            <a:off x="7772400" y="4736592"/>
            <a:ext cx="914400" cy="365760"/>
          </a:xfrm>
          <a:prstGeom prst="rect">
            <a:avLst/>
          </a:prstGeom>
          <a:noFill/>
          <a:ln/>
        </p:spPr>
        <p:txBody>
          <a:bodyPr wrap="square" rtlCol="0" anchor="ctr"/>
          <a:lstStyle/>
          <a:p>
            <a:pPr algn="r" indent="0" marL="0">
              <a:buNone/>
            </a:pPr>
            <a:r>
              <a:rPr lang="en-US" sz="700" dirty="0">
                <a:solidFill>
                  <a:srgbClr val="B2BEC3"/>
                </a:solidFill>
                <a:latin typeface="Arial" pitchFamily="34" charset="0"/>
                <a:ea typeface="Arial" pitchFamily="34" charset="-122"/>
                <a:cs typeface="Arial" pitchFamily="34" charset="-120"/>
              </a:rPr>
              <a:t>13 / 18</a:t>
            </a:r>
            <a:endParaRPr lang="en-US" sz="700" dirty="0"/>
          </a:p>
        </p:txBody>
      </p:sp>
      <p:sp>
        <p:nvSpPr>
          <p:cNvPr id="5" name="Text 3"/>
          <p:cNvSpPr/>
          <p:nvPr/>
        </p:nvSpPr>
        <p:spPr>
          <a:xfrm>
            <a:off x="731520" y="274320"/>
            <a:ext cx="7315200" cy="548640"/>
          </a:xfrm>
          <a:prstGeom prst="rect">
            <a:avLst/>
          </a:prstGeom>
          <a:noFill/>
          <a:ln/>
        </p:spPr>
        <p:txBody>
          <a:bodyPr wrap="square" rtlCol="0" anchor="ctr"/>
          <a:lstStyle/>
          <a:p>
            <a:pPr indent="0" marL="0">
              <a:buNone/>
            </a:pPr>
            <a:r>
              <a:rPr lang="en-US" sz="2200" b="1" dirty="0">
                <a:solidFill>
                  <a:srgbClr val="1B2A4A"/>
                </a:solidFill>
                <a:latin typeface="Georgia" pitchFamily="34" charset="0"/>
                <a:ea typeface="Georgia" pitchFamily="34" charset="-122"/>
                <a:cs typeface="Georgia" pitchFamily="34" charset="-120"/>
              </a:rPr>
              <a:t>Restaurant &amp; Franchise Expansion</a:t>
            </a:r>
            <a:endParaRPr lang="en-US" sz="2200" dirty="0"/>
          </a:p>
        </p:txBody>
      </p:sp>
      <p:sp>
        <p:nvSpPr>
          <p:cNvPr id="6" name="Shape 4"/>
          <p:cNvSpPr/>
          <p:nvPr/>
        </p:nvSpPr>
        <p:spPr>
          <a:xfrm>
            <a:off x="731520" y="777240"/>
            <a:ext cx="1371600" cy="0"/>
          </a:xfrm>
          <a:prstGeom prst="line">
            <a:avLst/>
          </a:prstGeom>
          <a:noFill/>
          <a:ln w="38100">
            <a:solidFill>
              <a:srgbClr val="C8A951"/>
            </a:solidFill>
            <a:prstDash val="solid"/>
          </a:ln>
        </p:spPr>
      </p:sp>
      <p:sp>
        <p:nvSpPr>
          <p:cNvPr id="7" name="Shape 5"/>
          <p:cNvSpPr/>
          <p:nvPr/>
        </p:nvSpPr>
        <p:spPr>
          <a:xfrm>
            <a:off x="457200" y="1005840"/>
            <a:ext cx="3931920" cy="1737360"/>
          </a:xfrm>
          <a:prstGeom prst="roundRect">
            <a:avLst>
              <a:gd name="adj" fmla="val 4211"/>
            </a:avLst>
          </a:prstGeom>
          <a:solidFill>
            <a:srgbClr val="F4F5F7"/>
          </a:solidFill>
          <a:ln/>
        </p:spPr>
      </p:sp>
      <p:sp>
        <p:nvSpPr>
          <p:cNvPr id="8" name="Shape 6"/>
          <p:cNvSpPr/>
          <p:nvPr/>
        </p:nvSpPr>
        <p:spPr>
          <a:xfrm>
            <a:off x="457200" y="1005840"/>
            <a:ext cx="3931920" cy="54864"/>
          </a:xfrm>
          <a:prstGeom prst="rect">
            <a:avLst/>
          </a:prstGeom>
          <a:solidFill>
            <a:srgbClr val="3A6B9F"/>
          </a:solidFill>
          <a:ln/>
        </p:spPr>
      </p:sp>
      <p:sp>
        <p:nvSpPr>
          <p:cNvPr id="9" name="Text 7"/>
          <p:cNvSpPr/>
          <p:nvPr/>
        </p:nvSpPr>
        <p:spPr>
          <a:xfrm>
            <a:off x="640080" y="1143000"/>
            <a:ext cx="3566160" cy="256032"/>
          </a:xfrm>
          <a:prstGeom prst="rect">
            <a:avLst/>
          </a:prstGeom>
          <a:noFill/>
          <a:ln/>
        </p:spPr>
        <p:txBody>
          <a:bodyPr wrap="square" rtlCol="0" anchor="ctr"/>
          <a:lstStyle/>
          <a:p>
            <a:pPr indent="0" marL="0">
              <a:buNone/>
            </a:pPr>
            <a:r>
              <a:rPr lang="en-US" sz="1100" b="1" dirty="0">
                <a:solidFill>
                  <a:srgbClr val="1B2A4A"/>
                </a:solidFill>
                <a:latin typeface="Arial" pitchFamily="34" charset="0"/>
                <a:ea typeface="Arial" pitchFamily="34" charset="-122"/>
                <a:cs typeface="Arial" pitchFamily="34" charset="-120"/>
              </a:rPr>
              <a:t>Ember &amp; Oak Grill — Fine Dining</a:t>
            </a:r>
            <a:endParaRPr lang="en-US" sz="1100" dirty="0"/>
          </a:p>
        </p:txBody>
      </p:sp>
      <p:sp>
        <p:nvSpPr>
          <p:cNvPr id="10" name="Text 8"/>
          <p:cNvSpPr/>
          <p:nvPr/>
        </p:nvSpPr>
        <p:spPr>
          <a:xfrm>
            <a:off x="640080" y="1463040"/>
            <a:ext cx="3566160" cy="1097280"/>
          </a:xfrm>
          <a:prstGeom prst="rect">
            <a:avLst/>
          </a:prstGeom>
          <a:noFill/>
          <a:ln/>
        </p:spPr>
        <p:txBody>
          <a:bodyPr wrap="square" rtlCol="0" anchor="ctr"/>
          <a:lstStyle/>
          <a:p>
            <a:pPr indent="0" marL="0">
              <a:lnSpc>
                <a:spcPct val="160000"/>
              </a:lnSpc>
              <a:buNone/>
            </a:pPr>
            <a:r>
              <a:rPr lang="en-US" sz="950" b="1" dirty="0">
                <a:solidFill>
                  <a:srgbClr val="636E72"/>
                </a:solidFill>
                <a:latin typeface="Arial" pitchFamily="34" charset="0"/>
                <a:ea typeface="Arial" pitchFamily="34" charset="-122"/>
                <a:cs typeface="Arial" pitchFamily="34" charset="-120"/>
              </a:rPr>
              <a:t>Current: 22 → Target: 37 (+15)</a:t>
            </a:r>
            <a:endParaRPr lang="en-US" sz="950" dirty="0"/>
          </a:p>
          <a:p>
            <a:pPr indent="0" marL="0">
              <a:lnSpc>
                <a:spcPct val="160000"/>
              </a:lnSpc>
              <a:buNone/>
            </a:pPr>
            <a:r>
              <a:rPr lang="en-US" sz="950" dirty="0">
                <a:solidFill>
                  <a:srgbClr val="636E72"/>
                </a:solidFill>
                <a:latin typeface="Arial" pitchFamily="34" charset="0"/>
                <a:ea typeface="Arial" pitchFamily="34" charset="-122"/>
                <a:cs typeface="Arial" pitchFamily="34" charset="-120"/>
              </a:rPr>
              <a:t>Avg Ticket: $48.63 (premium)</a:t>
            </a:r>
            <a:endParaRPr lang="en-US" sz="950" dirty="0"/>
          </a:p>
          <a:p>
            <a:pPr indent="0" marL="0">
              <a:lnSpc>
                <a:spcPct val="160000"/>
              </a:lnSpc>
              <a:buNone/>
            </a:pPr>
            <a:r>
              <a:rPr lang="en-US" sz="950" dirty="0">
                <a:solidFill>
                  <a:srgbClr val="636E72"/>
                </a:solidFill>
                <a:latin typeface="Arial" pitchFamily="34" charset="0"/>
                <a:ea typeface="Arial" pitchFamily="34" charset="-122"/>
                <a:cs typeface="Arial" pitchFamily="34" charset="-120"/>
              </a:rPr>
              <a:t>Margin/Unit: $31.2K, 70% yr-1 ramp</a:t>
            </a:r>
            <a:endParaRPr lang="en-US" sz="950" dirty="0"/>
          </a:p>
          <a:p>
            <a:pPr indent="0" marL="0">
              <a:lnSpc>
                <a:spcPct val="160000"/>
              </a:lnSpc>
              <a:buNone/>
            </a:pPr>
            <a:r>
              <a:rPr lang="en-US" sz="950" dirty="0">
                <a:solidFill>
                  <a:srgbClr val="636E72"/>
                </a:solidFill>
                <a:latin typeface="Arial" pitchFamily="34" charset="0"/>
                <a:ea typeface="Arial" pitchFamily="34" charset="-122"/>
                <a:cs typeface="Arial" pitchFamily="34" charset="-120"/>
              </a:rPr>
              <a:t>Focus: Top-50 MSAs, affluent suburbs</a:t>
            </a:r>
            <a:endParaRPr lang="en-US" sz="950" dirty="0"/>
          </a:p>
        </p:txBody>
      </p:sp>
      <p:sp>
        <p:nvSpPr>
          <p:cNvPr id="11" name="Shape 9"/>
          <p:cNvSpPr/>
          <p:nvPr/>
        </p:nvSpPr>
        <p:spPr>
          <a:xfrm>
            <a:off x="4754880" y="1005840"/>
            <a:ext cx="3931920" cy="1737360"/>
          </a:xfrm>
          <a:prstGeom prst="roundRect">
            <a:avLst>
              <a:gd name="adj" fmla="val 4211"/>
            </a:avLst>
          </a:prstGeom>
          <a:solidFill>
            <a:srgbClr val="F4F5F7"/>
          </a:solidFill>
          <a:ln/>
        </p:spPr>
      </p:sp>
      <p:sp>
        <p:nvSpPr>
          <p:cNvPr id="12" name="Shape 10"/>
          <p:cNvSpPr/>
          <p:nvPr/>
        </p:nvSpPr>
        <p:spPr>
          <a:xfrm>
            <a:off x="4754880" y="1005840"/>
            <a:ext cx="3931920" cy="54864"/>
          </a:xfrm>
          <a:prstGeom prst="rect">
            <a:avLst/>
          </a:prstGeom>
          <a:solidFill>
            <a:srgbClr val="C8A951"/>
          </a:solidFill>
          <a:ln/>
        </p:spPr>
      </p:sp>
      <p:sp>
        <p:nvSpPr>
          <p:cNvPr id="13" name="Text 11"/>
          <p:cNvSpPr/>
          <p:nvPr/>
        </p:nvSpPr>
        <p:spPr>
          <a:xfrm>
            <a:off x="4937760" y="1143000"/>
            <a:ext cx="3566160" cy="256032"/>
          </a:xfrm>
          <a:prstGeom prst="rect">
            <a:avLst/>
          </a:prstGeom>
          <a:noFill/>
          <a:ln/>
        </p:spPr>
        <p:txBody>
          <a:bodyPr wrap="square" rtlCol="0" anchor="ctr"/>
          <a:lstStyle/>
          <a:p>
            <a:pPr indent="0" marL="0">
              <a:buNone/>
            </a:pPr>
            <a:r>
              <a:rPr lang="en-US" sz="1100" b="1" dirty="0">
                <a:solidFill>
                  <a:srgbClr val="1B2A4A"/>
                </a:solidFill>
                <a:latin typeface="Arial" pitchFamily="34" charset="0"/>
                <a:ea typeface="Arial" pitchFamily="34" charset="-122"/>
                <a:cs typeface="Arial" pitchFamily="34" charset="-120"/>
              </a:rPr>
              <a:t>Grand Slice Kitchen — Casual Dining</a:t>
            </a:r>
            <a:endParaRPr lang="en-US" sz="1100" dirty="0"/>
          </a:p>
        </p:txBody>
      </p:sp>
      <p:sp>
        <p:nvSpPr>
          <p:cNvPr id="14" name="Text 12"/>
          <p:cNvSpPr/>
          <p:nvPr/>
        </p:nvSpPr>
        <p:spPr>
          <a:xfrm>
            <a:off x="4937760" y="1463040"/>
            <a:ext cx="3566160" cy="1097280"/>
          </a:xfrm>
          <a:prstGeom prst="rect">
            <a:avLst/>
          </a:prstGeom>
          <a:noFill/>
          <a:ln/>
        </p:spPr>
        <p:txBody>
          <a:bodyPr wrap="square" rtlCol="0" anchor="ctr"/>
          <a:lstStyle/>
          <a:p>
            <a:pPr indent="0" marL="0">
              <a:lnSpc>
                <a:spcPct val="160000"/>
              </a:lnSpc>
              <a:buNone/>
            </a:pPr>
            <a:r>
              <a:rPr lang="en-US" sz="950" b="1" dirty="0">
                <a:solidFill>
                  <a:srgbClr val="636E72"/>
                </a:solidFill>
                <a:latin typeface="Arial" pitchFamily="34" charset="0"/>
                <a:ea typeface="Arial" pitchFamily="34" charset="-122"/>
                <a:cs typeface="Arial" pitchFamily="34" charset="-120"/>
              </a:rPr>
              <a:t>Current: 18 → Target: 30 (+12)</a:t>
            </a:r>
            <a:endParaRPr lang="en-US" sz="950" dirty="0"/>
          </a:p>
          <a:p>
            <a:pPr indent="0" marL="0">
              <a:lnSpc>
                <a:spcPct val="160000"/>
              </a:lnSpc>
              <a:buNone/>
            </a:pPr>
            <a:r>
              <a:rPr lang="en-US" sz="950" dirty="0">
                <a:solidFill>
                  <a:srgbClr val="636E72"/>
                </a:solidFill>
                <a:latin typeface="Arial" pitchFamily="34" charset="0"/>
                <a:ea typeface="Arial" pitchFamily="34" charset="-122"/>
                <a:cs typeface="Arial" pitchFamily="34" charset="-120"/>
              </a:rPr>
              <a:t>Highest margin/unit: $58.7K</a:t>
            </a:r>
            <a:endParaRPr lang="en-US" sz="950" dirty="0"/>
          </a:p>
          <a:p>
            <a:pPr indent="0" marL="0">
              <a:lnSpc>
                <a:spcPct val="160000"/>
              </a:lnSpc>
              <a:buNone/>
            </a:pPr>
            <a:r>
              <a:rPr lang="en-US" sz="950" dirty="0">
                <a:solidFill>
                  <a:srgbClr val="636E72"/>
                </a:solidFill>
                <a:latin typeface="Arial" pitchFamily="34" charset="0"/>
                <a:ea typeface="Arial" pitchFamily="34" charset="-122"/>
                <a:cs typeface="Arial" pitchFamily="34" charset="-120"/>
              </a:rPr>
              <a:t>Highest net rev/unit: $81.5K</a:t>
            </a:r>
            <a:endParaRPr lang="en-US" sz="950" dirty="0"/>
          </a:p>
          <a:p>
            <a:pPr indent="0" marL="0">
              <a:lnSpc>
                <a:spcPct val="160000"/>
              </a:lnSpc>
              <a:buNone/>
            </a:pPr>
            <a:r>
              <a:rPr lang="en-US" sz="950" dirty="0">
                <a:solidFill>
                  <a:srgbClr val="636E72"/>
                </a:solidFill>
                <a:latin typeface="Arial" pitchFamily="34" charset="0"/>
                <a:ea typeface="Arial" pitchFamily="34" charset="-122"/>
                <a:cs typeface="Arial" pitchFamily="34" charset="-120"/>
              </a:rPr>
              <a:t>Focus: University towns, family suburbs</a:t>
            </a:r>
            <a:endParaRPr lang="en-US" sz="950" dirty="0"/>
          </a:p>
        </p:txBody>
      </p:sp>
      <p:sp>
        <p:nvSpPr>
          <p:cNvPr id="15" name="Shape 13"/>
          <p:cNvSpPr/>
          <p:nvPr/>
        </p:nvSpPr>
        <p:spPr>
          <a:xfrm>
            <a:off x="457200" y="2926080"/>
            <a:ext cx="8229600" cy="1417320"/>
          </a:xfrm>
          <a:prstGeom prst="roundRect">
            <a:avLst>
              <a:gd name="adj" fmla="val 5161"/>
            </a:avLst>
          </a:prstGeom>
          <a:solidFill>
            <a:srgbClr val="F4F5F7"/>
          </a:solidFill>
          <a:ln/>
        </p:spPr>
      </p:sp>
      <p:sp>
        <p:nvSpPr>
          <p:cNvPr id="16" name="Shape 14"/>
          <p:cNvSpPr/>
          <p:nvPr/>
        </p:nvSpPr>
        <p:spPr>
          <a:xfrm>
            <a:off x="457200" y="2926080"/>
            <a:ext cx="8229600" cy="54864"/>
          </a:xfrm>
          <a:prstGeom prst="rect">
            <a:avLst/>
          </a:prstGeom>
          <a:solidFill>
            <a:srgbClr val="1B2A4A"/>
          </a:solidFill>
          <a:ln/>
        </p:spPr>
      </p:sp>
      <p:sp>
        <p:nvSpPr>
          <p:cNvPr id="17" name="Text 15"/>
          <p:cNvSpPr/>
          <p:nvPr/>
        </p:nvSpPr>
        <p:spPr>
          <a:xfrm>
            <a:off x="640080" y="3063240"/>
            <a:ext cx="4572000" cy="256032"/>
          </a:xfrm>
          <a:prstGeom prst="rect">
            <a:avLst/>
          </a:prstGeom>
          <a:noFill/>
          <a:ln/>
        </p:spPr>
        <p:txBody>
          <a:bodyPr wrap="square" rtlCol="0" anchor="ctr"/>
          <a:lstStyle/>
          <a:p>
            <a:pPr indent="0" marL="0">
              <a:buNone/>
            </a:pPr>
            <a:r>
              <a:rPr lang="en-US" sz="1100" b="1" dirty="0">
                <a:solidFill>
                  <a:srgbClr val="1B2A4A"/>
                </a:solidFill>
                <a:latin typeface="Arial" pitchFamily="34" charset="0"/>
                <a:ea typeface="Arial" pitchFamily="34" charset="-122"/>
                <a:cs typeface="Arial" pitchFamily="34" charset="-120"/>
              </a:rPr>
              <a:t>Whisk &amp; Co. Bakery — Franchise Model (Scalable)</a:t>
            </a:r>
            <a:endParaRPr lang="en-US" sz="1100" dirty="0"/>
          </a:p>
        </p:txBody>
      </p:sp>
      <p:sp>
        <p:nvSpPr>
          <p:cNvPr id="18" name="Text 16"/>
          <p:cNvSpPr/>
          <p:nvPr/>
        </p:nvSpPr>
        <p:spPr>
          <a:xfrm>
            <a:off x="640080" y="3383280"/>
            <a:ext cx="7680960" cy="822960"/>
          </a:xfrm>
          <a:prstGeom prst="rect">
            <a:avLst/>
          </a:prstGeom>
          <a:noFill/>
          <a:ln/>
        </p:spPr>
        <p:txBody>
          <a:bodyPr wrap="square" rtlCol="0" anchor="ctr"/>
          <a:lstStyle/>
          <a:p>
            <a:pPr indent="0" marL="0">
              <a:lnSpc>
                <a:spcPct val="150000"/>
              </a:lnSpc>
              <a:buNone/>
            </a:pPr>
            <a:r>
              <a:rPr lang="en-US" sz="950" b="1" dirty="0">
                <a:solidFill>
                  <a:srgbClr val="636E72"/>
                </a:solidFill>
                <a:latin typeface="Arial" pitchFamily="34" charset="0"/>
                <a:ea typeface="Arial" pitchFamily="34" charset="-122"/>
                <a:cs typeface="Arial" pitchFamily="34" charset="-120"/>
              </a:rPr>
              <a:t>Current: 15 → Target: 27 (+12)  |  67% gross margin  |  $32.6K rev/unit</a:t>
            </a:r>
            <a:endParaRPr lang="en-US" sz="950" dirty="0"/>
          </a:p>
          <a:p>
            <a:pPr indent="0" marL="0">
              <a:lnSpc>
                <a:spcPct val="150000"/>
              </a:lnSpc>
              <a:buNone/>
            </a:pPr>
            <a:r>
              <a:rPr lang="en-US" sz="950" dirty="0">
                <a:solidFill>
                  <a:srgbClr val="636E72"/>
                </a:solidFill>
                <a:latin typeface="Arial" pitchFamily="34" charset="0"/>
                <a:ea typeface="Arial" pitchFamily="34" charset="-122"/>
                <a:cs typeface="Arial" pitchFamily="34" charset="-120"/>
              </a:rPr>
              <a:t>Asset-light model: franchisees fund build-out, Falcon earns royalties + supply chain margin. Low-CAPEX, highly scalable.</a:t>
            </a:r>
            <a:endParaRPr lang="en-US" sz="9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4F5F7"/>
        </a:solidFill>
      </p:bgPr>
    </p:bg>
    <p:spTree>
      <p:nvGrpSpPr>
        <p:cNvPr id="1" name=""/>
        <p:cNvGrpSpPr/>
        <p:nvPr/>
      </p:nvGrpSpPr>
      <p:grpSpPr>
        <a:xfrm>
          <a:off x="0" y="0"/>
          <a:ext cx="0" cy="0"/>
          <a:chOff x="0" y="0"/>
          <a:chExt cx="0" cy="0"/>
        </a:xfrm>
      </p:grpSpPr>
      <p:sp>
        <p:nvSpPr>
          <p:cNvPr id="2" name="Shape 0"/>
          <p:cNvSpPr/>
          <p:nvPr/>
        </p:nvSpPr>
        <p:spPr>
          <a:xfrm>
            <a:off x="0" y="4709160"/>
            <a:ext cx="9144000" cy="434340"/>
          </a:xfrm>
          <a:prstGeom prst="rect">
            <a:avLst/>
          </a:prstGeom>
          <a:solidFill>
            <a:srgbClr val="1B2A4A"/>
          </a:solidFill>
          <a:ln/>
        </p:spPr>
      </p:sp>
      <p:sp>
        <p:nvSpPr>
          <p:cNvPr id="3" name="Text 1"/>
          <p:cNvSpPr/>
          <p:nvPr/>
        </p:nvSpPr>
        <p:spPr>
          <a:xfrm>
            <a:off x="457200" y="4736592"/>
            <a:ext cx="4572000" cy="365760"/>
          </a:xfrm>
          <a:prstGeom prst="rect">
            <a:avLst/>
          </a:prstGeom>
          <a:noFill/>
          <a:ln/>
        </p:spPr>
        <p:txBody>
          <a:bodyPr wrap="square" rtlCol="0" anchor="ctr"/>
          <a:lstStyle/>
          <a:p>
            <a:pPr indent="0" marL="0">
              <a:buNone/>
            </a:pPr>
            <a:r>
              <a:rPr lang="en-US" sz="700" dirty="0">
                <a:solidFill>
                  <a:srgbClr val="B2BEC3"/>
                </a:solidFill>
                <a:latin typeface="Arial" pitchFamily="34" charset="0"/>
                <a:ea typeface="Arial" pitchFamily="34" charset="-122"/>
                <a:cs typeface="Arial" pitchFamily="34" charset="-120"/>
              </a:rPr>
              <a:t>CONFIDENTIAL — Falcon Hotels &amp; Restaurants</a:t>
            </a:r>
            <a:endParaRPr lang="en-US" sz="700" dirty="0"/>
          </a:p>
        </p:txBody>
      </p:sp>
      <p:sp>
        <p:nvSpPr>
          <p:cNvPr id="4" name="Text 2"/>
          <p:cNvSpPr/>
          <p:nvPr/>
        </p:nvSpPr>
        <p:spPr>
          <a:xfrm>
            <a:off x="7772400" y="4736592"/>
            <a:ext cx="914400" cy="365760"/>
          </a:xfrm>
          <a:prstGeom prst="rect">
            <a:avLst/>
          </a:prstGeom>
          <a:noFill/>
          <a:ln/>
        </p:spPr>
        <p:txBody>
          <a:bodyPr wrap="square" rtlCol="0" anchor="ctr"/>
          <a:lstStyle/>
          <a:p>
            <a:pPr algn="r" indent="0" marL="0">
              <a:buNone/>
            </a:pPr>
            <a:r>
              <a:rPr lang="en-US" sz="700" dirty="0">
                <a:solidFill>
                  <a:srgbClr val="B2BEC3"/>
                </a:solidFill>
                <a:latin typeface="Arial" pitchFamily="34" charset="0"/>
                <a:ea typeface="Arial" pitchFamily="34" charset="-122"/>
                <a:cs typeface="Arial" pitchFamily="34" charset="-120"/>
              </a:rPr>
              <a:t>14 / 18</a:t>
            </a:r>
            <a:endParaRPr lang="en-US" sz="700" dirty="0"/>
          </a:p>
        </p:txBody>
      </p:sp>
      <p:sp>
        <p:nvSpPr>
          <p:cNvPr id="5" name="Text 3"/>
          <p:cNvSpPr/>
          <p:nvPr/>
        </p:nvSpPr>
        <p:spPr>
          <a:xfrm>
            <a:off x="731520" y="274320"/>
            <a:ext cx="7772400" cy="548640"/>
          </a:xfrm>
          <a:prstGeom prst="rect">
            <a:avLst/>
          </a:prstGeom>
          <a:noFill/>
          <a:ln/>
        </p:spPr>
        <p:txBody>
          <a:bodyPr wrap="square" rtlCol="0" anchor="ctr"/>
          <a:lstStyle/>
          <a:p>
            <a:pPr indent="0" marL="0">
              <a:buNone/>
            </a:pPr>
            <a:r>
              <a:rPr lang="en-US" sz="2100" b="1" dirty="0">
                <a:solidFill>
                  <a:srgbClr val="1B2A4A"/>
                </a:solidFill>
                <a:latin typeface="Georgia" pitchFamily="34" charset="0"/>
                <a:ea typeface="Georgia" pitchFamily="34" charset="-122"/>
                <a:cs typeface="Georgia" pitchFamily="34" charset="-120"/>
              </a:rPr>
              <a:t>Menu Innovation &amp; Revenue Optimization</a:t>
            </a:r>
            <a:endParaRPr lang="en-US" sz="2100" dirty="0"/>
          </a:p>
        </p:txBody>
      </p:sp>
      <p:sp>
        <p:nvSpPr>
          <p:cNvPr id="6" name="Shape 4"/>
          <p:cNvSpPr/>
          <p:nvPr/>
        </p:nvSpPr>
        <p:spPr>
          <a:xfrm>
            <a:off x="731520" y="777240"/>
            <a:ext cx="1371600" cy="0"/>
          </a:xfrm>
          <a:prstGeom prst="line">
            <a:avLst/>
          </a:prstGeom>
          <a:noFill/>
          <a:ln w="38100">
            <a:solidFill>
              <a:srgbClr val="C8A951"/>
            </a:solidFill>
            <a:prstDash val="solid"/>
          </a:ln>
        </p:spPr>
      </p:sp>
      <p:graphicFrame>
        <p:nvGraphicFramePr>
          <p:cNvPr id="7" name="Chart 0" descr=""/>
          <p:cNvGraphicFramePr/>
          <p:nvPr/>
        </p:nvGraphicFramePr>
        <p:xfrm>
          <a:off x="274320" y="1005840"/>
          <a:ext cx="4114800" cy="2468880"/>
        </p:xfrm>
        <a:graphic xmlns:a="http://schemas.openxmlformats.org/drawingml/2006/main">
          <a:graphicData uri="http://schemas.openxmlformats.org/drawingml/2006/chart">
            <c:chart xmlns:c="http://schemas.openxmlformats.org/drawingml/2006/chart" r:id="rId1"/>
          </a:graphicData>
        </a:graphic>
      </p:graphicFrame>
      <p:sp>
        <p:nvSpPr>
          <p:cNvPr id="8" name="Shape 5"/>
          <p:cNvSpPr/>
          <p:nvPr/>
        </p:nvSpPr>
        <p:spPr>
          <a:xfrm>
            <a:off x="4754880" y="1005840"/>
            <a:ext cx="3931920" cy="2468880"/>
          </a:xfrm>
          <a:prstGeom prst="roundRect">
            <a:avLst>
              <a:gd name="adj" fmla="val 2963"/>
            </a:avLst>
          </a:prstGeom>
          <a:solidFill>
            <a:srgbClr val="FFFFFF"/>
          </a:solidFill>
          <a:ln/>
          <a:effectLst>
            <a:outerShdw sx="100000" sy="100000" kx="0" ky="0" algn="bl" rotWithShape="0" blurRad="76200" dist="25400" dir="8100000">
              <a:srgbClr val="000000">
                <a:alpha val="8000"/>
              </a:srgbClr>
            </a:outerShdw>
          </a:effectLst>
        </p:spPr>
      </p:sp>
      <p:sp>
        <p:nvSpPr>
          <p:cNvPr id="9" name="Text 6"/>
          <p:cNvSpPr/>
          <p:nvPr/>
        </p:nvSpPr>
        <p:spPr>
          <a:xfrm>
            <a:off x="4937760" y="1097280"/>
            <a:ext cx="3566160" cy="274320"/>
          </a:xfrm>
          <a:prstGeom prst="rect">
            <a:avLst/>
          </a:prstGeom>
          <a:noFill/>
          <a:ln/>
        </p:spPr>
        <p:txBody>
          <a:bodyPr wrap="square" rtlCol="0" anchor="ctr"/>
          <a:lstStyle/>
          <a:p>
            <a:pPr indent="0" marL="0">
              <a:buNone/>
            </a:pPr>
            <a:r>
              <a:rPr lang="en-US" sz="1200" b="1" dirty="0">
                <a:solidFill>
                  <a:srgbClr val="1B2A4A"/>
                </a:solidFill>
                <a:latin typeface="Arial" pitchFamily="34" charset="0"/>
                <a:ea typeface="Arial" pitchFamily="34" charset="-122"/>
                <a:cs typeface="Arial" pitchFamily="34" charset="-120"/>
              </a:rPr>
              <a:t>Menu Expansion Plan</a:t>
            </a:r>
            <a:endParaRPr lang="en-US" sz="1200" dirty="0"/>
          </a:p>
        </p:txBody>
      </p:sp>
      <p:sp>
        <p:nvSpPr>
          <p:cNvPr id="10" name="Text 7"/>
          <p:cNvSpPr/>
          <p:nvPr/>
        </p:nvSpPr>
        <p:spPr>
          <a:xfrm>
            <a:off x="4937760" y="1417320"/>
            <a:ext cx="3566160" cy="1920240"/>
          </a:xfrm>
          <a:prstGeom prst="rect">
            <a:avLst/>
          </a:prstGeom>
          <a:noFill/>
          <a:ln/>
        </p:spPr>
        <p:txBody>
          <a:bodyPr wrap="square" rtlCol="0" anchor="ctr"/>
          <a:lstStyle/>
          <a:p>
            <a:pPr indent="0" marL="0">
              <a:lnSpc>
                <a:spcPct val="125000"/>
              </a:lnSpc>
              <a:buNone/>
            </a:pPr>
            <a:r>
              <a:rPr lang="en-US" sz="1000" b="1" dirty="0">
                <a:solidFill>
                  <a:srgbClr val="1B2A4A"/>
                </a:solidFill>
                <a:latin typeface="Arial" pitchFamily="34" charset="0"/>
                <a:ea typeface="Arial" pitchFamily="34" charset="-122"/>
                <a:cs typeface="Arial" pitchFamily="34" charset="-120"/>
              </a:rPr>
              <a:t>15+ New Food Items</a:t>
            </a:r>
            <a:endParaRPr lang="en-US" sz="1000" dirty="0"/>
          </a:p>
          <a:p>
            <a:pPr indent="0" marL="0">
              <a:lnSpc>
                <a:spcPct val="125000"/>
              </a:lnSpc>
              <a:buNone/>
            </a:pPr>
            <a:r>
              <a:rPr lang="en-US" sz="850" dirty="0">
                <a:solidFill>
                  <a:srgbClr val="636E72"/>
                </a:solidFill>
                <a:latin typeface="Arial" pitchFamily="34" charset="0"/>
                <a:ea typeface="Arial" pitchFamily="34" charset="-122"/>
                <a:cs typeface="Arial" pitchFamily="34" charset="-120"/>
              </a:rPr>
              <a:t>High-margin entrees ($19.50 avg, 68% margin)</a:t>
            </a:r>
            <a:endParaRPr lang="en-US" sz="1000" dirty="0"/>
          </a:p>
          <a:p>
            <a:pPr indent="0" marL="0">
              <a:lnSpc>
                <a:spcPct val="125000"/>
              </a:lnSpc>
              <a:buNone/>
            </a:pPr>
            <a:endParaRPr lang="en-US" sz="1000" dirty="0"/>
          </a:p>
          <a:p>
            <a:pPr indent="0" marL="0">
              <a:lnSpc>
                <a:spcPct val="125000"/>
              </a:lnSpc>
              <a:buNone/>
            </a:pPr>
            <a:r>
              <a:rPr lang="en-US" sz="1000" b="1" dirty="0">
                <a:solidFill>
                  <a:srgbClr val="1B2A4A"/>
                </a:solidFill>
                <a:latin typeface="Arial" pitchFamily="34" charset="0"/>
                <a:ea typeface="Arial" pitchFamily="34" charset="-122"/>
                <a:cs typeface="Arial" pitchFamily="34" charset="-120"/>
              </a:rPr>
              <a:t>10+ New Beverages &amp; Cocktails</a:t>
            </a:r>
            <a:endParaRPr lang="en-US" sz="1000" dirty="0"/>
          </a:p>
          <a:p>
            <a:pPr indent="0" marL="0">
              <a:lnSpc>
                <a:spcPct val="125000"/>
              </a:lnSpc>
              <a:buNone/>
            </a:pPr>
            <a:r>
              <a:rPr lang="en-US" sz="850" dirty="0">
                <a:solidFill>
                  <a:srgbClr val="636E72"/>
                </a:solidFill>
                <a:latin typeface="Arial" pitchFamily="34" charset="0"/>
                <a:ea typeface="Arial" pitchFamily="34" charset="-122"/>
                <a:cs typeface="Arial" pitchFamily="34" charset="-120"/>
              </a:rPr>
              <a:t>Highest-margin stream ($8.50 avg, 79% margin)</a:t>
            </a:r>
            <a:endParaRPr lang="en-US" sz="1000" dirty="0"/>
          </a:p>
          <a:p>
            <a:pPr indent="0" marL="0">
              <a:lnSpc>
                <a:spcPct val="125000"/>
              </a:lnSpc>
              <a:buNone/>
            </a:pPr>
            <a:endParaRPr lang="en-US" sz="1000" dirty="0"/>
          </a:p>
          <a:p>
            <a:pPr indent="0" marL="0">
              <a:lnSpc>
                <a:spcPct val="125000"/>
              </a:lnSpc>
              <a:buNone/>
            </a:pPr>
            <a:r>
              <a:rPr lang="en-US" sz="1000" b="1" dirty="0">
                <a:solidFill>
                  <a:srgbClr val="1B2A4A"/>
                </a:solidFill>
                <a:latin typeface="Arial" pitchFamily="34" charset="0"/>
                <a:ea typeface="Arial" pitchFamily="34" charset="-122"/>
                <a:cs typeface="Arial" pitchFamily="34" charset="-120"/>
              </a:rPr>
              <a:t>5+ New Desserts</a:t>
            </a:r>
            <a:endParaRPr lang="en-US" sz="1000" dirty="0"/>
          </a:p>
          <a:p>
            <a:pPr indent="0" marL="0">
              <a:lnSpc>
                <a:spcPct val="125000"/>
              </a:lnSpc>
              <a:buNone/>
            </a:pPr>
            <a:r>
              <a:rPr lang="en-US" sz="850" dirty="0">
                <a:solidFill>
                  <a:srgbClr val="636E72"/>
                </a:solidFill>
                <a:latin typeface="Arial" pitchFamily="34" charset="0"/>
                <a:ea typeface="Arial" pitchFamily="34" charset="-122"/>
                <a:cs typeface="Arial" pitchFamily="34" charset="-120"/>
              </a:rPr>
              <a:t>Bakery-to-restaurant cross-sell ($8.90, 71% margin)</a:t>
            </a:r>
            <a:endParaRPr lang="en-US" sz="1000" dirty="0"/>
          </a:p>
          <a:p>
            <a:pPr indent="0" marL="0">
              <a:lnSpc>
                <a:spcPct val="125000"/>
              </a:lnSpc>
              <a:buNone/>
            </a:pPr>
            <a:endParaRPr lang="en-US" sz="1000" dirty="0"/>
          </a:p>
          <a:p>
            <a:pPr indent="0" marL="0">
              <a:lnSpc>
                <a:spcPct val="125000"/>
              </a:lnSpc>
              <a:buNone/>
            </a:pPr>
            <a:r>
              <a:rPr lang="en-US" sz="900" b="1" dirty="0">
                <a:solidFill>
                  <a:srgbClr val="C8A951"/>
                </a:solidFill>
                <a:latin typeface="Arial" pitchFamily="34" charset="0"/>
                <a:ea typeface="Arial" pitchFamily="34" charset="-122"/>
                <a:cs typeface="Arial" pitchFamily="34" charset="-120"/>
              </a:rPr>
              <a:t>Impact at 15% adoption:</a:t>
            </a:r>
            <a:endParaRPr lang="en-US" sz="1000" dirty="0"/>
          </a:p>
          <a:p>
            <a:pPr indent="0" marL="0">
              <a:lnSpc>
                <a:spcPct val="125000"/>
              </a:lnSpc>
              <a:buNone/>
            </a:pPr>
            <a:r>
              <a:rPr lang="en-US" sz="1000" b="1" dirty="0">
                <a:solidFill>
                  <a:srgbClr val="2E7D32"/>
                </a:solidFill>
                <a:latin typeface="Arial" pitchFamily="34" charset="0"/>
                <a:ea typeface="Arial" pitchFamily="34" charset="-122"/>
                <a:cs typeface="Arial" pitchFamily="34" charset="-120"/>
              </a:rPr>
              <a:t>$2.4M+ incremental annual revenue</a:t>
            </a:r>
            <a:endParaRPr lang="en-US" sz="1000" dirty="0"/>
          </a:p>
        </p:txBody>
      </p:sp>
      <p:sp>
        <p:nvSpPr>
          <p:cNvPr id="11" name="Shape 8"/>
          <p:cNvSpPr/>
          <p:nvPr/>
        </p:nvSpPr>
        <p:spPr>
          <a:xfrm>
            <a:off x="457200" y="3749040"/>
            <a:ext cx="8229600" cy="594360"/>
          </a:xfrm>
          <a:prstGeom prst="roundRect">
            <a:avLst>
              <a:gd name="adj" fmla="val 9231"/>
            </a:avLst>
          </a:prstGeom>
          <a:solidFill>
            <a:srgbClr val="1B2A4A"/>
          </a:solidFill>
          <a:ln/>
        </p:spPr>
      </p:sp>
      <p:sp>
        <p:nvSpPr>
          <p:cNvPr id="12" name="Text 9"/>
          <p:cNvSpPr/>
          <p:nvPr/>
        </p:nvSpPr>
        <p:spPr>
          <a:xfrm>
            <a:off x="640080" y="3794760"/>
            <a:ext cx="7863840" cy="457200"/>
          </a:xfrm>
          <a:prstGeom prst="rect">
            <a:avLst/>
          </a:prstGeom>
          <a:noFill/>
          <a:ln/>
        </p:spPr>
        <p:txBody>
          <a:bodyPr wrap="square" rtlCol="0" anchor="ctr"/>
          <a:lstStyle/>
          <a:p>
            <a:pPr algn="ctr" indent="0" marL="0">
              <a:buNone/>
            </a:pPr>
            <a:r>
              <a:rPr lang="en-US" sz="1000" b="1" dirty="0">
                <a:solidFill>
                  <a:srgbClr val="C8A951"/>
                </a:solidFill>
                <a:latin typeface="Arial" pitchFamily="34" charset="0"/>
                <a:ea typeface="Arial" pitchFamily="34" charset="-122"/>
                <a:cs typeface="Arial" pitchFamily="34" charset="-120"/>
              </a:rPr>
              <a:t>Every 1% shift from Food (68% margin) to Alcohol (78% margin) adds ~$38K annual margin</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0" y="0"/>
            <a:ext cx="137160" cy="5143500"/>
          </a:xfrm>
          <a:prstGeom prst="rect">
            <a:avLst/>
          </a:prstGeom>
          <a:solidFill>
            <a:srgbClr val="C8A951"/>
          </a:solidFill>
          <a:ln/>
        </p:spPr>
      </p:sp>
      <p:sp>
        <p:nvSpPr>
          <p:cNvPr id="3" name="Text 1"/>
          <p:cNvSpPr/>
          <p:nvPr/>
        </p:nvSpPr>
        <p:spPr>
          <a:xfrm>
            <a:off x="914400" y="1371600"/>
            <a:ext cx="7315200" cy="1097280"/>
          </a:xfrm>
          <a:prstGeom prst="rect">
            <a:avLst/>
          </a:prstGeom>
          <a:noFill/>
          <a:ln/>
        </p:spPr>
        <p:txBody>
          <a:bodyPr wrap="square" rtlCol="0" anchor="ctr"/>
          <a:lstStyle/>
          <a:p>
            <a:pPr indent="0" marL="0">
              <a:buNone/>
            </a:pPr>
            <a:r>
              <a:rPr lang="en-US" sz="3600" b="1" dirty="0">
                <a:solidFill>
                  <a:srgbClr val="FFFFFF"/>
                </a:solidFill>
                <a:latin typeface="Arial" pitchFamily="34" charset="0"/>
                <a:ea typeface="Arial" pitchFamily="34" charset="-122"/>
                <a:cs typeface="Arial" pitchFamily="34" charset="-120"/>
              </a:rPr>
              <a:t>Financial Projections</a:t>
            </a:r>
            <a:endParaRPr lang="en-US" sz="3600" dirty="0"/>
          </a:p>
        </p:txBody>
      </p:sp>
      <p:sp>
        <p:nvSpPr>
          <p:cNvPr id="4" name="Text 2"/>
          <p:cNvSpPr/>
          <p:nvPr/>
        </p:nvSpPr>
        <p:spPr>
          <a:xfrm>
            <a:off x="914400" y="2560320"/>
            <a:ext cx="7315200" cy="731520"/>
          </a:xfrm>
          <a:prstGeom prst="rect">
            <a:avLst/>
          </a:prstGeom>
          <a:noFill/>
          <a:ln/>
        </p:spPr>
        <p:txBody>
          <a:bodyPr wrap="square" rtlCol="0" anchor="ctr"/>
          <a:lstStyle/>
          <a:p>
            <a:pPr indent="0" marL="0">
              <a:buNone/>
            </a:pPr>
            <a:r>
              <a:rPr lang="en-US" sz="1600" dirty="0">
                <a:solidFill>
                  <a:srgbClr val="E8D5A3"/>
                </a:solidFill>
                <a:latin typeface="Arial" pitchFamily="34" charset="0"/>
                <a:ea typeface="Arial" pitchFamily="34" charset="-122"/>
                <a:cs typeface="Arial" pitchFamily="34" charset="-120"/>
              </a:rPr>
              <a:t>5-Year pro forma based on proven unit economics and conservative ramp assumptions</a:t>
            </a:r>
            <a:endParaRPr lang="en-US" sz="1600" dirty="0"/>
          </a:p>
        </p:txBody>
      </p:sp>
      <p:sp>
        <p:nvSpPr>
          <p:cNvPr id="5" name="Shape 3"/>
          <p:cNvSpPr/>
          <p:nvPr/>
        </p:nvSpPr>
        <p:spPr>
          <a:xfrm>
            <a:off x="914400" y="2377440"/>
            <a:ext cx="1828800" cy="0"/>
          </a:xfrm>
          <a:prstGeom prst="line">
            <a:avLst/>
          </a:prstGeom>
          <a:noFill/>
          <a:ln w="38100">
            <a:solidFill>
              <a:srgbClr val="C8A951"/>
            </a:solidFill>
            <a:prstDash val="solid"/>
          </a:ln>
        </p:spPr>
      </p:sp>
      <p:sp>
        <p:nvSpPr>
          <p:cNvPr id="6" name="Shape 4"/>
          <p:cNvSpPr/>
          <p:nvPr/>
        </p:nvSpPr>
        <p:spPr>
          <a:xfrm>
            <a:off x="0" y="4709160"/>
            <a:ext cx="9144000" cy="434340"/>
          </a:xfrm>
          <a:prstGeom prst="rect">
            <a:avLst/>
          </a:prstGeom>
          <a:solidFill>
            <a:srgbClr val="1B2A4A"/>
          </a:solidFill>
          <a:ln/>
        </p:spPr>
      </p:sp>
      <p:sp>
        <p:nvSpPr>
          <p:cNvPr id="7" name="Text 5"/>
          <p:cNvSpPr/>
          <p:nvPr/>
        </p:nvSpPr>
        <p:spPr>
          <a:xfrm>
            <a:off x="457200" y="4736592"/>
            <a:ext cx="4572000" cy="365760"/>
          </a:xfrm>
          <a:prstGeom prst="rect">
            <a:avLst/>
          </a:prstGeom>
          <a:noFill/>
          <a:ln/>
        </p:spPr>
        <p:txBody>
          <a:bodyPr wrap="square" rtlCol="0" anchor="ctr"/>
          <a:lstStyle/>
          <a:p>
            <a:pPr indent="0" marL="0">
              <a:buNone/>
            </a:pPr>
            <a:r>
              <a:rPr lang="en-US" sz="700" dirty="0">
                <a:solidFill>
                  <a:srgbClr val="B2BEC3"/>
                </a:solidFill>
                <a:latin typeface="Arial" pitchFamily="34" charset="0"/>
                <a:ea typeface="Arial" pitchFamily="34" charset="-122"/>
                <a:cs typeface="Arial" pitchFamily="34" charset="-120"/>
              </a:rPr>
              <a:t>CONFIDENTIAL — Falcon Hotels &amp; Restaurants</a:t>
            </a:r>
            <a:endParaRPr lang="en-US" sz="700" dirty="0"/>
          </a:p>
        </p:txBody>
      </p:sp>
      <p:sp>
        <p:nvSpPr>
          <p:cNvPr id="8" name="Text 6"/>
          <p:cNvSpPr/>
          <p:nvPr/>
        </p:nvSpPr>
        <p:spPr>
          <a:xfrm>
            <a:off x="7772400" y="4736592"/>
            <a:ext cx="914400" cy="365760"/>
          </a:xfrm>
          <a:prstGeom prst="rect">
            <a:avLst/>
          </a:prstGeom>
          <a:noFill/>
          <a:ln/>
        </p:spPr>
        <p:txBody>
          <a:bodyPr wrap="square" rtlCol="0" anchor="ctr"/>
          <a:lstStyle/>
          <a:p>
            <a:pPr algn="r" indent="0" marL="0">
              <a:buNone/>
            </a:pPr>
            <a:r>
              <a:rPr lang="en-US" sz="700" dirty="0">
                <a:solidFill>
                  <a:srgbClr val="B2BEC3"/>
                </a:solidFill>
                <a:latin typeface="Arial" pitchFamily="34" charset="0"/>
                <a:ea typeface="Arial" pitchFamily="34" charset="-122"/>
                <a:cs typeface="Arial" pitchFamily="34" charset="-120"/>
              </a:rPr>
              <a:t>15 / 18</a:t>
            </a:r>
            <a:endParaRPr lang="en-US" sz="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4709160"/>
            <a:ext cx="9144000" cy="434340"/>
          </a:xfrm>
          <a:prstGeom prst="rect">
            <a:avLst/>
          </a:prstGeom>
          <a:solidFill>
            <a:srgbClr val="1B2A4A"/>
          </a:solidFill>
          <a:ln/>
        </p:spPr>
      </p:sp>
      <p:sp>
        <p:nvSpPr>
          <p:cNvPr id="3" name="Text 1"/>
          <p:cNvSpPr/>
          <p:nvPr/>
        </p:nvSpPr>
        <p:spPr>
          <a:xfrm>
            <a:off x="457200" y="4736592"/>
            <a:ext cx="4572000" cy="365760"/>
          </a:xfrm>
          <a:prstGeom prst="rect">
            <a:avLst/>
          </a:prstGeom>
          <a:noFill/>
          <a:ln/>
        </p:spPr>
        <p:txBody>
          <a:bodyPr wrap="square" rtlCol="0" anchor="ctr"/>
          <a:lstStyle/>
          <a:p>
            <a:pPr indent="0" marL="0">
              <a:buNone/>
            </a:pPr>
            <a:r>
              <a:rPr lang="en-US" sz="700" dirty="0">
                <a:solidFill>
                  <a:srgbClr val="B2BEC3"/>
                </a:solidFill>
                <a:latin typeface="Arial" pitchFamily="34" charset="0"/>
                <a:ea typeface="Arial" pitchFamily="34" charset="-122"/>
                <a:cs typeface="Arial" pitchFamily="34" charset="-120"/>
              </a:rPr>
              <a:t>CONFIDENTIAL — Falcon Hotels &amp; Restaurants</a:t>
            </a:r>
            <a:endParaRPr lang="en-US" sz="700" dirty="0"/>
          </a:p>
        </p:txBody>
      </p:sp>
      <p:sp>
        <p:nvSpPr>
          <p:cNvPr id="4" name="Text 2"/>
          <p:cNvSpPr/>
          <p:nvPr/>
        </p:nvSpPr>
        <p:spPr>
          <a:xfrm>
            <a:off x="7772400" y="4736592"/>
            <a:ext cx="914400" cy="365760"/>
          </a:xfrm>
          <a:prstGeom prst="rect">
            <a:avLst/>
          </a:prstGeom>
          <a:noFill/>
          <a:ln/>
        </p:spPr>
        <p:txBody>
          <a:bodyPr wrap="square" rtlCol="0" anchor="ctr"/>
          <a:lstStyle/>
          <a:p>
            <a:pPr algn="r" indent="0" marL="0">
              <a:buNone/>
            </a:pPr>
            <a:r>
              <a:rPr lang="en-US" sz="700" dirty="0">
                <a:solidFill>
                  <a:srgbClr val="B2BEC3"/>
                </a:solidFill>
                <a:latin typeface="Arial" pitchFamily="34" charset="0"/>
                <a:ea typeface="Arial" pitchFamily="34" charset="-122"/>
                <a:cs typeface="Arial" pitchFamily="34" charset="-120"/>
              </a:rPr>
              <a:t>16 / 18</a:t>
            </a:r>
            <a:endParaRPr lang="en-US" sz="700" dirty="0"/>
          </a:p>
        </p:txBody>
      </p:sp>
      <p:sp>
        <p:nvSpPr>
          <p:cNvPr id="5" name="Text 3"/>
          <p:cNvSpPr/>
          <p:nvPr/>
        </p:nvSpPr>
        <p:spPr>
          <a:xfrm>
            <a:off x="731520" y="228600"/>
            <a:ext cx="7315200" cy="502920"/>
          </a:xfrm>
          <a:prstGeom prst="rect">
            <a:avLst/>
          </a:prstGeom>
          <a:noFill/>
          <a:ln/>
        </p:spPr>
        <p:txBody>
          <a:bodyPr wrap="square" rtlCol="0" anchor="ctr"/>
          <a:lstStyle/>
          <a:p>
            <a:pPr indent="0" marL="0">
              <a:buNone/>
            </a:pPr>
            <a:r>
              <a:rPr lang="en-US" sz="2200" b="1" dirty="0">
                <a:solidFill>
                  <a:srgbClr val="1B2A4A"/>
                </a:solidFill>
                <a:latin typeface="Georgia" pitchFamily="34" charset="0"/>
                <a:ea typeface="Georgia" pitchFamily="34" charset="-122"/>
                <a:cs typeface="Georgia" pitchFamily="34" charset="-120"/>
              </a:rPr>
              <a:t>5-Year Financial Projections</a:t>
            </a:r>
            <a:endParaRPr lang="en-US" sz="2200" dirty="0"/>
          </a:p>
        </p:txBody>
      </p:sp>
      <p:sp>
        <p:nvSpPr>
          <p:cNvPr id="6" name="Shape 4"/>
          <p:cNvSpPr/>
          <p:nvPr/>
        </p:nvSpPr>
        <p:spPr>
          <a:xfrm>
            <a:off x="731520" y="685800"/>
            <a:ext cx="1371600" cy="0"/>
          </a:xfrm>
          <a:prstGeom prst="line">
            <a:avLst/>
          </a:prstGeom>
          <a:noFill/>
          <a:ln w="38100">
            <a:solidFill>
              <a:srgbClr val="C8A951"/>
            </a:solidFill>
            <a:prstDash val="solid"/>
          </a:ln>
        </p:spPr>
      </p:sp>
      <p:graphicFrame>
        <p:nvGraphicFramePr>
          <p:cNvPr id="7" name="Chart 0" descr=""/>
          <p:cNvGraphicFramePr/>
          <p:nvPr/>
        </p:nvGraphicFramePr>
        <p:xfrm>
          <a:off x="274320" y="822960"/>
          <a:ext cx="5303520" cy="2560320"/>
        </p:xfrm>
        <a:graphic xmlns:a="http://schemas.openxmlformats.org/drawingml/2006/main">
          <a:graphicData uri="http://schemas.openxmlformats.org/drawingml/2006/chart">
            <c:chart xmlns:c="http://schemas.openxmlformats.org/drawingml/2006/chart" r:id="rId1"/>
          </a:graphicData>
        </a:graphic>
      </p:graphicFrame>
      <p:sp>
        <p:nvSpPr>
          <p:cNvPr id="8" name="Text 5"/>
          <p:cNvSpPr/>
          <p:nvPr/>
        </p:nvSpPr>
        <p:spPr>
          <a:xfrm>
            <a:off x="5852160" y="868680"/>
            <a:ext cx="2926080" cy="274320"/>
          </a:xfrm>
          <a:prstGeom prst="rect">
            <a:avLst/>
          </a:prstGeom>
          <a:noFill/>
          <a:ln/>
        </p:spPr>
        <p:txBody>
          <a:bodyPr wrap="square" rtlCol="0" anchor="ctr"/>
          <a:lstStyle/>
          <a:p>
            <a:pPr indent="0" marL="0">
              <a:buNone/>
            </a:pPr>
            <a:r>
              <a:rPr lang="en-US" sz="1100" b="1" dirty="0">
                <a:solidFill>
                  <a:srgbClr val="1B2A4A"/>
                </a:solidFill>
                <a:latin typeface="Arial" pitchFamily="34" charset="0"/>
                <a:ea typeface="Arial" pitchFamily="34" charset="-122"/>
                <a:cs typeface="Arial" pitchFamily="34" charset="-120"/>
              </a:rPr>
              <a:t>Key Projections</a:t>
            </a:r>
            <a:endParaRPr lang="en-US" sz="1100" dirty="0"/>
          </a:p>
        </p:txBody>
      </p:sp>
      <p:graphicFrame>
        <p:nvGraphicFramePr>
          <p:cNvPr id="17" name="Table 0"/>
          <p:cNvGraphicFramePr>
            <a:graphicFrameLocks noGrp="1"/>
          </p:cNvGraphicFramePr>
          <p:nvPr>
            <p:extLst>
              <p:ext uri="{D42A27DB-BD31-4B8C-83A1-F6EECF244321}">
                <p14:modId xmlns:p14="http://schemas.microsoft.com/office/powerpoint/2010/main" val="1579011935"/>
              </p:ext>
            </p:extLst>
          </p:nvPr>
        </p:nvGraphicFramePr>
        <p:xfrm>
          <a:off x="5760720" y="1188720"/>
          <a:ext cx="3017520" cy="914400"/>
        </p:xfrm>
        <a:graphic>
          <a:graphicData uri="http://schemas.openxmlformats.org/drawingml/2006/table">
            <a:tbl>
              <a:tblPr/>
              <a:tblGrid>
                <a:gridCol w="754380"/>
                <a:gridCol w="754380"/>
                <a:gridCol w="754380"/>
                <a:gridCol w="754380"/>
              </a:tblGrid>
              <a:tr h="237744">
                <a:tc>
                  <a:txBody>
                    <a:bodyPr/>
                    <a:lstStyle/>
                    <a:p>
                      <a:pPr indent="0" marL="0">
                        <a:buNone/>
                      </a:pP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1B2A4A"/>
                    </a:solidFill>
                  </a:tcPr>
                </a:tc>
                <a:tc>
                  <a:txBody>
                    <a:bodyPr/>
                    <a:lstStyle/>
                    <a:p>
                      <a:pPr algn="ctr" indent="0" marL="0">
                        <a:buNone/>
                      </a:pPr>
                      <a:r>
                        <a:rPr lang="en-US" sz="750" b="1" dirty="0">
                          <a:solidFill>
                            <a:srgbClr val="FFFFFF"/>
                          </a:solidFill>
                          <a:latin typeface="Arial" pitchFamily="34" charset="0"/>
                          <a:ea typeface="Arial" pitchFamily="34" charset="-122"/>
                          <a:cs typeface="Arial" pitchFamily="34" charset="-120"/>
                        </a:rPr>
                        <a:t>Yr 1</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1B2A4A"/>
                    </a:solidFill>
                  </a:tcPr>
                </a:tc>
                <a:tc>
                  <a:txBody>
                    <a:bodyPr/>
                    <a:lstStyle/>
                    <a:p>
                      <a:pPr algn="ctr" indent="0" marL="0">
                        <a:buNone/>
                      </a:pPr>
                      <a:r>
                        <a:rPr lang="en-US" sz="750" b="1" dirty="0">
                          <a:solidFill>
                            <a:srgbClr val="FFFFFF"/>
                          </a:solidFill>
                          <a:latin typeface="Arial" pitchFamily="34" charset="0"/>
                          <a:ea typeface="Arial" pitchFamily="34" charset="-122"/>
                          <a:cs typeface="Arial" pitchFamily="34" charset="-120"/>
                        </a:rPr>
                        <a:t>Yr 3</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1B2A4A"/>
                    </a:solidFill>
                  </a:tcPr>
                </a:tc>
                <a:tc>
                  <a:txBody>
                    <a:bodyPr/>
                    <a:lstStyle/>
                    <a:p>
                      <a:pPr algn="ctr" indent="0" marL="0">
                        <a:buNone/>
                      </a:pPr>
                      <a:r>
                        <a:rPr lang="en-US" sz="750" b="1" dirty="0">
                          <a:solidFill>
                            <a:srgbClr val="FFFFFF"/>
                          </a:solidFill>
                          <a:latin typeface="Arial" pitchFamily="34" charset="0"/>
                          <a:ea typeface="Arial" pitchFamily="34" charset="-122"/>
                          <a:cs typeface="Arial" pitchFamily="34" charset="-120"/>
                        </a:rPr>
                        <a:t>Yr 5</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1B2A4A"/>
                    </a:solidFill>
                  </a:tcPr>
                </a:tc>
              </a:tr>
              <a:tr h="219456">
                <a:tc>
                  <a:txBody>
                    <a:bodyPr/>
                    <a:lstStyle/>
                    <a:p>
                      <a:pPr indent="0" marL="0">
                        <a:buNone/>
                      </a:pPr>
                      <a:r>
                        <a:rPr lang="en-US" sz="750" b="1" dirty="0">
                          <a:solidFill>
                            <a:srgbClr val="000000"/>
                          </a:solidFill>
                          <a:latin typeface="Arial" pitchFamily="34" charset="0"/>
                          <a:ea typeface="Arial" pitchFamily="34" charset="-122"/>
                          <a:cs typeface="Arial" pitchFamily="34" charset="-120"/>
                        </a:rPr>
                        <a:t>Locations</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750" dirty="0">
                          <a:solidFill>
                            <a:srgbClr val="000000"/>
                          </a:solidFill>
                          <a:latin typeface="Arial" pitchFamily="34" charset="0"/>
                          <a:ea typeface="Arial" pitchFamily="34" charset="-122"/>
                          <a:cs typeface="Arial" pitchFamily="34" charset="-120"/>
                        </a:rPr>
                        <a:t>93</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750" dirty="0">
                          <a:solidFill>
                            <a:srgbClr val="000000"/>
                          </a:solidFill>
                          <a:latin typeface="Arial" pitchFamily="34" charset="0"/>
                          <a:ea typeface="Arial" pitchFamily="34" charset="-122"/>
                          <a:cs typeface="Arial" pitchFamily="34" charset="-120"/>
                        </a:rPr>
                        <a:t>120</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750" dirty="0">
                          <a:solidFill>
                            <a:srgbClr val="000000"/>
                          </a:solidFill>
                          <a:latin typeface="Arial" pitchFamily="34" charset="0"/>
                          <a:ea typeface="Arial" pitchFamily="34" charset="-122"/>
                          <a:cs typeface="Arial" pitchFamily="34" charset="-120"/>
                        </a:rPr>
                        <a:t>130</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r h="219456">
                <a:tc>
                  <a:txBody>
                    <a:bodyPr/>
                    <a:lstStyle/>
                    <a:p>
                      <a:pPr indent="0" marL="0">
                        <a:buNone/>
                      </a:pPr>
                      <a:r>
                        <a:rPr lang="en-US" sz="750" b="1" dirty="0">
                          <a:solidFill>
                            <a:srgbClr val="000000"/>
                          </a:solidFill>
                          <a:latin typeface="Arial" pitchFamily="34" charset="0"/>
                          <a:ea typeface="Arial" pitchFamily="34" charset="-122"/>
                          <a:cs typeface="Arial" pitchFamily="34" charset="-120"/>
                        </a:rPr>
                        <a:t>Rev ($M)</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750" dirty="0">
                          <a:solidFill>
                            <a:srgbClr val="000000"/>
                          </a:solidFill>
                          <a:latin typeface="Arial" pitchFamily="34" charset="0"/>
                          <a:ea typeface="Arial" pitchFamily="34" charset="-122"/>
                          <a:cs typeface="Arial" pitchFamily="34" charset="-120"/>
                        </a:rPr>
                        <a:t>$8.2</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750" dirty="0">
                          <a:solidFill>
                            <a:srgbClr val="000000"/>
                          </a:solidFill>
                          <a:latin typeface="Arial" pitchFamily="34" charset="0"/>
                          <a:ea typeface="Arial" pitchFamily="34" charset="-122"/>
                          <a:cs typeface="Arial" pitchFamily="34" charset="-120"/>
                        </a:rPr>
                        <a:t>$17.1</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750" dirty="0">
                          <a:solidFill>
                            <a:srgbClr val="000000"/>
                          </a:solidFill>
                          <a:latin typeface="Arial" pitchFamily="34" charset="0"/>
                          <a:ea typeface="Arial" pitchFamily="34" charset="-122"/>
                          <a:cs typeface="Arial" pitchFamily="34" charset="-120"/>
                        </a:rPr>
                        <a:t>$22.4</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r h="219456">
                <a:tc>
                  <a:txBody>
                    <a:bodyPr/>
                    <a:lstStyle/>
                    <a:p>
                      <a:pPr indent="0" marL="0">
                        <a:buNone/>
                      </a:pPr>
                      <a:r>
                        <a:rPr lang="en-US" sz="750" b="1" dirty="0">
                          <a:solidFill>
                            <a:srgbClr val="000000"/>
                          </a:solidFill>
                          <a:latin typeface="Arial" pitchFamily="34" charset="0"/>
                          <a:ea typeface="Arial" pitchFamily="34" charset="-122"/>
                          <a:cs typeface="Arial" pitchFamily="34" charset="-120"/>
                        </a:rPr>
                        <a:t>Margin ($M)</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750" dirty="0">
                          <a:solidFill>
                            <a:srgbClr val="000000"/>
                          </a:solidFill>
                          <a:latin typeface="Arial" pitchFamily="34" charset="0"/>
                          <a:ea typeface="Arial" pitchFamily="34" charset="-122"/>
                          <a:cs typeface="Arial" pitchFamily="34" charset="-120"/>
                        </a:rPr>
                        <a:t>$4.7</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750" dirty="0">
                          <a:solidFill>
                            <a:srgbClr val="000000"/>
                          </a:solidFill>
                          <a:latin typeface="Arial" pitchFamily="34" charset="0"/>
                          <a:ea typeface="Arial" pitchFamily="34" charset="-122"/>
                          <a:cs typeface="Arial" pitchFamily="34" charset="-120"/>
                        </a:rPr>
                        <a:t>$9.8</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750" dirty="0">
                          <a:solidFill>
                            <a:srgbClr val="000000"/>
                          </a:solidFill>
                          <a:latin typeface="Arial" pitchFamily="34" charset="0"/>
                          <a:ea typeface="Arial" pitchFamily="34" charset="-122"/>
                          <a:cs typeface="Arial" pitchFamily="34" charset="-120"/>
                        </a:rPr>
                        <a:t>$12.9</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r h="219456">
                <a:tc>
                  <a:txBody>
                    <a:bodyPr/>
                    <a:lstStyle/>
                    <a:p>
                      <a:pPr indent="0" marL="0">
                        <a:buNone/>
                      </a:pPr>
                      <a:r>
                        <a:rPr lang="en-US" sz="750" b="1" dirty="0">
                          <a:solidFill>
                            <a:srgbClr val="000000"/>
                          </a:solidFill>
                          <a:latin typeface="Arial" pitchFamily="34" charset="0"/>
                          <a:ea typeface="Arial" pitchFamily="34" charset="-122"/>
                          <a:cs typeface="Arial" pitchFamily="34" charset="-120"/>
                        </a:rPr>
                        <a:t>Margin %</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750" dirty="0">
                          <a:solidFill>
                            <a:srgbClr val="000000"/>
                          </a:solidFill>
                          <a:latin typeface="Arial" pitchFamily="34" charset="0"/>
                          <a:ea typeface="Arial" pitchFamily="34" charset="-122"/>
                          <a:cs typeface="Arial" pitchFamily="34" charset="-120"/>
                        </a:rPr>
                        <a:t>57%</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750" dirty="0">
                          <a:solidFill>
                            <a:srgbClr val="000000"/>
                          </a:solidFill>
                          <a:latin typeface="Arial" pitchFamily="34" charset="0"/>
                          <a:ea typeface="Arial" pitchFamily="34" charset="-122"/>
                          <a:cs typeface="Arial" pitchFamily="34" charset="-120"/>
                        </a:rPr>
                        <a:t>57%</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750" dirty="0">
                          <a:solidFill>
                            <a:srgbClr val="000000"/>
                          </a:solidFill>
                          <a:latin typeface="Arial" pitchFamily="34" charset="0"/>
                          <a:ea typeface="Arial" pitchFamily="34" charset="-122"/>
                          <a:cs typeface="Arial" pitchFamily="34" charset="-120"/>
                        </a:rPr>
                        <a:t>58%</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r h="219456">
                <a:tc>
                  <a:txBody>
                    <a:bodyPr/>
                    <a:lstStyle/>
                    <a:p>
                      <a:pPr indent="0" marL="0">
                        <a:buNone/>
                      </a:pPr>
                      <a:r>
                        <a:rPr lang="en-US" sz="750" b="1" dirty="0">
                          <a:solidFill>
                            <a:srgbClr val="2E7D32"/>
                          </a:solidFill>
                          <a:latin typeface="Arial" pitchFamily="34" charset="0"/>
                          <a:ea typeface="Arial" pitchFamily="34" charset="-122"/>
                          <a:cs typeface="Arial" pitchFamily="34" charset="-120"/>
                        </a:rPr>
                        <a:t>CAGR</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750" b="1" dirty="0">
                          <a:solidFill>
                            <a:srgbClr val="2E7D32"/>
                          </a:solidFill>
                          <a:latin typeface="Arial" pitchFamily="34" charset="0"/>
                          <a:ea typeface="Arial" pitchFamily="34" charset="-122"/>
                          <a:cs typeface="Arial" pitchFamily="34" charset="-120"/>
                        </a:rPr>
                        <a:t>68%</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750" b="1" dirty="0">
                          <a:solidFill>
                            <a:srgbClr val="2E7D32"/>
                          </a:solidFill>
                          <a:latin typeface="Arial" pitchFamily="34" charset="0"/>
                          <a:ea typeface="Arial" pitchFamily="34" charset="-122"/>
                          <a:cs typeface="Arial" pitchFamily="34" charset="-120"/>
                        </a:rPr>
                        <a:t>52%</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750" b="1" dirty="0">
                          <a:solidFill>
                            <a:srgbClr val="2E7D32"/>
                          </a:solidFill>
                          <a:latin typeface="Arial" pitchFamily="34" charset="0"/>
                          <a:ea typeface="Arial" pitchFamily="34" charset="-122"/>
                          <a:cs typeface="Arial" pitchFamily="34" charset="-120"/>
                        </a:rPr>
                        <a:t>36%</a:t>
                      </a:r>
                      <a:endParaRPr lang="en-US" sz="75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bl>
          </a:graphicData>
        </a:graphic>
      </p:graphicFrame>
      <p:sp>
        <p:nvSpPr>
          <p:cNvPr id="10" name="Shape 6"/>
          <p:cNvSpPr/>
          <p:nvPr/>
        </p:nvSpPr>
        <p:spPr>
          <a:xfrm>
            <a:off x="5760720" y="2606040"/>
            <a:ext cx="3017520" cy="822960"/>
          </a:xfrm>
          <a:prstGeom prst="roundRect">
            <a:avLst>
              <a:gd name="adj" fmla="val 6667"/>
            </a:avLst>
          </a:prstGeom>
          <a:solidFill>
            <a:srgbClr val="1B2A4A"/>
          </a:solidFill>
          <a:ln/>
        </p:spPr>
      </p:sp>
      <p:sp>
        <p:nvSpPr>
          <p:cNvPr id="11" name="Text 7"/>
          <p:cNvSpPr/>
          <p:nvPr/>
        </p:nvSpPr>
        <p:spPr>
          <a:xfrm>
            <a:off x="5897880" y="2633472"/>
            <a:ext cx="2743200" cy="201168"/>
          </a:xfrm>
          <a:prstGeom prst="rect">
            <a:avLst/>
          </a:prstGeom>
          <a:noFill/>
          <a:ln/>
        </p:spPr>
        <p:txBody>
          <a:bodyPr wrap="square" rtlCol="0" anchor="ctr"/>
          <a:lstStyle/>
          <a:p>
            <a:pPr indent="0" marL="0">
              <a:buNone/>
            </a:pPr>
            <a:r>
              <a:rPr lang="en-US" sz="850" b="1" dirty="0">
                <a:solidFill>
                  <a:srgbClr val="C8A951"/>
                </a:solidFill>
                <a:latin typeface="Arial" pitchFamily="34" charset="0"/>
                <a:ea typeface="Arial" pitchFamily="34" charset="-122"/>
                <a:cs typeface="Arial" pitchFamily="34" charset="-120"/>
              </a:rPr>
              <a:t>Investment Returns</a:t>
            </a:r>
            <a:endParaRPr lang="en-US" sz="850" dirty="0"/>
          </a:p>
        </p:txBody>
      </p:sp>
      <p:sp>
        <p:nvSpPr>
          <p:cNvPr id="12" name="Text 8"/>
          <p:cNvSpPr/>
          <p:nvPr/>
        </p:nvSpPr>
        <p:spPr>
          <a:xfrm>
            <a:off x="5897880" y="2852928"/>
            <a:ext cx="2743200" cy="502920"/>
          </a:xfrm>
          <a:prstGeom prst="rect">
            <a:avLst/>
          </a:prstGeom>
          <a:noFill/>
          <a:ln/>
        </p:spPr>
        <p:txBody>
          <a:bodyPr wrap="square" rtlCol="0" anchor="ctr"/>
          <a:lstStyle/>
          <a:p>
            <a:pPr indent="0" marL="0">
              <a:lnSpc>
                <a:spcPct val="140000"/>
              </a:lnSpc>
              <a:buNone/>
            </a:pPr>
            <a:r>
              <a:rPr lang="en-US" sz="800" dirty="0">
                <a:solidFill>
                  <a:srgbClr val="FFFFFF"/>
                </a:solidFill>
                <a:latin typeface="Arial" pitchFamily="34" charset="0"/>
                <a:ea typeface="Arial" pitchFamily="34" charset="-122"/>
                <a:cs typeface="Arial" pitchFamily="34" charset="-120"/>
              </a:rPr>
              <a:t>Revenue CAGR: 36%  |  IRR: 28-32%</a:t>
            </a:r>
            <a:endParaRPr lang="en-US" sz="800" dirty="0"/>
          </a:p>
          <a:p>
            <a:pPr indent="0" marL="0">
              <a:lnSpc>
                <a:spcPct val="140000"/>
              </a:lnSpc>
              <a:buNone/>
            </a:pPr>
            <a:r>
              <a:rPr lang="en-US" sz="800" dirty="0">
                <a:solidFill>
                  <a:srgbClr val="E8D5A3"/>
                </a:solidFill>
                <a:latin typeface="Arial" pitchFamily="34" charset="0"/>
                <a:ea typeface="Arial" pitchFamily="34" charset="-122"/>
                <a:cs typeface="Arial" pitchFamily="34" charset="-120"/>
              </a:rPr>
              <a:t>Payback: 2.5 yrs  |  Cash-on-Cash: 3.2x</a:t>
            </a:r>
            <a:endParaRPr lang="en-US" sz="800" dirty="0"/>
          </a:p>
        </p:txBody>
      </p:sp>
      <p:graphicFrame>
        <p:nvGraphicFramePr>
          <p:cNvPr id="13" name="Chart 1" descr=""/>
          <p:cNvGraphicFramePr/>
          <p:nvPr/>
        </p:nvGraphicFramePr>
        <p:xfrm>
          <a:off x="274320" y="3520440"/>
          <a:ext cx="5029200" cy="1051560"/>
        </p:xfrm>
        <a:graphic xmlns:a="http://schemas.openxmlformats.org/drawingml/2006/main">
          <a:graphicData uri="http://schemas.openxmlformats.org/drawingml/2006/chart">
            <c:chart xmlns:c="http://schemas.openxmlformats.org/drawingml/2006/chart" r:id="rId2"/>
          </a:graphicData>
        </a:graphic>
      </p:graphicFrame>
      <p:sp>
        <p:nvSpPr>
          <p:cNvPr id="14" name="Shape 9"/>
          <p:cNvSpPr/>
          <p:nvPr/>
        </p:nvSpPr>
        <p:spPr>
          <a:xfrm>
            <a:off x="5760720" y="3611880"/>
            <a:ext cx="3017520" cy="868680"/>
          </a:xfrm>
          <a:prstGeom prst="roundRect">
            <a:avLst>
              <a:gd name="adj" fmla="val 6316"/>
            </a:avLst>
          </a:prstGeom>
          <a:solidFill>
            <a:srgbClr val="F4F5F7"/>
          </a:solidFill>
          <a:ln/>
        </p:spPr>
      </p:sp>
      <p:sp>
        <p:nvSpPr>
          <p:cNvPr id="15" name="Text 10"/>
          <p:cNvSpPr/>
          <p:nvPr/>
        </p:nvSpPr>
        <p:spPr>
          <a:xfrm>
            <a:off x="5897880" y="3657600"/>
            <a:ext cx="2743200" cy="777240"/>
          </a:xfrm>
          <a:prstGeom prst="rect">
            <a:avLst/>
          </a:prstGeom>
          <a:noFill/>
          <a:ln/>
        </p:spPr>
        <p:txBody>
          <a:bodyPr wrap="square" rtlCol="0" anchor="ctr"/>
          <a:lstStyle/>
          <a:p>
            <a:pPr algn="ctr" indent="0" marL="0">
              <a:lnSpc>
                <a:spcPct val="130000"/>
              </a:lnSpc>
              <a:buNone/>
            </a:pPr>
            <a:r>
              <a:rPr lang="en-US" sz="1400" b="1" dirty="0">
                <a:solidFill>
                  <a:srgbClr val="1B2A4A"/>
                </a:solidFill>
                <a:latin typeface="Arial" pitchFamily="34" charset="0"/>
                <a:ea typeface="Arial" pitchFamily="34" charset="-122"/>
                <a:cs typeface="Arial" pitchFamily="34" charset="-120"/>
              </a:rPr>
              <a:t>$4.88M → $22.4M</a:t>
            </a:r>
            <a:endParaRPr lang="en-US" sz="1400" dirty="0"/>
          </a:p>
          <a:p>
            <a:pPr algn="ctr" indent="0" marL="0">
              <a:lnSpc>
                <a:spcPct val="130000"/>
              </a:lnSpc>
              <a:buNone/>
            </a:pPr>
            <a:r>
              <a:rPr lang="en-US" sz="900" dirty="0">
                <a:solidFill>
                  <a:srgbClr val="636E72"/>
                </a:solidFill>
                <a:latin typeface="Arial" pitchFamily="34" charset="0"/>
                <a:ea typeface="Arial" pitchFamily="34" charset="-122"/>
                <a:cs typeface="Arial" pitchFamily="34" charset="-120"/>
              </a:rPr>
              <a:t>in 5 years (36% CAGR)</a:t>
            </a:r>
            <a:endParaRPr lang="en-US" sz="1400" dirty="0"/>
          </a:p>
          <a:p>
            <a:pPr algn="ctr" indent="0" marL="0">
              <a:lnSpc>
                <a:spcPct val="130000"/>
              </a:lnSpc>
              <a:buNone/>
            </a:pPr>
            <a:r>
              <a:rPr lang="en-US" sz="1100" b="1" dirty="0">
                <a:solidFill>
                  <a:srgbClr val="C8A951"/>
                </a:solidFill>
                <a:latin typeface="Arial" pitchFamily="34" charset="0"/>
                <a:ea typeface="Arial" pitchFamily="34" charset="-122"/>
                <a:cs typeface="Arial" pitchFamily="34" charset="-120"/>
              </a:rPr>
              <a:t>75 → 130 locations</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4709160"/>
            <a:ext cx="9144000" cy="434340"/>
          </a:xfrm>
          <a:prstGeom prst="rect">
            <a:avLst/>
          </a:prstGeom>
          <a:solidFill>
            <a:srgbClr val="1B2A4A"/>
          </a:solidFill>
          <a:ln/>
        </p:spPr>
      </p:sp>
      <p:sp>
        <p:nvSpPr>
          <p:cNvPr id="3" name="Text 1"/>
          <p:cNvSpPr/>
          <p:nvPr/>
        </p:nvSpPr>
        <p:spPr>
          <a:xfrm>
            <a:off x="457200" y="4736592"/>
            <a:ext cx="4572000" cy="365760"/>
          </a:xfrm>
          <a:prstGeom prst="rect">
            <a:avLst/>
          </a:prstGeom>
          <a:noFill/>
          <a:ln/>
        </p:spPr>
        <p:txBody>
          <a:bodyPr wrap="square" rtlCol="0" anchor="ctr"/>
          <a:lstStyle/>
          <a:p>
            <a:pPr indent="0" marL="0">
              <a:buNone/>
            </a:pPr>
            <a:r>
              <a:rPr lang="en-US" sz="700" dirty="0">
                <a:solidFill>
                  <a:srgbClr val="B2BEC3"/>
                </a:solidFill>
                <a:latin typeface="Arial" pitchFamily="34" charset="0"/>
                <a:ea typeface="Arial" pitchFamily="34" charset="-122"/>
                <a:cs typeface="Arial" pitchFamily="34" charset="-120"/>
              </a:rPr>
              <a:t>CONFIDENTIAL — Falcon Hotels &amp; Restaurants</a:t>
            </a:r>
            <a:endParaRPr lang="en-US" sz="700" dirty="0"/>
          </a:p>
        </p:txBody>
      </p:sp>
      <p:sp>
        <p:nvSpPr>
          <p:cNvPr id="4" name="Text 2"/>
          <p:cNvSpPr/>
          <p:nvPr/>
        </p:nvSpPr>
        <p:spPr>
          <a:xfrm>
            <a:off x="7772400" y="4736592"/>
            <a:ext cx="914400" cy="365760"/>
          </a:xfrm>
          <a:prstGeom prst="rect">
            <a:avLst/>
          </a:prstGeom>
          <a:noFill/>
          <a:ln/>
        </p:spPr>
        <p:txBody>
          <a:bodyPr wrap="square" rtlCol="0" anchor="ctr"/>
          <a:lstStyle/>
          <a:p>
            <a:pPr algn="r" indent="0" marL="0">
              <a:buNone/>
            </a:pPr>
            <a:r>
              <a:rPr lang="en-US" sz="700" dirty="0">
                <a:solidFill>
                  <a:srgbClr val="B2BEC3"/>
                </a:solidFill>
                <a:latin typeface="Arial" pitchFamily="34" charset="0"/>
                <a:ea typeface="Arial" pitchFamily="34" charset="-122"/>
                <a:cs typeface="Arial" pitchFamily="34" charset="-120"/>
              </a:rPr>
              <a:t>17 / 18</a:t>
            </a:r>
            <a:endParaRPr lang="en-US" sz="700" dirty="0"/>
          </a:p>
        </p:txBody>
      </p:sp>
      <p:sp>
        <p:nvSpPr>
          <p:cNvPr id="5" name="Text 3"/>
          <p:cNvSpPr/>
          <p:nvPr/>
        </p:nvSpPr>
        <p:spPr>
          <a:xfrm>
            <a:off x="731520" y="274320"/>
            <a:ext cx="7315200" cy="548640"/>
          </a:xfrm>
          <a:prstGeom prst="rect">
            <a:avLst/>
          </a:prstGeom>
          <a:noFill/>
          <a:ln/>
        </p:spPr>
        <p:txBody>
          <a:bodyPr wrap="square" rtlCol="0" anchor="ctr"/>
          <a:lstStyle/>
          <a:p>
            <a:pPr indent="0" marL="0">
              <a:buNone/>
            </a:pPr>
            <a:r>
              <a:rPr lang="en-US" sz="2800" b="1" dirty="0">
                <a:solidFill>
                  <a:srgbClr val="1B2A4A"/>
                </a:solidFill>
                <a:latin typeface="Georgia" pitchFamily="34" charset="0"/>
                <a:ea typeface="Georgia" pitchFamily="34" charset="-122"/>
                <a:cs typeface="Georgia" pitchFamily="34" charset="-120"/>
              </a:rPr>
              <a:t>The Ask</a:t>
            </a:r>
            <a:endParaRPr lang="en-US" sz="2800" dirty="0"/>
          </a:p>
        </p:txBody>
      </p:sp>
      <p:sp>
        <p:nvSpPr>
          <p:cNvPr id="6" name="Shape 4"/>
          <p:cNvSpPr/>
          <p:nvPr/>
        </p:nvSpPr>
        <p:spPr>
          <a:xfrm>
            <a:off x="731520" y="777240"/>
            <a:ext cx="1371600" cy="0"/>
          </a:xfrm>
          <a:prstGeom prst="line">
            <a:avLst/>
          </a:prstGeom>
          <a:noFill/>
          <a:ln w="38100">
            <a:solidFill>
              <a:srgbClr val="C8A951"/>
            </a:solidFill>
            <a:prstDash val="solid"/>
          </a:ln>
        </p:spPr>
      </p:sp>
      <p:sp>
        <p:nvSpPr>
          <p:cNvPr id="7" name="Shape 5"/>
          <p:cNvSpPr/>
          <p:nvPr/>
        </p:nvSpPr>
        <p:spPr>
          <a:xfrm>
            <a:off x="457200" y="1005840"/>
            <a:ext cx="8229600" cy="1005840"/>
          </a:xfrm>
          <a:prstGeom prst="roundRect">
            <a:avLst>
              <a:gd name="adj" fmla="val 7273"/>
            </a:avLst>
          </a:prstGeom>
          <a:solidFill>
            <a:srgbClr val="1B2A4A"/>
          </a:solidFill>
          <a:ln/>
        </p:spPr>
      </p:sp>
      <p:sp>
        <p:nvSpPr>
          <p:cNvPr id="8" name="Text 6"/>
          <p:cNvSpPr/>
          <p:nvPr/>
        </p:nvSpPr>
        <p:spPr>
          <a:xfrm>
            <a:off x="731520" y="1051560"/>
            <a:ext cx="2743200" cy="914400"/>
          </a:xfrm>
          <a:prstGeom prst="rect">
            <a:avLst/>
          </a:prstGeom>
          <a:noFill/>
          <a:ln/>
        </p:spPr>
        <p:txBody>
          <a:bodyPr wrap="square" lIns="0" tIns="0" rIns="0" bIns="0" rtlCol="0" anchor="ctr"/>
          <a:lstStyle/>
          <a:p>
            <a:pPr indent="0" marL="0">
              <a:buNone/>
            </a:pPr>
            <a:r>
              <a:rPr lang="en-US" sz="4800" b="1" dirty="0">
                <a:solidFill>
                  <a:srgbClr val="C8A951"/>
                </a:solidFill>
                <a:latin typeface="Georgia" pitchFamily="34" charset="0"/>
                <a:ea typeface="Georgia" pitchFamily="34" charset="-122"/>
                <a:cs typeface="Georgia" pitchFamily="34" charset="-120"/>
              </a:rPr>
              <a:t>$25M</a:t>
            </a:r>
            <a:endParaRPr lang="en-US" sz="4800" dirty="0"/>
          </a:p>
        </p:txBody>
      </p:sp>
      <p:sp>
        <p:nvSpPr>
          <p:cNvPr id="9" name="Text 7"/>
          <p:cNvSpPr/>
          <p:nvPr/>
        </p:nvSpPr>
        <p:spPr>
          <a:xfrm>
            <a:off x="3200400" y="1097280"/>
            <a:ext cx="5029200" cy="411480"/>
          </a:xfrm>
          <a:prstGeom prst="rect">
            <a:avLst/>
          </a:prstGeom>
          <a:noFill/>
          <a:ln/>
        </p:spPr>
        <p:txBody>
          <a:bodyPr wrap="square" lIns="0" tIns="0" rIns="0" bIns="0" rtlCol="0" anchor="ctr"/>
          <a:lstStyle/>
          <a:p>
            <a:pPr indent="0" marL="0">
              <a:buNone/>
            </a:pPr>
            <a:r>
              <a:rPr lang="en-US" sz="1800" b="1" dirty="0">
                <a:solidFill>
                  <a:srgbClr val="FFFFFF"/>
                </a:solidFill>
                <a:latin typeface="Arial" pitchFamily="34" charset="0"/>
                <a:ea typeface="Arial" pitchFamily="34" charset="-122"/>
                <a:cs typeface="Arial" pitchFamily="34" charset="-120"/>
              </a:rPr>
              <a:t>Growth Capital  |  Series B</a:t>
            </a:r>
            <a:endParaRPr lang="en-US" sz="1800" dirty="0"/>
          </a:p>
        </p:txBody>
      </p:sp>
      <p:sp>
        <p:nvSpPr>
          <p:cNvPr id="10" name="Text 8"/>
          <p:cNvSpPr/>
          <p:nvPr/>
        </p:nvSpPr>
        <p:spPr>
          <a:xfrm>
            <a:off x="3200400" y="1508760"/>
            <a:ext cx="5029200" cy="320040"/>
          </a:xfrm>
          <a:prstGeom prst="rect">
            <a:avLst/>
          </a:prstGeom>
          <a:noFill/>
          <a:ln/>
        </p:spPr>
        <p:txBody>
          <a:bodyPr wrap="square" lIns="0" tIns="0" rIns="0" bIns="0" rtlCol="0" anchor="ctr"/>
          <a:lstStyle/>
          <a:p>
            <a:pPr indent="0" marL="0">
              <a:buNone/>
            </a:pPr>
            <a:r>
              <a:rPr lang="en-US" sz="1000" dirty="0">
                <a:solidFill>
                  <a:srgbClr val="E8D5A3"/>
                </a:solidFill>
                <a:latin typeface="Arial" pitchFamily="34" charset="0"/>
                <a:ea typeface="Arial" pitchFamily="34" charset="-122"/>
                <a:cs typeface="Arial" pitchFamily="34" charset="-120"/>
              </a:rPr>
              <a:t>To fund 45 new locations, tech platform, and working capital over 3 years</a:t>
            </a:r>
            <a:endParaRPr lang="en-US" sz="1000" dirty="0"/>
          </a:p>
        </p:txBody>
      </p:sp>
      <p:sp>
        <p:nvSpPr>
          <p:cNvPr id="11" name="Text 9"/>
          <p:cNvSpPr/>
          <p:nvPr/>
        </p:nvSpPr>
        <p:spPr>
          <a:xfrm>
            <a:off x="731520" y="2286000"/>
            <a:ext cx="3657600" cy="274320"/>
          </a:xfrm>
          <a:prstGeom prst="rect">
            <a:avLst/>
          </a:prstGeom>
          <a:noFill/>
          <a:ln/>
        </p:spPr>
        <p:txBody>
          <a:bodyPr wrap="square" rtlCol="0" anchor="ctr"/>
          <a:lstStyle/>
          <a:p>
            <a:pPr indent="0" marL="0">
              <a:buNone/>
            </a:pPr>
            <a:r>
              <a:rPr lang="en-US" sz="1200" b="1" dirty="0">
                <a:solidFill>
                  <a:srgbClr val="1B2A4A"/>
                </a:solidFill>
                <a:latin typeface="Arial" pitchFamily="34" charset="0"/>
                <a:ea typeface="Arial" pitchFamily="34" charset="-122"/>
                <a:cs typeface="Arial" pitchFamily="34" charset="-120"/>
              </a:rPr>
              <a:t>Use of Proceeds</a:t>
            </a:r>
            <a:endParaRPr lang="en-US" sz="1200" dirty="0"/>
          </a:p>
        </p:txBody>
      </p:sp>
      <p:graphicFrame>
        <p:nvGraphicFramePr>
          <p:cNvPr id="12" name="Chart 0" descr=""/>
          <p:cNvGraphicFramePr/>
          <p:nvPr/>
        </p:nvGraphicFramePr>
        <p:xfrm>
          <a:off x="182880" y="2560320"/>
          <a:ext cx="4389120" cy="1920240"/>
        </p:xfrm>
        <a:graphic xmlns:a="http://schemas.openxmlformats.org/drawingml/2006/main">
          <a:graphicData uri="http://schemas.openxmlformats.org/drawingml/2006/chart">
            <c:chart xmlns:c="http://schemas.openxmlformats.org/drawingml/2006/chart" r:id="rId1"/>
          </a:graphicData>
        </a:graphic>
      </p:graphicFrame>
      <p:sp>
        <p:nvSpPr>
          <p:cNvPr id="13" name="Text 10"/>
          <p:cNvSpPr/>
          <p:nvPr/>
        </p:nvSpPr>
        <p:spPr>
          <a:xfrm>
            <a:off x="5029200" y="2286000"/>
            <a:ext cx="3657600" cy="274320"/>
          </a:xfrm>
          <a:prstGeom prst="rect">
            <a:avLst/>
          </a:prstGeom>
          <a:noFill/>
          <a:ln/>
        </p:spPr>
        <p:txBody>
          <a:bodyPr wrap="square" rtlCol="0" anchor="ctr"/>
          <a:lstStyle/>
          <a:p>
            <a:pPr indent="0" marL="0">
              <a:buNone/>
            </a:pPr>
            <a:r>
              <a:rPr lang="en-US" sz="1200" b="1" dirty="0">
                <a:solidFill>
                  <a:srgbClr val="1B2A4A"/>
                </a:solidFill>
                <a:latin typeface="Arial" pitchFamily="34" charset="0"/>
                <a:ea typeface="Arial" pitchFamily="34" charset="-122"/>
                <a:cs typeface="Arial" pitchFamily="34" charset="-120"/>
              </a:rPr>
              <a:t>Key Milestones</a:t>
            </a:r>
            <a:endParaRPr lang="en-US" sz="1200" dirty="0"/>
          </a:p>
        </p:txBody>
      </p:sp>
      <p:sp>
        <p:nvSpPr>
          <p:cNvPr id="14" name="Shape 11"/>
          <p:cNvSpPr/>
          <p:nvPr/>
        </p:nvSpPr>
        <p:spPr>
          <a:xfrm>
            <a:off x="5074920" y="2743200"/>
            <a:ext cx="109728" cy="109728"/>
          </a:xfrm>
          <a:prstGeom prst="ellipse">
            <a:avLst/>
          </a:prstGeom>
          <a:solidFill>
            <a:srgbClr val="C8A951"/>
          </a:solidFill>
          <a:ln/>
        </p:spPr>
      </p:sp>
      <p:sp>
        <p:nvSpPr>
          <p:cNvPr id="15" name="Text 12"/>
          <p:cNvSpPr/>
          <p:nvPr/>
        </p:nvSpPr>
        <p:spPr>
          <a:xfrm>
            <a:off x="5303520" y="2679192"/>
            <a:ext cx="868680" cy="256032"/>
          </a:xfrm>
          <a:prstGeom prst="rect">
            <a:avLst/>
          </a:prstGeom>
          <a:noFill/>
          <a:ln/>
        </p:spPr>
        <p:txBody>
          <a:bodyPr wrap="square" lIns="0" tIns="0" rIns="0" bIns="0" rtlCol="0" anchor="ctr"/>
          <a:lstStyle/>
          <a:p>
            <a:pPr indent="0" marL="0">
              <a:buNone/>
            </a:pPr>
            <a:r>
              <a:rPr lang="en-US" sz="800" b="1" dirty="0">
                <a:solidFill>
                  <a:srgbClr val="1B2A4A"/>
                </a:solidFill>
                <a:latin typeface="Arial" pitchFamily="34" charset="0"/>
                <a:ea typeface="Arial" pitchFamily="34" charset="-122"/>
                <a:cs typeface="Arial" pitchFamily="34" charset="-120"/>
              </a:rPr>
              <a:t>Q3 2026</a:t>
            </a:r>
            <a:endParaRPr lang="en-US" sz="800" dirty="0"/>
          </a:p>
        </p:txBody>
      </p:sp>
      <p:sp>
        <p:nvSpPr>
          <p:cNvPr id="16" name="Text 13"/>
          <p:cNvSpPr/>
          <p:nvPr/>
        </p:nvSpPr>
        <p:spPr>
          <a:xfrm>
            <a:off x="6217920" y="2679192"/>
            <a:ext cx="2560320" cy="256032"/>
          </a:xfrm>
          <a:prstGeom prst="rect">
            <a:avLst/>
          </a:prstGeom>
          <a:noFill/>
          <a:ln/>
        </p:spPr>
        <p:txBody>
          <a:bodyPr wrap="square" lIns="0" tIns="0" rIns="0" bIns="0" rtlCol="0" anchor="ctr"/>
          <a:lstStyle/>
          <a:p>
            <a:pPr indent="0" marL="0">
              <a:buNone/>
            </a:pPr>
            <a:r>
              <a:rPr lang="en-US" sz="800" dirty="0">
                <a:solidFill>
                  <a:srgbClr val="636E72"/>
                </a:solidFill>
                <a:latin typeface="Arial" pitchFamily="34" charset="0"/>
                <a:ea typeface="Arial" pitchFamily="34" charset="-122"/>
                <a:cs typeface="Arial" pitchFamily="34" charset="-120"/>
              </a:rPr>
              <a:t>Close funding, begin site selection</a:t>
            </a:r>
            <a:endParaRPr lang="en-US" sz="800" dirty="0"/>
          </a:p>
        </p:txBody>
      </p:sp>
      <p:sp>
        <p:nvSpPr>
          <p:cNvPr id="17" name="Shape 14"/>
          <p:cNvSpPr/>
          <p:nvPr/>
        </p:nvSpPr>
        <p:spPr>
          <a:xfrm>
            <a:off x="5074920" y="3054096"/>
            <a:ext cx="109728" cy="109728"/>
          </a:xfrm>
          <a:prstGeom prst="ellipse">
            <a:avLst/>
          </a:prstGeom>
          <a:solidFill>
            <a:srgbClr val="C8A951"/>
          </a:solidFill>
          <a:ln/>
        </p:spPr>
      </p:sp>
      <p:sp>
        <p:nvSpPr>
          <p:cNvPr id="18" name="Text 15"/>
          <p:cNvSpPr/>
          <p:nvPr/>
        </p:nvSpPr>
        <p:spPr>
          <a:xfrm>
            <a:off x="5303520" y="2990088"/>
            <a:ext cx="868680" cy="256032"/>
          </a:xfrm>
          <a:prstGeom prst="rect">
            <a:avLst/>
          </a:prstGeom>
          <a:noFill/>
          <a:ln/>
        </p:spPr>
        <p:txBody>
          <a:bodyPr wrap="square" lIns="0" tIns="0" rIns="0" bIns="0" rtlCol="0" anchor="ctr"/>
          <a:lstStyle/>
          <a:p>
            <a:pPr indent="0" marL="0">
              <a:buNone/>
            </a:pPr>
            <a:r>
              <a:rPr lang="en-US" sz="800" b="1" dirty="0">
                <a:solidFill>
                  <a:srgbClr val="1B2A4A"/>
                </a:solidFill>
                <a:latin typeface="Arial" pitchFamily="34" charset="0"/>
                <a:ea typeface="Arial" pitchFamily="34" charset="-122"/>
                <a:cs typeface="Arial" pitchFamily="34" charset="-120"/>
              </a:rPr>
              <a:t>Q4 2026</a:t>
            </a:r>
            <a:endParaRPr lang="en-US" sz="800" dirty="0"/>
          </a:p>
        </p:txBody>
      </p:sp>
      <p:sp>
        <p:nvSpPr>
          <p:cNvPr id="19" name="Text 16"/>
          <p:cNvSpPr/>
          <p:nvPr/>
        </p:nvSpPr>
        <p:spPr>
          <a:xfrm>
            <a:off x="6217920" y="2990088"/>
            <a:ext cx="2560320" cy="256032"/>
          </a:xfrm>
          <a:prstGeom prst="rect">
            <a:avLst/>
          </a:prstGeom>
          <a:noFill/>
          <a:ln/>
        </p:spPr>
        <p:txBody>
          <a:bodyPr wrap="square" lIns="0" tIns="0" rIns="0" bIns="0" rtlCol="0" anchor="ctr"/>
          <a:lstStyle/>
          <a:p>
            <a:pPr indent="0" marL="0">
              <a:buNone/>
            </a:pPr>
            <a:r>
              <a:rPr lang="en-US" sz="800" dirty="0">
                <a:solidFill>
                  <a:srgbClr val="636E72"/>
                </a:solidFill>
                <a:latin typeface="Arial" pitchFamily="34" charset="0"/>
                <a:ea typeface="Arial" pitchFamily="34" charset="-122"/>
                <a:cs typeface="Arial" pitchFamily="34" charset="-120"/>
              </a:rPr>
              <a:t>First 5 hotel construction starts</a:t>
            </a:r>
            <a:endParaRPr lang="en-US" sz="800" dirty="0"/>
          </a:p>
        </p:txBody>
      </p:sp>
      <p:sp>
        <p:nvSpPr>
          <p:cNvPr id="20" name="Shape 17"/>
          <p:cNvSpPr/>
          <p:nvPr/>
        </p:nvSpPr>
        <p:spPr>
          <a:xfrm>
            <a:off x="5074920" y="3364992"/>
            <a:ext cx="109728" cy="109728"/>
          </a:xfrm>
          <a:prstGeom prst="ellipse">
            <a:avLst/>
          </a:prstGeom>
          <a:solidFill>
            <a:srgbClr val="C8A951"/>
          </a:solidFill>
          <a:ln/>
        </p:spPr>
      </p:sp>
      <p:sp>
        <p:nvSpPr>
          <p:cNvPr id="21" name="Text 18"/>
          <p:cNvSpPr/>
          <p:nvPr/>
        </p:nvSpPr>
        <p:spPr>
          <a:xfrm>
            <a:off x="5303520" y="3300984"/>
            <a:ext cx="868680" cy="256032"/>
          </a:xfrm>
          <a:prstGeom prst="rect">
            <a:avLst/>
          </a:prstGeom>
          <a:noFill/>
          <a:ln/>
        </p:spPr>
        <p:txBody>
          <a:bodyPr wrap="square" lIns="0" tIns="0" rIns="0" bIns="0" rtlCol="0" anchor="ctr"/>
          <a:lstStyle/>
          <a:p>
            <a:pPr indent="0" marL="0">
              <a:buNone/>
            </a:pPr>
            <a:r>
              <a:rPr lang="en-US" sz="800" b="1" dirty="0">
                <a:solidFill>
                  <a:srgbClr val="1B2A4A"/>
                </a:solidFill>
                <a:latin typeface="Arial" pitchFamily="34" charset="0"/>
                <a:ea typeface="Arial" pitchFamily="34" charset="-122"/>
                <a:cs typeface="Arial" pitchFamily="34" charset="-120"/>
              </a:rPr>
              <a:t>Q2 2027</a:t>
            </a:r>
            <a:endParaRPr lang="en-US" sz="800" dirty="0"/>
          </a:p>
        </p:txBody>
      </p:sp>
      <p:sp>
        <p:nvSpPr>
          <p:cNvPr id="22" name="Text 19"/>
          <p:cNvSpPr/>
          <p:nvPr/>
        </p:nvSpPr>
        <p:spPr>
          <a:xfrm>
            <a:off x="6217920" y="3300984"/>
            <a:ext cx="2560320" cy="256032"/>
          </a:xfrm>
          <a:prstGeom prst="rect">
            <a:avLst/>
          </a:prstGeom>
          <a:noFill/>
          <a:ln/>
        </p:spPr>
        <p:txBody>
          <a:bodyPr wrap="square" lIns="0" tIns="0" rIns="0" bIns="0" rtlCol="0" anchor="ctr"/>
          <a:lstStyle/>
          <a:p>
            <a:pPr indent="0" marL="0">
              <a:buNone/>
            </a:pPr>
            <a:r>
              <a:rPr lang="en-US" sz="800" dirty="0">
                <a:solidFill>
                  <a:srgbClr val="636E72"/>
                </a:solidFill>
                <a:latin typeface="Arial" pitchFamily="34" charset="0"/>
                <a:ea typeface="Arial" pitchFamily="34" charset="-122"/>
                <a:cs typeface="Arial" pitchFamily="34" charset="-120"/>
              </a:rPr>
              <a:t>18 new locations operational</a:t>
            </a:r>
            <a:endParaRPr lang="en-US" sz="800" dirty="0"/>
          </a:p>
        </p:txBody>
      </p:sp>
      <p:sp>
        <p:nvSpPr>
          <p:cNvPr id="23" name="Shape 20"/>
          <p:cNvSpPr/>
          <p:nvPr/>
        </p:nvSpPr>
        <p:spPr>
          <a:xfrm>
            <a:off x="5074920" y="3675888"/>
            <a:ext cx="109728" cy="109728"/>
          </a:xfrm>
          <a:prstGeom prst="ellipse">
            <a:avLst/>
          </a:prstGeom>
          <a:solidFill>
            <a:srgbClr val="1B2A4A"/>
          </a:solidFill>
          <a:ln/>
        </p:spPr>
      </p:sp>
      <p:sp>
        <p:nvSpPr>
          <p:cNvPr id="24" name="Text 21"/>
          <p:cNvSpPr/>
          <p:nvPr/>
        </p:nvSpPr>
        <p:spPr>
          <a:xfrm>
            <a:off x="5303520" y="3611880"/>
            <a:ext cx="868680" cy="256032"/>
          </a:xfrm>
          <a:prstGeom prst="rect">
            <a:avLst/>
          </a:prstGeom>
          <a:noFill/>
          <a:ln/>
        </p:spPr>
        <p:txBody>
          <a:bodyPr wrap="square" lIns="0" tIns="0" rIns="0" bIns="0" rtlCol="0" anchor="ctr"/>
          <a:lstStyle/>
          <a:p>
            <a:pPr indent="0" marL="0">
              <a:buNone/>
            </a:pPr>
            <a:r>
              <a:rPr lang="en-US" sz="800" b="1" dirty="0">
                <a:solidFill>
                  <a:srgbClr val="1B2A4A"/>
                </a:solidFill>
                <a:latin typeface="Arial" pitchFamily="34" charset="0"/>
                <a:ea typeface="Arial" pitchFamily="34" charset="-122"/>
                <a:cs typeface="Arial" pitchFamily="34" charset="-120"/>
              </a:rPr>
              <a:t>Q4 2027</a:t>
            </a:r>
            <a:endParaRPr lang="en-US" sz="800" dirty="0"/>
          </a:p>
        </p:txBody>
      </p:sp>
      <p:sp>
        <p:nvSpPr>
          <p:cNvPr id="25" name="Text 22"/>
          <p:cNvSpPr/>
          <p:nvPr/>
        </p:nvSpPr>
        <p:spPr>
          <a:xfrm>
            <a:off x="6217920" y="3611880"/>
            <a:ext cx="2560320" cy="256032"/>
          </a:xfrm>
          <a:prstGeom prst="rect">
            <a:avLst/>
          </a:prstGeom>
          <a:noFill/>
          <a:ln/>
        </p:spPr>
        <p:txBody>
          <a:bodyPr wrap="square" lIns="0" tIns="0" rIns="0" bIns="0" rtlCol="0" anchor="ctr"/>
          <a:lstStyle/>
          <a:p>
            <a:pPr indent="0" marL="0">
              <a:buNone/>
            </a:pPr>
            <a:r>
              <a:rPr lang="en-US" sz="800" dirty="0">
                <a:solidFill>
                  <a:srgbClr val="636E72"/>
                </a:solidFill>
                <a:latin typeface="Arial" pitchFamily="34" charset="0"/>
                <a:ea typeface="Arial" pitchFamily="34" charset="-122"/>
                <a:cs typeface="Arial" pitchFamily="34" charset="-120"/>
              </a:rPr>
              <a:t>Dynamic ADR pricing live</a:t>
            </a:r>
            <a:endParaRPr lang="en-US" sz="800" dirty="0"/>
          </a:p>
        </p:txBody>
      </p:sp>
      <p:sp>
        <p:nvSpPr>
          <p:cNvPr id="26" name="Shape 23"/>
          <p:cNvSpPr/>
          <p:nvPr/>
        </p:nvSpPr>
        <p:spPr>
          <a:xfrm>
            <a:off x="5074920" y="3986784"/>
            <a:ext cx="109728" cy="109728"/>
          </a:xfrm>
          <a:prstGeom prst="ellipse">
            <a:avLst/>
          </a:prstGeom>
          <a:solidFill>
            <a:srgbClr val="1B2A4A"/>
          </a:solidFill>
          <a:ln/>
        </p:spPr>
      </p:sp>
      <p:sp>
        <p:nvSpPr>
          <p:cNvPr id="27" name="Text 24"/>
          <p:cNvSpPr/>
          <p:nvPr/>
        </p:nvSpPr>
        <p:spPr>
          <a:xfrm>
            <a:off x="5303520" y="3922776"/>
            <a:ext cx="868680" cy="256032"/>
          </a:xfrm>
          <a:prstGeom prst="rect">
            <a:avLst/>
          </a:prstGeom>
          <a:noFill/>
          <a:ln/>
        </p:spPr>
        <p:txBody>
          <a:bodyPr wrap="square" lIns="0" tIns="0" rIns="0" bIns="0" rtlCol="0" anchor="ctr"/>
          <a:lstStyle/>
          <a:p>
            <a:pPr indent="0" marL="0">
              <a:buNone/>
            </a:pPr>
            <a:r>
              <a:rPr lang="en-US" sz="800" b="1" dirty="0">
                <a:solidFill>
                  <a:srgbClr val="1B2A4A"/>
                </a:solidFill>
                <a:latin typeface="Arial" pitchFamily="34" charset="0"/>
                <a:ea typeface="Arial" pitchFamily="34" charset="-122"/>
                <a:cs typeface="Arial" pitchFamily="34" charset="-120"/>
              </a:rPr>
              <a:t>Q2 2028</a:t>
            </a:r>
            <a:endParaRPr lang="en-US" sz="800" dirty="0"/>
          </a:p>
        </p:txBody>
      </p:sp>
      <p:sp>
        <p:nvSpPr>
          <p:cNvPr id="28" name="Text 25"/>
          <p:cNvSpPr/>
          <p:nvPr/>
        </p:nvSpPr>
        <p:spPr>
          <a:xfrm>
            <a:off x="6217920" y="3922776"/>
            <a:ext cx="2560320" cy="256032"/>
          </a:xfrm>
          <a:prstGeom prst="rect">
            <a:avLst/>
          </a:prstGeom>
          <a:noFill/>
          <a:ln/>
        </p:spPr>
        <p:txBody>
          <a:bodyPr wrap="square" lIns="0" tIns="0" rIns="0" bIns="0" rtlCol="0" anchor="ctr"/>
          <a:lstStyle/>
          <a:p>
            <a:pPr indent="0" marL="0">
              <a:buNone/>
            </a:pPr>
            <a:r>
              <a:rPr lang="en-US" sz="800" dirty="0">
                <a:solidFill>
                  <a:srgbClr val="636E72"/>
                </a:solidFill>
                <a:latin typeface="Arial" pitchFamily="34" charset="0"/>
                <a:ea typeface="Arial" pitchFamily="34" charset="-122"/>
                <a:cs typeface="Arial" pitchFamily="34" charset="-120"/>
              </a:rPr>
              <a:t>35 new locations operational</a:t>
            </a:r>
            <a:endParaRPr lang="en-US" sz="800" dirty="0"/>
          </a:p>
        </p:txBody>
      </p:sp>
      <p:sp>
        <p:nvSpPr>
          <p:cNvPr id="29" name="Shape 26"/>
          <p:cNvSpPr/>
          <p:nvPr/>
        </p:nvSpPr>
        <p:spPr>
          <a:xfrm>
            <a:off x="5074920" y="4297680"/>
            <a:ext cx="109728" cy="109728"/>
          </a:xfrm>
          <a:prstGeom prst="ellipse">
            <a:avLst/>
          </a:prstGeom>
          <a:solidFill>
            <a:srgbClr val="1B2A4A"/>
          </a:solidFill>
          <a:ln/>
        </p:spPr>
      </p:sp>
      <p:sp>
        <p:nvSpPr>
          <p:cNvPr id="30" name="Text 27"/>
          <p:cNvSpPr/>
          <p:nvPr/>
        </p:nvSpPr>
        <p:spPr>
          <a:xfrm>
            <a:off x="5303520" y="4233672"/>
            <a:ext cx="868680" cy="256032"/>
          </a:xfrm>
          <a:prstGeom prst="rect">
            <a:avLst/>
          </a:prstGeom>
          <a:noFill/>
          <a:ln/>
        </p:spPr>
        <p:txBody>
          <a:bodyPr wrap="square" lIns="0" tIns="0" rIns="0" bIns="0" rtlCol="0" anchor="ctr"/>
          <a:lstStyle/>
          <a:p>
            <a:pPr indent="0" marL="0">
              <a:buNone/>
            </a:pPr>
            <a:r>
              <a:rPr lang="en-US" sz="800" b="1" dirty="0">
                <a:solidFill>
                  <a:srgbClr val="1B2A4A"/>
                </a:solidFill>
                <a:latin typeface="Arial" pitchFamily="34" charset="0"/>
                <a:ea typeface="Arial" pitchFamily="34" charset="-122"/>
                <a:cs typeface="Arial" pitchFamily="34" charset="-120"/>
              </a:rPr>
              <a:t>Q4 2028</a:t>
            </a:r>
            <a:endParaRPr lang="en-US" sz="800" dirty="0"/>
          </a:p>
        </p:txBody>
      </p:sp>
      <p:sp>
        <p:nvSpPr>
          <p:cNvPr id="31" name="Text 28"/>
          <p:cNvSpPr/>
          <p:nvPr/>
        </p:nvSpPr>
        <p:spPr>
          <a:xfrm>
            <a:off x="6217920" y="4233672"/>
            <a:ext cx="2560320" cy="256032"/>
          </a:xfrm>
          <a:prstGeom prst="rect">
            <a:avLst/>
          </a:prstGeom>
          <a:noFill/>
          <a:ln/>
        </p:spPr>
        <p:txBody>
          <a:bodyPr wrap="square" lIns="0" tIns="0" rIns="0" bIns="0" rtlCol="0" anchor="ctr"/>
          <a:lstStyle/>
          <a:p>
            <a:pPr indent="0" marL="0">
              <a:buNone/>
            </a:pPr>
            <a:r>
              <a:rPr lang="en-US" sz="800" dirty="0">
                <a:solidFill>
                  <a:srgbClr val="636E72"/>
                </a:solidFill>
                <a:latin typeface="Arial" pitchFamily="34" charset="0"/>
                <a:ea typeface="Arial" pitchFamily="34" charset="-122"/>
                <a:cs typeface="Arial" pitchFamily="34" charset="-120"/>
              </a:rPr>
              <a:t>120 total locations — Phase 3 done</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F1A2E"/>
        </a:solidFill>
      </p:bgPr>
    </p:bg>
    <p:spTree>
      <p:nvGrpSpPr>
        <p:cNvPr id="1" name=""/>
        <p:cNvGrpSpPr/>
        <p:nvPr/>
      </p:nvGrpSpPr>
      <p:grpSpPr>
        <a:xfrm>
          <a:off x="0" y="0"/>
          <a:ext cx="0" cy="0"/>
          <a:chOff x="0" y="0"/>
          <a:chExt cx="0" cy="0"/>
        </a:xfrm>
      </p:grpSpPr>
      <p:sp>
        <p:nvSpPr>
          <p:cNvPr id="2" name="Shape 0"/>
          <p:cNvSpPr/>
          <p:nvPr/>
        </p:nvSpPr>
        <p:spPr>
          <a:xfrm>
            <a:off x="0" y="2103120"/>
            <a:ext cx="9144000" cy="36576"/>
          </a:xfrm>
          <a:prstGeom prst="rect">
            <a:avLst/>
          </a:prstGeom>
          <a:solidFill>
            <a:srgbClr val="C8A951"/>
          </a:solidFill>
          <a:ln/>
        </p:spPr>
      </p:sp>
      <p:sp>
        <p:nvSpPr>
          <p:cNvPr id="3" name="Text 1"/>
          <p:cNvSpPr/>
          <p:nvPr/>
        </p:nvSpPr>
        <p:spPr>
          <a:xfrm>
            <a:off x="731520" y="731520"/>
            <a:ext cx="7315200" cy="548640"/>
          </a:xfrm>
          <a:prstGeom prst="rect">
            <a:avLst/>
          </a:prstGeom>
          <a:noFill/>
          <a:ln/>
        </p:spPr>
        <p:txBody>
          <a:bodyPr wrap="square" rtlCol="0" anchor="ctr"/>
          <a:lstStyle/>
          <a:p>
            <a:pPr indent="0" marL="0">
              <a:buNone/>
            </a:pPr>
            <a:r>
              <a:rPr lang="en-US" sz="1600" b="1" spc="1000" kern="0" dirty="0">
                <a:solidFill>
                  <a:srgbClr val="C8A951"/>
                </a:solidFill>
                <a:latin typeface="Georgia" pitchFamily="34" charset="0"/>
                <a:ea typeface="Georgia" pitchFamily="34" charset="-122"/>
                <a:cs typeface="Georgia" pitchFamily="34" charset="-120"/>
              </a:rPr>
              <a:t>FALCON</a:t>
            </a:r>
            <a:endParaRPr lang="en-US" sz="1600" dirty="0"/>
          </a:p>
        </p:txBody>
      </p:sp>
      <p:sp>
        <p:nvSpPr>
          <p:cNvPr id="4" name="Text 2"/>
          <p:cNvSpPr/>
          <p:nvPr/>
        </p:nvSpPr>
        <p:spPr>
          <a:xfrm>
            <a:off x="731520" y="1188720"/>
            <a:ext cx="7315200" cy="457200"/>
          </a:xfrm>
          <a:prstGeom prst="rect">
            <a:avLst/>
          </a:prstGeom>
          <a:noFill/>
          <a:ln/>
        </p:spPr>
        <p:txBody>
          <a:bodyPr wrap="square" rtlCol="0" anchor="ctr"/>
          <a:lstStyle/>
          <a:p>
            <a:pPr indent="0" marL="0">
              <a:buNone/>
            </a:pPr>
            <a:r>
              <a:rPr lang="en-US" sz="1200" spc="500" kern="0" dirty="0">
                <a:solidFill>
                  <a:srgbClr val="B2BEC3"/>
                </a:solidFill>
                <a:latin typeface="Arial" pitchFamily="34" charset="0"/>
                <a:ea typeface="Arial" pitchFamily="34" charset="-122"/>
                <a:cs typeface="Arial" pitchFamily="34" charset="-120"/>
              </a:rPr>
              <a:t>HOTELS &amp; RESTAURANTS</a:t>
            </a:r>
            <a:endParaRPr lang="en-US" sz="1200" dirty="0"/>
          </a:p>
        </p:txBody>
      </p:sp>
      <p:sp>
        <p:nvSpPr>
          <p:cNvPr id="5" name="Text 3"/>
          <p:cNvSpPr/>
          <p:nvPr/>
        </p:nvSpPr>
        <p:spPr>
          <a:xfrm>
            <a:off x="731520" y="2377440"/>
            <a:ext cx="7315200" cy="822960"/>
          </a:xfrm>
          <a:prstGeom prst="rect">
            <a:avLst/>
          </a:prstGeom>
          <a:noFill/>
          <a:ln/>
        </p:spPr>
        <p:txBody>
          <a:bodyPr wrap="square" rtlCol="0" anchor="ctr"/>
          <a:lstStyle/>
          <a:p>
            <a:pPr indent="0" marL="0">
              <a:buNone/>
            </a:pPr>
            <a:r>
              <a:rPr lang="en-US" sz="4000" b="1" dirty="0">
                <a:solidFill>
                  <a:srgbClr val="FFFFFF"/>
                </a:solidFill>
                <a:latin typeface="Georgia" pitchFamily="34" charset="0"/>
                <a:ea typeface="Georgia" pitchFamily="34" charset="-122"/>
                <a:cs typeface="Georgia" pitchFamily="34" charset="-120"/>
              </a:rPr>
              <a:t>Thank You</a:t>
            </a:r>
            <a:endParaRPr lang="en-US" sz="4000" dirty="0"/>
          </a:p>
        </p:txBody>
      </p:sp>
      <p:sp>
        <p:nvSpPr>
          <p:cNvPr id="6" name="Text 4"/>
          <p:cNvSpPr/>
          <p:nvPr/>
        </p:nvSpPr>
        <p:spPr>
          <a:xfrm>
            <a:off x="731520" y="3200400"/>
            <a:ext cx="7315200" cy="914400"/>
          </a:xfrm>
          <a:prstGeom prst="rect">
            <a:avLst/>
          </a:prstGeom>
          <a:noFill/>
          <a:ln/>
        </p:spPr>
        <p:txBody>
          <a:bodyPr wrap="square" rtlCol="0" anchor="ctr"/>
          <a:lstStyle/>
          <a:p>
            <a:pPr indent="0" marL="0">
              <a:lnSpc>
                <a:spcPct val="150000"/>
              </a:lnSpc>
              <a:buNone/>
            </a:pPr>
            <a:r>
              <a:rPr lang="en-US" sz="1600" b="1" dirty="0">
                <a:solidFill>
                  <a:srgbClr val="C8A951"/>
                </a:solidFill>
                <a:latin typeface="Arial" pitchFamily="34" charset="0"/>
                <a:ea typeface="Arial" pitchFamily="34" charset="-122"/>
                <a:cs typeface="Arial" pitchFamily="34" charset="-120"/>
              </a:rPr>
              <a:t>75 locations today. 120+ tomorrow.</a:t>
            </a:r>
            <a:endParaRPr lang="en-US" sz="1600" dirty="0"/>
          </a:p>
          <a:p>
            <a:pPr indent="0" marL="0">
              <a:lnSpc>
                <a:spcPct val="150000"/>
              </a:lnSpc>
              <a:buNone/>
            </a:pPr>
            <a:r>
              <a:rPr lang="en-US" sz="1200" dirty="0">
                <a:solidFill>
                  <a:srgbClr val="B2BEC3"/>
                </a:solidFill>
                <a:latin typeface="Arial" pitchFamily="34" charset="0"/>
                <a:ea typeface="Arial" pitchFamily="34" charset="-122"/>
                <a:cs typeface="Arial" pitchFamily="34" charset="-120"/>
              </a:rPr>
              <a:t>Proven unit economics. Clear competitive advantages. Defined growth path.</a:t>
            </a:r>
            <a:endParaRPr lang="en-US" sz="1600" dirty="0"/>
          </a:p>
        </p:txBody>
      </p:sp>
      <p:sp>
        <p:nvSpPr>
          <p:cNvPr id="7" name="Text 5"/>
          <p:cNvSpPr/>
          <p:nvPr/>
        </p:nvSpPr>
        <p:spPr>
          <a:xfrm>
            <a:off x="731520" y="4389120"/>
            <a:ext cx="7315200" cy="365760"/>
          </a:xfrm>
          <a:prstGeom prst="rect">
            <a:avLst/>
          </a:prstGeom>
          <a:noFill/>
          <a:ln/>
        </p:spPr>
        <p:txBody>
          <a:bodyPr wrap="square" rtlCol="0" anchor="ctr"/>
          <a:lstStyle/>
          <a:p>
            <a:pPr indent="0" marL="0">
              <a:buNone/>
            </a:pPr>
            <a:r>
              <a:rPr lang="en-US" sz="1000" dirty="0">
                <a:solidFill>
                  <a:srgbClr val="636E72"/>
                </a:solidFill>
                <a:latin typeface="Arial" pitchFamily="34" charset="0"/>
                <a:ea typeface="Arial" pitchFamily="34" charset="-122"/>
                <a:cs typeface="Arial" pitchFamily="34" charset="-120"/>
              </a:rPr>
              <a:t>Contact: investor.relations@falconhospitality.com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4709160"/>
            <a:ext cx="9144000" cy="434340"/>
          </a:xfrm>
          <a:prstGeom prst="rect">
            <a:avLst/>
          </a:prstGeom>
          <a:solidFill>
            <a:srgbClr val="1B2A4A"/>
          </a:solidFill>
          <a:ln/>
        </p:spPr>
      </p:sp>
      <p:sp>
        <p:nvSpPr>
          <p:cNvPr id="3" name="Text 1"/>
          <p:cNvSpPr/>
          <p:nvPr/>
        </p:nvSpPr>
        <p:spPr>
          <a:xfrm>
            <a:off x="457200" y="4736592"/>
            <a:ext cx="4572000" cy="365760"/>
          </a:xfrm>
          <a:prstGeom prst="rect">
            <a:avLst/>
          </a:prstGeom>
          <a:noFill/>
          <a:ln/>
        </p:spPr>
        <p:txBody>
          <a:bodyPr wrap="square" rtlCol="0" anchor="ctr"/>
          <a:lstStyle/>
          <a:p>
            <a:pPr indent="0" marL="0">
              <a:buNone/>
            </a:pPr>
            <a:r>
              <a:rPr lang="en-US" sz="700" dirty="0">
                <a:solidFill>
                  <a:srgbClr val="B2BEC3"/>
                </a:solidFill>
                <a:latin typeface="Arial" pitchFamily="34" charset="0"/>
                <a:ea typeface="Arial" pitchFamily="34" charset="-122"/>
                <a:cs typeface="Arial" pitchFamily="34" charset="-120"/>
              </a:rPr>
              <a:t>CONFIDENTIAL — Falcon Hotels &amp; Restaurants</a:t>
            </a:r>
            <a:endParaRPr lang="en-US" sz="700" dirty="0"/>
          </a:p>
        </p:txBody>
      </p:sp>
      <p:sp>
        <p:nvSpPr>
          <p:cNvPr id="4" name="Text 2"/>
          <p:cNvSpPr/>
          <p:nvPr/>
        </p:nvSpPr>
        <p:spPr>
          <a:xfrm>
            <a:off x="7772400" y="4736592"/>
            <a:ext cx="914400" cy="365760"/>
          </a:xfrm>
          <a:prstGeom prst="rect">
            <a:avLst/>
          </a:prstGeom>
          <a:noFill/>
          <a:ln/>
        </p:spPr>
        <p:txBody>
          <a:bodyPr wrap="square" rtlCol="0" anchor="ctr"/>
          <a:lstStyle/>
          <a:p>
            <a:pPr algn="r" indent="0" marL="0">
              <a:buNone/>
            </a:pPr>
            <a:r>
              <a:rPr lang="en-US" sz="700" dirty="0">
                <a:solidFill>
                  <a:srgbClr val="B2BEC3"/>
                </a:solidFill>
                <a:latin typeface="Arial" pitchFamily="34" charset="0"/>
                <a:ea typeface="Arial" pitchFamily="34" charset="-122"/>
                <a:cs typeface="Arial" pitchFamily="34" charset="-120"/>
              </a:rPr>
              <a:t>2 / 18</a:t>
            </a:r>
            <a:endParaRPr lang="en-US" sz="700" dirty="0"/>
          </a:p>
        </p:txBody>
      </p:sp>
      <p:sp>
        <p:nvSpPr>
          <p:cNvPr id="5" name="Text 3"/>
          <p:cNvSpPr/>
          <p:nvPr/>
        </p:nvSpPr>
        <p:spPr>
          <a:xfrm>
            <a:off x="731520" y="457200"/>
            <a:ext cx="7315200" cy="548640"/>
          </a:xfrm>
          <a:prstGeom prst="rect">
            <a:avLst/>
          </a:prstGeom>
          <a:noFill/>
          <a:ln/>
        </p:spPr>
        <p:txBody>
          <a:bodyPr wrap="square" rtlCol="0" anchor="ctr"/>
          <a:lstStyle/>
          <a:p>
            <a:pPr indent="0" marL="0">
              <a:buNone/>
            </a:pPr>
            <a:r>
              <a:rPr lang="en-US" sz="2800" b="1" dirty="0">
                <a:solidFill>
                  <a:srgbClr val="1B2A4A"/>
                </a:solidFill>
                <a:latin typeface="Georgia" pitchFamily="34" charset="0"/>
                <a:ea typeface="Georgia" pitchFamily="34" charset="-122"/>
                <a:cs typeface="Georgia" pitchFamily="34" charset="-120"/>
              </a:rPr>
              <a:t>CONFIDENTIAL</a:t>
            </a:r>
            <a:endParaRPr lang="en-US" sz="2800" dirty="0"/>
          </a:p>
        </p:txBody>
      </p:sp>
      <p:sp>
        <p:nvSpPr>
          <p:cNvPr id="6" name="Shape 4"/>
          <p:cNvSpPr/>
          <p:nvPr/>
        </p:nvSpPr>
        <p:spPr>
          <a:xfrm>
            <a:off x="731520" y="1005840"/>
            <a:ext cx="1828800" cy="0"/>
          </a:xfrm>
          <a:prstGeom prst="line">
            <a:avLst/>
          </a:prstGeom>
          <a:noFill/>
          <a:ln w="38100">
            <a:solidFill>
              <a:srgbClr val="C8A951"/>
            </a:solidFill>
            <a:prstDash val="solid"/>
          </a:ln>
        </p:spPr>
      </p:sp>
      <p:sp>
        <p:nvSpPr>
          <p:cNvPr id="7" name="Text 5"/>
          <p:cNvSpPr/>
          <p:nvPr/>
        </p:nvSpPr>
        <p:spPr>
          <a:xfrm>
            <a:off x="731520" y="1371600"/>
            <a:ext cx="7680960" cy="3200400"/>
          </a:xfrm>
          <a:prstGeom prst="rect">
            <a:avLst/>
          </a:prstGeom>
          <a:noFill/>
          <a:ln/>
        </p:spPr>
        <p:txBody>
          <a:bodyPr wrap="square" rtlCol="0" anchor="ctr"/>
          <a:lstStyle/>
          <a:p>
            <a:pPr indent="0" marL="0">
              <a:lnSpc>
                <a:spcPct val="150000"/>
              </a:lnSpc>
              <a:spcAft>
                <a:spcPts val="1600"/>
              </a:spcAft>
              <a:buNone/>
            </a:pPr>
            <a:r>
              <a:rPr lang="en-US" sz="1200" dirty="0">
                <a:solidFill>
                  <a:srgbClr val="636E72"/>
                </a:solidFill>
                <a:latin typeface="Arial" pitchFamily="34" charset="0"/>
                <a:ea typeface="Arial" pitchFamily="34" charset="-122"/>
                <a:cs typeface="Arial" pitchFamily="34" charset="-120"/>
              </a:rPr>
              <a:t>This presentation contains confidential and proprietary information of Falcon Hotels &amp; Restaurants. It is provided solely for the purpose of evaluating a potential investment and should not be reproduced, distributed, or disclosed to any third party without prior written consent.</a:t>
            </a:r>
            <a:endParaRPr lang="en-US" sz="1200" dirty="0"/>
          </a:p>
          <a:p>
            <a:pPr indent="0" marL="0">
              <a:lnSpc>
                <a:spcPct val="150000"/>
              </a:lnSpc>
              <a:spcAft>
                <a:spcPts val="1600"/>
              </a:spcAft>
              <a:buNone/>
            </a:pPr>
            <a:r>
              <a:rPr lang="en-US" sz="1200" dirty="0">
                <a:solidFill>
                  <a:srgbClr val="636E72"/>
                </a:solidFill>
                <a:latin typeface="Arial" pitchFamily="34" charset="0"/>
                <a:ea typeface="Arial" pitchFamily="34" charset="-122"/>
                <a:cs typeface="Arial" pitchFamily="34" charset="-120"/>
              </a:rPr>
              <a:t>The financial projections and market data contained herein are based on management estimates, historical performance, and publicly available industry benchmarks. Actual results may differ materially from projections. Past performance is not indicative of future results.</a:t>
            </a:r>
            <a:endParaRPr lang="en-US" sz="1200" dirty="0"/>
          </a:p>
          <a:p>
            <a:pPr indent="0" marL="0">
              <a:lnSpc>
                <a:spcPct val="150000"/>
              </a:lnSpc>
              <a:buNone/>
            </a:pPr>
            <a:r>
              <a:rPr lang="en-US" sz="1000" dirty="0">
                <a:solidFill>
                  <a:srgbClr val="B2BEC3"/>
                </a:solidFill>
                <a:latin typeface="Arial" pitchFamily="34" charset="0"/>
                <a:ea typeface="Arial" pitchFamily="34" charset="-122"/>
                <a:cs typeface="Arial" pitchFamily="34" charset="-120"/>
              </a:rPr>
              <a:t>Industry benchmark sources: STR/CoStar, National Restaurant Association, Sprout Social, HC-Resource (2025 data).</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5F7"/>
        </a:solidFill>
      </p:bgPr>
    </p:bg>
    <p:spTree>
      <p:nvGrpSpPr>
        <p:cNvPr id="1" name=""/>
        <p:cNvGrpSpPr/>
        <p:nvPr/>
      </p:nvGrpSpPr>
      <p:grpSpPr>
        <a:xfrm>
          <a:off x="0" y="0"/>
          <a:ext cx="0" cy="0"/>
          <a:chOff x="0" y="0"/>
          <a:chExt cx="0" cy="0"/>
        </a:xfrm>
      </p:grpSpPr>
      <p:sp>
        <p:nvSpPr>
          <p:cNvPr id="2" name="Shape 0"/>
          <p:cNvSpPr/>
          <p:nvPr/>
        </p:nvSpPr>
        <p:spPr>
          <a:xfrm>
            <a:off x="0" y="4709160"/>
            <a:ext cx="9144000" cy="434340"/>
          </a:xfrm>
          <a:prstGeom prst="rect">
            <a:avLst/>
          </a:prstGeom>
          <a:solidFill>
            <a:srgbClr val="1B2A4A"/>
          </a:solidFill>
          <a:ln/>
        </p:spPr>
      </p:sp>
      <p:sp>
        <p:nvSpPr>
          <p:cNvPr id="3" name="Text 1"/>
          <p:cNvSpPr/>
          <p:nvPr/>
        </p:nvSpPr>
        <p:spPr>
          <a:xfrm>
            <a:off x="457200" y="4736592"/>
            <a:ext cx="4572000" cy="365760"/>
          </a:xfrm>
          <a:prstGeom prst="rect">
            <a:avLst/>
          </a:prstGeom>
          <a:noFill/>
          <a:ln/>
        </p:spPr>
        <p:txBody>
          <a:bodyPr wrap="square" rtlCol="0" anchor="ctr"/>
          <a:lstStyle/>
          <a:p>
            <a:pPr indent="0" marL="0">
              <a:buNone/>
            </a:pPr>
            <a:r>
              <a:rPr lang="en-US" sz="700" dirty="0">
                <a:solidFill>
                  <a:srgbClr val="B2BEC3"/>
                </a:solidFill>
                <a:latin typeface="Arial" pitchFamily="34" charset="0"/>
                <a:ea typeface="Arial" pitchFamily="34" charset="-122"/>
                <a:cs typeface="Arial" pitchFamily="34" charset="-120"/>
              </a:rPr>
              <a:t>CONFIDENTIAL — Falcon Hotels &amp; Restaurants</a:t>
            </a:r>
            <a:endParaRPr lang="en-US" sz="700" dirty="0"/>
          </a:p>
        </p:txBody>
      </p:sp>
      <p:sp>
        <p:nvSpPr>
          <p:cNvPr id="4" name="Text 2"/>
          <p:cNvSpPr/>
          <p:nvPr/>
        </p:nvSpPr>
        <p:spPr>
          <a:xfrm>
            <a:off x="7772400" y="4736592"/>
            <a:ext cx="914400" cy="365760"/>
          </a:xfrm>
          <a:prstGeom prst="rect">
            <a:avLst/>
          </a:prstGeom>
          <a:noFill/>
          <a:ln/>
        </p:spPr>
        <p:txBody>
          <a:bodyPr wrap="square" rtlCol="0" anchor="ctr"/>
          <a:lstStyle/>
          <a:p>
            <a:pPr algn="r" indent="0" marL="0">
              <a:buNone/>
            </a:pPr>
            <a:r>
              <a:rPr lang="en-US" sz="700" dirty="0">
                <a:solidFill>
                  <a:srgbClr val="B2BEC3"/>
                </a:solidFill>
                <a:latin typeface="Arial" pitchFamily="34" charset="0"/>
                <a:ea typeface="Arial" pitchFamily="34" charset="-122"/>
                <a:cs typeface="Arial" pitchFamily="34" charset="-120"/>
              </a:rPr>
              <a:t>3 / 18</a:t>
            </a:r>
            <a:endParaRPr lang="en-US" sz="700" dirty="0"/>
          </a:p>
        </p:txBody>
      </p:sp>
      <p:sp>
        <p:nvSpPr>
          <p:cNvPr id="5" name="Text 3"/>
          <p:cNvSpPr/>
          <p:nvPr/>
        </p:nvSpPr>
        <p:spPr>
          <a:xfrm>
            <a:off x="731520" y="365760"/>
            <a:ext cx="7315200" cy="640080"/>
          </a:xfrm>
          <a:prstGeom prst="rect">
            <a:avLst/>
          </a:prstGeom>
          <a:noFill/>
          <a:ln/>
        </p:spPr>
        <p:txBody>
          <a:bodyPr wrap="square" rtlCol="0" anchor="ctr"/>
          <a:lstStyle/>
          <a:p>
            <a:pPr indent="0" marL="0">
              <a:buNone/>
            </a:pPr>
            <a:r>
              <a:rPr lang="en-US" sz="2800" b="1" dirty="0">
                <a:solidFill>
                  <a:srgbClr val="1B2A4A"/>
                </a:solidFill>
                <a:latin typeface="Georgia" pitchFamily="34" charset="0"/>
                <a:ea typeface="Georgia" pitchFamily="34" charset="-122"/>
                <a:cs typeface="Georgia" pitchFamily="34" charset="-120"/>
              </a:rPr>
              <a:t>Agenda</a:t>
            </a:r>
            <a:endParaRPr lang="en-US" sz="2800" dirty="0"/>
          </a:p>
        </p:txBody>
      </p:sp>
      <p:sp>
        <p:nvSpPr>
          <p:cNvPr id="6" name="Shape 4"/>
          <p:cNvSpPr/>
          <p:nvPr/>
        </p:nvSpPr>
        <p:spPr>
          <a:xfrm>
            <a:off x="731520" y="914400"/>
            <a:ext cx="1371600" cy="0"/>
          </a:xfrm>
          <a:prstGeom prst="line">
            <a:avLst/>
          </a:prstGeom>
          <a:noFill/>
          <a:ln w="38100">
            <a:solidFill>
              <a:srgbClr val="C8A951"/>
            </a:solidFill>
            <a:prstDash val="solid"/>
          </a:ln>
        </p:spPr>
      </p:sp>
      <p:sp>
        <p:nvSpPr>
          <p:cNvPr id="7" name="Shape 5"/>
          <p:cNvSpPr/>
          <p:nvPr/>
        </p:nvSpPr>
        <p:spPr>
          <a:xfrm>
            <a:off x="731520" y="1280160"/>
            <a:ext cx="7680960" cy="475488"/>
          </a:xfrm>
          <a:prstGeom prst="roundRect">
            <a:avLst>
              <a:gd name="adj" fmla="val 11538"/>
            </a:avLst>
          </a:prstGeom>
          <a:solidFill>
            <a:srgbClr val="FFFFFF"/>
          </a:solidFill>
          <a:ln/>
        </p:spPr>
      </p:sp>
      <p:sp>
        <p:nvSpPr>
          <p:cNvPr id="8" name="Text 6"/>
          <p:cNvSpPr/>
          <p:nvPr/>
        </p:nvSpPr>
        <p:spPr>
          <a:xfrm>
            <a:off x="868680" y="1325880"/>
            <a:ext cx="457200" cy="365760"/>
          </a:xfrm>
          <a:prstGeom prst="rect">
            <a:avLst/>
          </a:prstGeom>
          <a:noFill/>
          <a:ln/>
        </p:spPr>
        <p:txBody>
          <a:bodyPr wrap="square" lIns="0" tIns="0" rIns="0" bIns="0" rtlCol="0" anchor="ctr"/>
          <a:lstStyle/>
          <a:p>
            <a:pPr indent="0" marL="0">
              <a:buNone/>
            </a:pPr>
            <a:r>
              <a:rPr lang="en-US" sz="1600" b="1" dirty="0">
                <a:solidFill>
                  <a:srgbClr val="C8A951"/>
                </a:solidFill>
                <a:latin typeface="Georgia" pitchFamily="34" charset="0"/>
                <a:ea typeface="Georgia" pitchFamily="34" charset="-122"/>
                <a:cs typeface="Georgia" pitchFamily="34" charset="-120"/>
              </a:rPr>
              <a:t>01</a:t>
            </a:r>
            <a:endParaRPr lang="en-US" sz="1600" dirty="0"/>
          </a:p>
        </p:txBody>
      </p:sp>
      <p:sp>
        <p:nvSpPr>
          <p:cNvPr id="9" name="Text 7"/>
          <p:cNvSpPr/>
          <p:nvPr/>
        </p:nvSpPr>
        <p:spPr>
          <a:xfrm>
            <a:off x="1417320" y="1298448"/>
            <a:ext cx="2743200" cy="228600"/>
          </a:xfrm>
          <a:prstGeom prst="rect">
            <a:avLst/>
          </a:prstGeom>
          <a:noFill/>
          <a:ln/>
        </p:spPr>
        <p:txBody>
          <a:bodyPr wrap="square" lIns="0" tIns="0" rIns="0" bIns="0" rtlCol="0" anchor="ctr"/>
          <a:lstStyle/>
          <a:p>
            <a:pPr indent="0" marL="0">
              <a:buNone/>
            </a:pPr>
            <a:r>
              <a:rPr lang="en-US" sz="1300" b="1" dirty="0">
                <a:solidFill>
                  <a:srgbClr val="1B2A4A"/>
                </a:solidFill>
                <a:latin typeface="Arial" pitchFamily="34" charset="0"/>
                <a:ea typeface="Arial" pitchFamily="34" charset="-122"/>
                <a:cs typeface="Arial" pitchFamily="34" charset="-120"/>
              </a:rPr>
              <a:t>Company Overview</a:t>
            </a:r>
            <a:endParaRPr lang="en-US" sz="1300" dirty="0"/>
          </a:p>
        </p:txBody>
      </p:sp>
      <p:sp>
        <p:nvSpPr>
          <p:cNvPr id="10" name="Text 8"/>
          <p:cNvSpPr/>
          <p:nvPr/>
        </p:nvSpPr>
        <p:spPr>
          <a:xfrm>
            <a:off x="1417320" y="1527048"/>
            <a:ext cx="5486400" cy="182880"/>
          </a:xfrm>
          <a:prstGeom prst="rect">
            <a:avLst/>
          </a:prstGeom>
          <a:noFill/>
          <a:ln/>
        </p:spPr>
        <p:txBody>
          <a:bodyPr wrap="square" lIns="0" tIns="0" rIns="0" bIns="0" rtlCol="0" anchor="ctr"/>
          <a:lstStyle/>
          <a:p>
            <a:pPr indent="0" marL="0">
              <a:buNone/>
            </a:pPr>
            <a:r>
              <a:rPr lang="en-US" sz="900" dirty="0">
                <a:solidFill>
                  <a:srgbClr val="636E72"/>
                </a:solidFill>
                <a:latin typeface="Arial" pitchFamily="34" charset="0"/>
                <a:ea typeface="Arial" pitchFamily="34" charset="-122"/>
                <a:cs typeface="Arial" pitchFamily="34" charset="-120"/>
              </a:rPr>
              <a:t>Our brands, portfolio, and market position</a:t>
            </a:r>
            <a:endParaRPr lang="en-US" sz="900" dirty="0"/>
          </a:p>
        </p:txBody>
      </p:sp>
      <p:sp>
        <p:nvSpPr>
          <p:cNvPr id="11" name="Shape 9"/>
          <p:cNvSpPr/>
          <p:nvPr/>
        </p:nvSpPr>
        <p:spPr>
          <a:xfrm>
            <a:off x="731520" y="1847088"/>
            <a:ext cx="7680960" cy="475488"/>
          </a:xfrm>
          <a:prstGeom prst="roundRect">
            <a:avLst>
              <a:gd name="adj" fmla="val 11538"/>
            </a:avLst>
          </a:prstGeom>
          <a:solidFill>
            <a:srgbClr val="FFFFFF"/>
          </a:solidFill>
          <a:ln/>
        </p:spPr>
      </p:sp>
      <p:sp>
        <p:nvSpPr>
          <p:cNvPr id="12" name="Text 10"/>
          <p:cNvSpPr/>
          <p:nvPr/>
        </p:nvSpPr>
        <p:spPr>
          <a:xfrm>
            <a:off x="868680" y="1892808"/>
            <a:ext cx="457200" cy="365760"/>
          </a:xfrm>
          <a:prstGeom prst="rect">
            <a:avLst/>
          </a:prstGeom>
          <a:noFill/>
          <a:ln/>
        </p:spPr>
        <p:txBody>
          <a:bodyPr wrap="square" lIns="0" tIns="0" rIns="0" bIns="0" rtlCol="0" anchor="ctr"/>
          <a:lstStyle/>
          <a:p>
            <a:pPr indent="0" marL="0">
              <a:buNone/>
            </a:pPr>
            <a:r>
              <a:rPr lang="en-US" sz="1600" b="1" dirty="0">
                <a:solidFill>
                  <a:srgbClr val="C8A951"/>
                </a:solidFill>
                <a:latin typeface="Georgia" pitchFamily="34" charset="0"/>
                <a:ea typeface="Georgia" pitchFamily="34" charset="-122"/>
                <a:cs typeface="Georgia" pitchFamily="34" charset="-120"/>
              </a:rPr>
              <a:t>02</a:t>
            </a:r>
            <a:endParaRPr lang="en-US" sz="1600" dirty="0"/>
          </a:p>
        </p:txBody>
      </p:sp>
      <p:sp>
        <p:nvSpPr>
          <p:cNvPr id="13" name="Text 11"/>
          <p:cNvSpPr/>
          <p:nvPr/>
        </p:nvSpPr>
        <p:spPr>
          <a:xfrm>
            <a:off x="1417320" y="1865376"/>
            <a:ext cx="2743200" cy="228600"/>
          </a:xfrm>
          <a:prstGeom prst="rect">
            <a:avLst/>
          </a:prstGeom>
          <a:noFill/>
          <a:ln/>
        </p:spPr>
        <p:txBody>
          <a:bodyPr wrap="square" lIns="0" tIns="0" rIns="0" bIns="0" rtlCol="0" anchor="ctr"/>
          <a:lstStyle/>
          <a:p>
            <a:pPr indent="0" marL="0">
              <a:buNone/>
            </a:pPr>
            <a:r>
              <a:rPr lang="en-US" sz="1300" b="1" dirty="0">
                <a:solidFill>
                  <a:srgbClr val="1B2A4A"/>
                </a:solidFill>
                <a:latin typeface="Arial" pitchFamily="34" charset="0"/>
                <a:ea typeface="Arial" pitchFamily="34" charset="-122"/>
                <a:cs typeface="Arial" pitchFamily="34" charset="-120"/>
              </a:rPr>
              <a:t>Financial Performance</a:t>
            </a:r>
            <a:endParaRPr lang="en-US" sz="1300" dirty="0"/>
          </a:p>
        </p:txBody>
      </p:sp>
      <p:sp>
        <p:nvSpPr>
          <p:cNvPr id="14" name="Text 12"/>
          <p:cNvSpPr/>
          <p:nvPr/>
        </p:nvSpPr>
        <p:spPr>
          <a:xfrm>
            <a:off x="1417320" y="2093976"/>
            <a:ext cx="5486400" cy="182880"/>
          </a:xfrm>
          <a:prstGeom prst="rect">
            <a:avLst/>
          </a:prstGeom>
          <a:noFill/>
          <a:ln/>
        </p:spPr>
        <p:txBody>
          <a:bodyPr wrap="square" lIns="0" tIns="0" rIns="0" bIns="0" rtlCol="0" anchor="ctr"/>
          <a:lstStyle/>
          <a:p>
            <a:pPr indent="0" marL="0">
              <a:buNone/>
            </a:pPr>
            <a:r>
              <a:rPr lang="en-US" sz="900" dirty="0">
                <a:solidFill>
                  <a:srgbClr val="636E72"/>
                </a:solidFill>
                <a:latin typeface="Arial" pitchFamily="34" charset="0"/>
                <a:ea typeface="Arial" pitchFamily="34" charset="-122"/>
                <a:cs typeface="Arial" pitchFamily="34" charset="-120"/>
              </a:rPr>
              <a:t>Revenue, margins, and unit economics</a:t>
            </a:r>
            <a:endParaRPr lang="en-US" sz="900" dirty="0"/>
          </a:p>
        </p:txBody>
      </p:sp>
      <p:sp>
        <p:nvSpPr>
          <p:cNvPr id="15" name="Shape 13"/>
          <p:cNvSpPr/>
          <p:nvPr/>
        </p:nvSpPr>
        <p:spPr>
          <a:xfrm>
            <a:off x="731520" y="2414016"/>
            <a:ext cx="7680960" cy="475488"/>
          </a:xfrm>
          <a:prstGeom prst="roundRect">
            <a:avLst>
              <a:gd name="adj" fmla="val 11538"/>
            </a:avLst>
          </a:prstGeom>
          <a:solidFill>
            <a:srgbClr val="FFFFFF"/>
          </a:solidFill>
          <a:ln/>
        </p:spPr>
      </p:sp>
      <p:sp>
        <p:nvSpPr>
          <p:cNvPr id="16" name="Text 14"/>
          <p:cNvSpPr/>
          <p:nvPr/>
        </p:nvSpPr>
        <p:spPr>
          <a:xfrm>
            <a:off x="868680" y="2459736"/>
            <a:ext cx="457200" cy="365760"/>
          </a:xfrm>
          <a:prstGeom prst="rect">
            <a:avLst/>
          </a:prstGeom>
          <a:noFill/>
          <a:ln/>
        </p:spPr>
        <p:txBody>
          <a:bodyPr wrap="square" lIns="0" tIns="0" rIns="0" bIns="0" rtlCol="0" anchor="ctr"/>
          <a:lstStyle/>
          <a:p>
            <a:pPr indent="0" marL="0">
              <a:buNone/>
            </a:pPr>
            <a:r>
              <a:rPr lang="en-US" sz="1600" b="1" dirty="0">
                <a:solidFill>
                  <a:srgbClr val="C8A951"/>
                </a:solidFill>
                <a:latin typeface="Georgia" pitchFamily="34" charset="0"/>
                <a:ea typeface="Georgia" pitchFamily="34" charset="-122"/>
                <a:cs typeface="Georgia" pitchFamily="34" charset="-120"/>
              </a:rPr>
              <a:t>03</a:t>
            </a:r>
            <a:endParaRPr lang="en-US" sz="1600" dirty="0"/>
          </a:p>
        </p:txBody>
      </p:sp>
      <p:sp>
        <p:nvSpPr>
          <p:cNvPr id="17" name="Text 15"/>
          <p:cNvSpPr/>
          <p:nvPr/>
        </p:nvSpPr>
        <p:spPr>
          <a:xfrm>
            <a:off x="1417320" y="2432304"/>
            <a:ext cx="2743200" cy="228600"/>
          </a:xfrm>
          <a:prstGeom prst="rect">
            <a:avLst/>
          </a:prstGeom>
          <a:noFill/>
          <a:ln/>
        </p:spPr>
        <p:txBody>
          <a:bodyPr wrap="square" lIns="0" tIns="0" rIns="0" bIns="0" rtlCol="0" anchor="ctr"/>
          <a:lstStyle/>
          <a:p>
            <a:pPr indent="0" marL="0">
              <a:buNone/>
            </a:pPr>
            <a:r>
              <a:rPr lang="en-US" sz="1300" b="1" dirty="0">
                <a:solidFill>
                  <a:srgbClr val="1B2A4A"/>
                </a:solidFill>
                <a:latin typeface="Arial" pitchFamily="34" charset="0"/>
                <a:ea typeface="Arial" pitchFamily="34" charset="-122"/>
                <a:cs typeface="Arial" pitchFamily="34" charset="-120"/>
              </a:rPr>
              <a:t>Competitive Advantage</a:t>
            </a:r>
            <a:endParaRPr lang="en-US" sz="1300" dirty="0"/>
          </a:p>
        </p:txBody>
      </p:sp>
      <p:sp>
        <p:nvSpPr>
          <p:cNvPr id="18" name="Text 16"/>
          <p:cNvSpPr/>
          <p:nvPr/>
        </p:nvSpPr>
        <p:spPr>
          <a:xfrm>
            <a:off x="1417320" y="2660904"/>
            <a:ext cx="5486400" cy="182880"/>
          </a:xfrm>
          <a:prstGeom prst="rect">
            <a:avLst/>
          </a:prstGeom>
          <a:noFill/>
          <a:ln/>
        </p:spPr>
        <p:txBody>
          <a:bodyPr wrap="square" lIns="0" tIns="0" rIns="0" bIns="0" rtlCol="0" anchor="ctr"/>
          <a:lstStyle/>
          <a:p>
            <a:pPr indent="0" marL="0">
              <a:buNone/>
            </a:pPr>
            <a:r>
              <a:rPr lang="en-US" sz="900" dirty="0">
                <a:solidFill>
                  <a:srgbClr val="636E72"/>
                </a:solidFill>
                <a:latin typeface="Arial" pitchFamily="34" charset="0"/>
                <a:ea typeface="Arial" pitchFamily="34" charset="-122"/>
                <a:cs typeface="Arial" pitchFamily="34" charset="-120"/>
              </a:rPr>
              <a:t>Industry benchmarking and SWOT</a:t>
            </a:r>
            <a:endParaRPr lang="en-US" sz="900" dirty="0"/>
          </a:p>
        </p:txBody>
      </p:sp>
      <p:sp>
        <p:nvSpPr>
          <p:cNvPr id="19" name="Shape 17"/>
          <p:cNvSpPr/>
          <p:nvPr/>
        </p:nvSpPr>
        <p:spPr>
          <a:xfrm>
            <a:off x="731520" y="2980944"/>
            <a:ext cx="7680960" cy="475488"/>
          </a:xfrm>
          <a:prstGeom prst="roundRect">
            <a:avLst>
              <a:gd name="adj" fmla="val 11538"/>
            </a:avLst>
          </a:prstGeom>
          <a:solidFill>
            <a:srgbClr val="FFFFFF"/>
          </a:solidFill>
          <a:ln/>
        </p:spPr>
      </p:sp>
      <p:sp>
        <p:nvSpPr>
          <p:cNvPr id="20" name="Text 18"/>
          <p:cNvSpPr/>
          <p:nvPr/>
        </p:nvSpPr>
        <p:spPr>
          <a:xfrm>
            <a:off x="868680" y="3026664"/>
            <a:ext cx="457200" cy="365760"/>
          </a:xfrm>
          <a:prstGeom prst="rect">
            <a:avLst/>
          </a:prstGeom>
          <a:noFill/>
          <a:ln/>
        </p:spPr>
        <p:txBody>
          <a:bodyPr wrap="square" lIns="0" tIns="0" rIns="0" bIns="0" rtlCol="0" anchor="ctr"/>
          <a:lstStyle/>
          <a:p>
            <a:pPr indent="0" marL="0">
              <a:buNone/>
            </a:pPr>
            <a:r>
              <a:rPr lang="en-US" sz="1600" b="1" dirty="0">
                <a:solidFill>
                  <a:srgbClr val="C8A951"/>
                </a:solidFill>
                <a:latin typeface="Georgia" pitchFamily="34" charset="0"/>
                <a:ea typeface="Georgia" pitchFamily="34" charset="-122"/>
                <a:cs typeface="Georgia" pitchFamily="34" charset="-120"/>
              </a:rPr>
              <a:t>04</a:t>
            </a:r>
            <a:endParaRPr lang="en-US" sz="1600" dirty="0"/>
          </a:p>
        </p:txBody>
      </p:sp>
      <p:sp>
        <p:nvSpPr>
          <p:cNvPr id="21" name="Text 19"/>
          <p:cNvSpPr/>
          <p:nvPr/>
        </p:nvSpPr>
        <p:spPr>
          <a:xfrm>
            <a:off x="1417320" y="2999232"/>
            <a:ext cx="2743200" cy="228600"/>
          </a:xfrm>
          <a:prstGeom prst="rect">
            <a:avLst/>
          </a:prstGeom>
          <a:noFill/>
          <a:ln/>
        </p:spPr>
        <p:txBody>
          <a:bodyPr wrap="square" lIns="0" tIns="0" rIns="0" bIns="0" rtlCol="0" anchor="ctr"/>
          <a:lstStyle/>
          <a:p>
            <a:pPr indent="0" marL="0">
              <a:buNone/>
            </a:pPr>
            <a:r>
              <a:rPr lang="en-US" sz="1300" b="1" dirty="0">
                <a:solidFill>
                  <a:srgbClr val="1B2A4A"/>
                </a:solidFill>
                <a:latin typeface="Arial" pitchFamily="34" charset="0"/>
                <a:ea typeface="Arial" pitchFamily="34" charset="-122"/>
                <a:cs typeface="Arial" pitchFamily="34" charset="-120"/>
              </a:rPr>
              <a:t>Growth Strategy</a:t>
            </a:r>
            <a:endParaRPr lang="en-US" sz="1300" dirty="0"/>
          </a:p>
        </p:txBody>
      </p:sp>
      <p:sp>
        <p:nvSpPr>
          <p:cNvPr id="22" name="Text 20"/>
          <p:cNvSpPr/>
          <p:nvPr/>
        </p:nvSpPr>
        <p:spPr>
          <a:xfrm>
            <a:off x="1417320" y="3227832"/>
            <a:ext cx="5486400" cy="182880"/>
          </a:xfrm>
          <a:prstGeom prst="rect">
            <a:avLst/>
          </a:prstGeom>
          <a:noFill/>
          <a:ln/>
        </p:spPr>
        <p:txBody>
          <a:bodyPr wrap="square" lIns="0" tIns="0" rIns="0" bIns="0" rtlCol="0" anchor="ctr"/>
          <a:lstStyle/>
          <a:p>
            <a:pPr indent="0" marL="0">
              <a:buNone/>
            </a:pPr>
            <a:r>
              <a:rPr lang="en-US" sz="900" dirty="0">
                <a:solidFill>
                  <a:srgbClr val="636E72"/>
                </a:solidFill>
                <a:latin typeface="Arial" pitchFamily="34" charset="0"/>
                <a:ea typeface="Arial" pitchFamily="34" charset="-122"/>
                <a:cs typeface="Arial" pitchFamily="34" charset="-120"/>
              </a:rPr>
              <a:t>Expansion plan across all segments</a:t>
            </a:r>
            <a:endParaRPr lang="en-US" sz="900" dirty="0"/>
          </a:p>
        </p:txBody>
      </p:sp>
      <p:sp>
        <p:nvSpPr>
          <p:cNvPr id="23" name="Shape 21"/>
          <p:cNvSpPr/>
          <p:nvPr/>
        </p:nvSpPr>
        <p:spPr>
          <a:xfrm>
            <a:off x="731520" y="3547872"/>
            <a:ext cx="7680960" cy="475488"/>
          </a:xfrm>
          <a:prstGeom prst="roundRect">
            <a:avLst>
              <a:gd name="adj" fmla="val 11538"/>
            </a:avLst>
          </a:prstGeom>
          <a:solidFill>
            <a:srgbClr val="FFFFFF"/>
          </a:solidFill>
          <a:ln/>
        </p:spPr>
      </p:sp>
      <p:sp>
        <p:nvSpPr>
          <p:cNvPr id="24" name="Text 22"/>
          <p:cNvSpPr/>
          <p:nvPr/>
        </p:nvSpPr>
        <p:spPr>
          <a:xfrm>
            <a:off x="868680" y="3593592"/>
            <a:ext cx="457200" cy="365760"/>
          </a:xfrm>
          <a:prstGeom prst="rect">
            <a:avLst/>
          </a:prstGeom>
          <a:noFill/>
          <a:ln/>
        </p:spPr>
        <p:txBody>
          <a:bodyPr wrap="square" lIns="0" tIns="0" rIns="0" bIns="0" rtlCol="0" anchor="ctr"/>
          <a:lstStyle/>
          <a:p>
            <a:pPr indent="0" marL="0">
              <a:buNone/>
            </a:pPr>
            <a:r>
              <a:rPr lang="en-US" sz="1600" b="1" dirty="0">
                <a:solidFill>
                  <a:srgbClr val="C8A951"/>
                </a:solidFill>
                <a:latin typeface="Georgia" pitchFamily="34" charset="0"/>
                <a:ea typeface="Georgia" pitchFamily="34" charset="-122"/>
                <a:cs typeface="Georgia" pitchFamily="34" charset="-120"/>
              </a:rPr>
              <a:t>05</a:t>
            </a:r>
            <a:endParaRPr lang="en-US" sz="1600" dirty="0"/>
          </a:p>
        </p:txBody>
      </p:sp>
      <p:sp>
        <p:nvSpPr>
          <p:cNvPr id="25" name="Text 23"/>
          <p:cNvSpPr/>
          <p:nvPr/>
        </p:nvSpPr>
        <p:spPr>
          <a:xfrm>
            <a:off x="1417320" y="3566160"/>
            <a:ext cx="2743200" cy="228600"/>
          </a:xfrm>
          <a:prstGeom prst="rect">
            <a:avLst/>
          </a:prstGeom>
          <a:noFill/>
          <a:ln/>
        </p:spPr>
        <p:txBody>
          <a:bodyPr wrap="square" lIns="0" tIns="0" rIns="0" bIns="0" rtlCol="0" anchor="ctr"/>
          <a:lstStyle/>
          <a:p>
            <a:pPr indent="0" marL="0">
              <a:buNone/>
            </a:pPr>
            <a:r>
              <a:rPr lang="en-US" sz="1300" b="1" dirty="0">
                <a:solidFill>
                  <a:srgbClr val="1B2A4A"/>
                </a:solidFill>
                <a:latin typeface="Arial" pitchFamily="34" charset="0"/>
                <a:ea typeface="Arial" pitchFamily="34" charset="-122"/>
                <a:cs typeface="Arial" pitchFamily="34" charset="-120"/>
              </a:rPr>
              <a:t>Financial Projections</a:t>
            </a:r>
            <a:endParaRPr lang="en-US" sz="1300" dirty="0"/>
          </a:p>
        </p:txBody>
      </p:sp>
      <p:sp>
        <p:nvSpPr>
          <p:cNvPr id="26" name="Text 24"/>
          <p:cNvSpPr/>
          <p:nvPr/>
        </p:nvSpPr>
        <p:spPr>
          <a:xfrm>
            <a:off x="1417320" y="3794760"/>
            <a:ext cx="5486400" cy="182880"/>
          </a:xfrm>
          <a:prstGeom prst="rect">
            <a:avLst/>
          </a:prstGeom>
          <a:noFill/>
          <a:ln/>
        </p:spPr>
        <p:txBody>
          <a:bodyPr wrap="square" lIns="0" tIns="0" rIns="0" bIns="0" rtlCol="0" anchor="ctr"/>
          <a:lstStyle/>
          <a:p>
            <a:pPr indent="0" marL="0">
              <a:buNone/>
            </a:pPr>
            <a:r>
              <a:rPr lang="en-US" sz="900" dirty="0">
                <a:solidFill>
                  <a:srgbClr val="636E72"/>
                </a:solidFill>
                <a:latin typeface="Arial" pitchFamily="34" charset="0"/>
                <a:ea typeface="Arial" pitchFamily="34" charset="-122"/>
                <a:cs typeface="Arial" pitchFamily="34" charset="-120"/>
              </a:rPr>
              <a:t>5-year pro forma and investment thesis</a:t>
            </a:r>
            <a:endParaRPr lang="en-US" sz="900" dirty="0"/>
          </a:p>
        </p:txBody>
      </p:sp>
      <p:sp>
        <p:nvSpPr>
          <p:cNvPr id="27" name="Shape 25"/>
          <p:cNvSpPr/>
          <p:nvPr/>
        </p:nvSpPr>
        <p:spPr>
          <a:xfrm>
            <a:off x="731520" y="4114800"/>
            <a:ext cx="7680960" cy="475488"/>
          </a:xfrm>
          <a:prstGeom prst="roundRect">
            <a:avLst>
              <a:gd name="adj" fmla="val 11538"/>
            </a:avLst>
          </a:prstGeom>
          <a:solidFill>
            <a:srgbClr val="FFFFFF"/>
          </a:solidFill>
          <a:ln/>
        </p:spPr>
      </p:sp>
      <p:sp>
        <p:nvSpPr>
          <p:cNvPr id="28" name="Text 26"/>
          <p:cNvSpPr/>
          <p:nvPr/>
        </p:nvSpPr>
        <p:spPr>
          <a:xfrm>
            <a:off x="868680" y="4160520"/>
            <a:ext cx="457200" cy="365760"/>
          </a:xfrm>
          <a:prstGeom prst="rect">
            <a:avLst/>
          </a:prstGeom>
          <a:noFill/>
          <a:ln/>
        </p:spPr>
        <p:txBody>
          <a:bodyPr wrap="square" lIns="0" tIns="0" rIns="0" bIns="0" rtlCol="0" anchor="ctr"/>
          <a:lstStyle/>
          <a:p>
            <a:pPr indent="0" marL="0">
              <a:buNone/>
            </a:pPr>
            <a:r>
              <a:rPr lang="en-US" sz="1600" b="1" dirty="0">
                <a:solidFill>
                  <a:srgbClr val="C8A951"/>
                </a:solidFill>
                <a:latin typeface="Georgia" pitchFamily="34" charset="0"/>
                <a:ea typeface="Georgia" pitchFamily="34" charset="-122"/>
                <a:cs typeface="Georgia" pitchFamily="34" charset="-120"/>
              </a:rPr>
              <a:t>06</a:t>
            </a:r>
            <a:endParaRPr lang="en-US" sz="1600" dirty="0"/>
          </a:p>
        </p:txBody>
      </p:sp>
      <p:sp>
        <p:nvSpPr>
          <p:cNvPr id="29" name="Text 27"/>
          <p:cNvSpPr/>
          <p:nvPr/>
        </p:nvSpPr>
        <p:spPr>
          <a:xfrm>
            <a:off x="1417320" y="4133088"/>
            <a:ext cx="2743200" cy="228600"/>
          </a:xfrm>
          <a:prstGeom prst="rect">
            <a:avLst/>
          </a:prstGeom>
          <a:noFill/>
          <a:ln/>
        </p:spPr>
        <p:txBody>
          <a:bodyPr wrap="square" lIns="0" tIns="0" rIns="0" bIns="0" rtlCol="0" anchor="ctr"/>
          <a:lstStyle/>
          <a:p>
            <a:pPr indent="0" marL="0">
              <a:buNone/>
            </a:pPr>
            <a:r>
              <a:rPr lang="en-US" sz="1300" b="1" dirty="0">
                <a:solidFill>
                  <a:srgbClr val="1B2A4A"/>
                </a:solidFill>
                <a:latin typeface="Arial" pitchFamily="34" charset="0"/>
                <a:ea typeface="Arial" pitchFamily="34" charset="-122"/>
                <a:cs typeface="Arial" pitchFamily="34" charset="-120"/>
              </a:rPr>
              <a:t>The Ask</a:t>
            </a:r>
            <a:endParaRPr lang="en-US" sz="1300" dirty="0"/>
          </a:p>
        </p:txBody>
      </p:sp>
      <p:sp>
        <p:nvSpPr>
          <p:cNvPr id="30" name="Text 28"/>
          <p:cNvSpPr/>
          <p:nvPr/>
        </p:nvSpPr>
        <p:spPr>
          <a:xfrm>
            <a:off x="1417320" y="4361688"/>
            <a:ext cx="5486400" cy="182880"/>
          </a:xfrm>
          <a:prstGeom prst="rect">
            <a:avLst/>
          </a:prstGeom>
          <a:noFill/>
          <a:ln/>
        </p:spPr>
        <p:txBody>
          <a:bodyPr wrap="square" lIns="0" tIns="0" rIns="0" bIns="0" rtlCol="0" anchor="ctr"/>
          <a:lstStyle/>
          <a:p>
            <a:pPr indent="0" marL="0">
              <a:buNone/>
            </a:pPr>
            <a:r>
              <a:rPr lang="en-US" sz="900" dirty="0">
                <a:solidFill>
                  <a:srgbClr val="636E72"/>
                </a:solidFill>
                <a:latin typeface="Arial" pitchFamily="34" charset="0"/>
                <a:ea typeface="Arial" pitchFamily="34" charset="-122"/>
                <a:cs typeface="Arial" pitchFamily="34" charset="-120"/>
              </a:rPr>
              <a:t>Capital requirements and use of proceeds</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0" y="0"/>
            <a:ext cx="137160" cy="5143500"/>
          </a:xfrm>
          <a:prstGeom prst="rect">
            <a:avLst/>
          </a:prstGeom>
          <a:solidFill>
            <a:srgbClr val="C8A951"/>
          </a:solidFill>
          <a:ln/>
        </p:spPr>
      </p:sp>
      <p:sp>
        <p:nvSpPr>
          <p:cNvPr id="3" name="Text 1"/>
          <p:cNvSpPr/>
          <p:nvPr/>
        </p:nvSpPr>
        <p:spPr>
          <a:xfrm>
            <a:off x="914400" y="1371600"/>
            <a:ext cx="7315200" cy="1097280"/>
          </a:xfrm>
          <a:prstGeom prst="rect">
            <a:avLst/>
          </a:prstGeom>
          <a:noFill/>
          <a:ln/>
        </p:spPr>
        <p:txBody>
          <a:bodyPr wrap="square" rtlCol="0" anchor="ctr"/>
          <a:lstStyle/>
          <a:p>
            <a:pPr indent="0" marL="0">
              <a:buNone/>
            </a:pPr>
            <a:r>
              <a:rPr lang="en-US" sz="3600" b="1" dirty="0">
                <a:solidFill>
                  <a:srgbClr val="FFFFFF"/>
                </a:solidFill>
                <a:latin typeface="Arial" pitchFamily="34" charset="0"/>
                <a:ea typeface="Arial" pitchFamily="34" charset="-122"/>
                <a:cs typeface="Arial" pitchFamily="34" charset="-120"/>
              </a:rPr>
              <a:t>Company Overview</a:t>
            </a:r>
            <a:endParaRPr lang="en-US" sz="3600" dirty="0"/>
          </a:p>
        </p:txBody>
      </p:sp>
      <p:sp>
        <p:nvSpPr>
          <p:cNvPr id="4" name="Text 2"/>
          <p:cNvSpPr/>
          <p:nvPr/>
        </p:nvSpPr>
        <p:spPr>
          <a:xfrm>
            <a:off x="914400" y="2560320"/>
            <a:ext cx="7315200" cy="731520"/>
          </a:xfrm>
          <a:prstGeom prst="rect">
            <a:avLst/>
          </a:prstGeom>
          <a:noFill/>
          <a:ln/>
        </p:spPr>
        <p:txBody>
          <a:bodyPr wrap="square" rtlCol="0" anchor="ctr"/>
          <a:lstStyle/>
          <a:p>
            <a:pPr indent="0" marL="0">
              <a:buNone/>
            </a:pPr>
            <a:r>
              <a:rPr lang="en-US" sz="1600" dirty="0">
                <a:solidFill>
                  <a:srgbClr val="E8D5A3"/>
                </a:solidFill>
                <a:latin typeface="Arial" pitchFamily="34" charset="0"/>
                <a:ea typeface="Arial" pitchFamily="34" charset="-122"/>
                <a:cs typeface="Arial" pitchFamily="34" charset="-120"/>
              </a:rPr>
              <a:t>Four differentiated brands serving a $1T+ U.S. hospitality market</a:t>
            </a:r>
            <a:endParaRPr lang="en-US" sz="1600" dirty="0"/>
          </a:p>
        </p:txBody>
      </p:sp>
      <p:sp>
        <p:nvSpPr>
          <p:cNvPr id="5" name="Shape 3"/>
          <p:cNvSpPr/>
          <p:nvPr/>
        </p:nvSpPr>
        <p:spPr>
          <a:xfrm>
            <a:off x="914400" y="2377440"/>
            <a:ext cx="1828800" cy="0"/>
          </a:xfrm>
          <a:prstGeom prst="line">
            <a:avLst/>
          </a:prstGeom>
          <a:noFill/>
          <a:ln w="38100">
            <a:solidFill>
              <a:srgbClr val="C8A951"/>
            </a:solidFill>
            <a:prstDash val="solid"/>
          </a:ln>
        </p:spPr>
      </p:sp>
      <p:sp>
        <p:nvSpPr>
          <p:cNvPr id="6" name="Shape 4"/>
          <p:cNvSpPr/>
          <p:nvPr/>
        </p:nvSpPr>
        <p:spPr>
          <a:xfrm>
            <a:off x="0" y="4709160"/>
            <a:ext cx="9144000" cy="434340"/>
          </a:xfrm>
          <a:prstGeom prst="rect">
            <a:avLst/>
          </a:prstGeom>
          <a:solidFill>
            <a:srgbClr val="1B2A4A"/>
          </a:solidFill>
          <a:ln/>
        </p:spPr>
      </p:sp>
      <p:sp>
        <p:nvSpPr>
          <p:cNvPr id="7" name="Text 5"/>
          <p:cNvSpPr/>
          <p:nvPr/>
        </p:nvSpPr>
        <p:spPr>
          <a:xfrm>
            <a:off x="457200" y="4736592"/>
            <a:ext cx="4572000" cy="365760"/>
          </a:xfrm>
          <a:prstGeom prst="rect">
            <a:avLst/>
          </a:prstGeom>
          <a:noFill/>
          <a:ln/>
        </p:spPr>
        <p:txBody>
          <a:bodyPr wrap="square" rtlCol="0" anchor="ctr"/>
          <a:lstStyle/>
          <a:p>
            <a:pPr indent="0" marL="0">
              <a:buNone/>
            </a:pPr>
            <a:r>
              <a:rPr lang="en-US" sz="700" dirty="0">
                <a:solidFill>
                  <a:srgbClr val="B2BEC3"/>
                </a:solidFill>
                <a:latin typeface="Arial" pitchFamily="34" charset="0"/>
                <a:ea typeface="Arial" pitchFamily="34" charset="-122"/>
                <a:cs typeface="Arial" pitchFamily="34" charset="-120"/>
              </a:rPr>
              <a:t>CONFIDENTIAL — Falcon Hotels &amp; Restaurants</a:t>
            </a:r>
            <a:endParaRPr lang="en-US" sz="700" dirty="0"/>
          </a:p>
        </p:txBody>
      </p:sp>
      <p:sp>
        <p:nvSpPr>
          <p:cNvPr id="8" name="Text 6"/>
          <p:cNvSpPr/>
          <p:nvPr/>
        </p:nvSpPr>
        <p:spPr>
          <a:xfrm>
            <a:off x="7772400" y="4736592"/>
            <a:ext cx="914400" cy="365760"/>
          </a:xfrm>
          <a:prstGeom prst="rect">
            <a:avLst/>
          </a:prstGeom>
          <a:noFill/>
          <a:ln/>
        </p:spPr>
        <p:txBody>
          <a:bodyPr wrap="square" rtlCol="0" anchor="ctr"/>
          <a:lstStyle/>
          <a:p>
            <a:pPr algn="r" indent="0" marL="0">
              <a:buNone/>
            </a:pPr>
            <a:r>
              <a:rPr lang="en-US" sz="700" dirty="0">
                <a:solidFill>
                  <a:srgbClr val="B2BEC3"/>
                </a:solidFill>
                <a:latin typeface="Arial" pitchFamily="34" charset="0"/>
                <a:ea typeface="Arial" pitchFamily="34" charset="-122"/>
                <a:cs typeface="Arial" pitchFamily="34" charset="-120"/>
              </a:rPr>
              <a:t>4 / 18</a:t>
            </a:r>
            <a:endParaRPr lang="en-US" sz="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4709160"/>
            <a:ext cx="9144000" cy="434340"/>
          </a:xfrm>
          <a:prstGeom prst="rect">
            <a:avLst/>
          </a:prstGeom>
          <a:solidFill>
            <a:srgbClr val="1B2A4A"/>
          </a:solidFill>
          <a:ln/>
        </p:spPr>
      </p:sp>
      <p:sp>
        <p:nvSpPr>
          <p:cNvPr id="3" name="Text 1"/>
          <p:cNvSpPr/>
          <p:nvPr/>
        </p:nvSpPr>
        <p:spPr>
          <a:xfrm>
            <a:off x="457200" y="4736592"/>
            <a:ext cx="4572000" cy="365760"/>
          </a:xfrm>
          <a:prstGeom prst="rect">
            <a:avLst/>
          </a:prstGeom>
          <a:noFill/>
          <a:ln/>
        </p:spPr>
        <p:txBody>
          <a:bodyPr wrap="square" rtlCol="0" anchor="ctr"/>
          <a:lstStyle/>
          <a:p>
            <a:pPr indent="0" marL="0">
              <a:buNone/>
            </a:pPr>
            <a:r>
              <a:rPr lang="en-US" sz="700" dirty="0">
                <a:solidFill>
                  <a:srgbClr val="B2BEC3"/>
                </a:solidFill>
                <a:latin typeface="Arial" pitchFamily="34" charset="0"/>
                <a:ea typeface="Arial" pitchFamily="34" charset="-122"/>
                <a:cs typeface="Arial" pitchFamily="34" charset="-120"/>
              </a:rPr>
              <a:t>CONFIDENTIAL — Falcon Hotels &amp; Restaurants</a:t>
            </a:r>
            <a:endParaRPr lang="en-US" sz="700" dirty="0"/>
          </a:p>
        </p:txBody>
      </p:sp>
      <p:sp>
        <p:nvSpPr>
          <p:cNvPr id="4" name="Text 2"/>
          <p:cNvSpPr/>
          <p:nvPr/>
        </p:nvSpPr>
        <p:spPr>
          <a:xfrm>
            <a:off x="7772400" y="4736592"/>
            <a:ext cx="914400" cy="365760"/>
          </a:xfrm>
          <a:prstGeom prst="rect">
            <a:avLst/>
          </a:prstGeom>
          <a:noFill/>
          <a:ln/>
        </p:spPr>
        <p:txBody>
          <a:bodyPr wrap="square" rtlCol="0" anchor="ctr"/>
          <a:lstStyle/>
          <a:p>
            <a:pPr algn="r" indent="0" marL="0">
              <a:buNone/>
            </a:pPr>
            <a:r>
              <a:rPr lang="en-US" sz="700" dirty="0">
                <a:solidFill>
                  <a:srgbClr val="B2BEC3"/>
                </a:solidFill>
                <a:latin typeface="Arial" pitchFamily="34" charset="0"/>
                <a:ea typeface="Arial" pitchFamily="34" charset="-122"/>
                <a:cs typeface="Arial" pitchFamily="34" charset="-120"/>
              </a:rPr>
              <a:t>5 / 18</a:t>
            </a:r>
            <a:endParaRPr lang="en-US" sz="700" dirty="0"/>
          </a:p>
        </p:txBody>
      </p:sp>
      <p:sp>
        <p:nvSpPr>
          <p:cNvPr id="5" name="Text 3"/>
          <p:cNvSpPr/>
          <p:nvPr/>
        </p:nvSpPr>
        <p:spPr>
          <a:xfrm>
            <a:off x="731520" y="274320"/>
            <a:ext cx="7315200" cy="548640"/>
          </a:xfrm>
          <a:prstGeom prst="rect">
            <a:avLst/>
          </a:prstGeom>
          <a:noFill/>
          <a:ln/>
        </p:spPr>
        <p:txBody>
          <a:bodyPr wrap="square" rtlCol="0" anchor="ctr"/>
          <a:lstStyle/>
          <a:p>
            <a:pPr indent="0" marL="0">
              <a:buNone/>
            </a:pPr>
            <a:r>
              <a:rPr lang="en-US" sz="2400" b="1" dirty="0">
                <a:solidFill>
                  <a:srgbClr val="1B2A4A"/>
                </a:solidFill>
                <a:latin typeface="Georgia" pitchFamily="34" charset="0"/>
                <a:ea typeface="Georgia" pitchFamily="34" charset="-122"/>
                <a:cs typeface="Georgia" pitchFamily="34" charset="-120"/>
              </a:rPr>
              <a:t>Who We Are</a:t>
            </a:r>
            <a:endParaRPr lang="en-US" sz="2400" dirty="0"/>
          </a:p>
        </p:txBody>
      </p:sp>
      <p:sp>
        <p:nvSpPr>
          <p:cNvPr id="6" name="Shape 4"/>
          <p:cNvSpPr/>
          <p:nvPr/>
        </p:nvSpPr>
        <p:spPr>
          <a:xfrm>
            <a:off x="731520" y="777240"/>
            <a:ext cx="1371600" cy="0"/>
          </a:xfrm>
          <a:prstGeom prst="line">
            <a:avLst/>
          </a:prstGeom>
          <a:noFill/>
          <a:ln w="38100">
            <a:solidFill>
              <a:srgbClr val="C8A951"/>
            </a:solidFill>
            <a:prstDash val="solid"/>
          </a:ln>
        </p:spPr>
      </p:sp>
      <p:sp>
        <p:nvSpPr>
          <p:cNvPr id="7" name="Text 5"/>
          <p:cNvSpPr/>
          <p:nvPr/>
        </p:nvSpPr>
        <p:spPr>
          <a:xfrm>
            <a:off x="731520" y="960120"/>
            <a:ext cx="7680960" cy="548640"/>
          </a:xfrm>
          <a:prstGeom prst="rect">
            <a:avLst/>
          </a:prstGeom>
          <a:noFill/>
          <a:ln/>
        </p:spPr>
        <p:txBody>
          <a:bodyPr wrap="square" rtlCol="0" anchor="ctr"/>
          <a:lstStyle/>
          <a:p>
            <a:pPr indent="0" marL="0">
              <a:lnSpc>
                <a:spcPct val="140000"/>
              </a:lnSpc>
              <a:buNone/>
            </a:pPr>
            <a:r>
              <a:rPr lang="en-US" sz="1050" dirty="0">
                <a:solidFill>
                  <a:srgbClr val="636E72"/>
                </a:solidFill>
                <a:latin typeface="Arial" pitchFamily="34" charset="0"/>
                <a:ea typeface="Arial" pitchFamily="34" charset="-122"/>
                <a:cs typeface="Arial" pitchFamily="34" charset="-120"/>
              </a:rPr>
              <a:t>Falcon Hotels &amp; Restaurants is a multi-brand hospitality group operating 75 locations across 4 U.S. regions, spanning luxury hotels, full-service restaurants, quick-service kitchens, and franchise bakeries.</a:t>
            </a:r>
            <a:endParaRPr lang="en-US" sz="1050" dirty="0"/>
          </a:p>
        </p:txBody>
      </p:sp>
      <p:sp>
        <p:nvSpPr>
          <p:cNvPr id="8" name="Shape 6"/>
          <p:cNvSpPr/>
          <p:nvPr/>
        </p:nvSpPr>
        <p:spPr>
          <a:xfrm>
            <a:off x="502920" y="1691640"/>
            <a:ext cx="1920240" cy="2468880"/>
          </a:xfrm>
          <a:prstGeom prst="roundRect">
            <a:avLst>
              <a:gd name="adj" fmla="val 3810"/>
            </a:avLst>
          </a:prstGeom>
          <a:solidFill>
            <a:srgbClr val="F4F5F7"/>
          </a:solidFill>
          <a:ln/>
        </p:spPr>
      </p:sp>
      <p:sp>
        <p:nvSpPr>
          <p:cNvPr id="9" name="Shape 7"/>
          <p:cNvSpPr/>
          <p:nvPr/>
        </p:nvSpPr>
        <p:spPr>
          <a:xfrm>
            <a:off x="502920" y="1691640"/>
            <a:ext cx="1920240" cy="54864"/>
          </a:xfrm>
          <a:prstGeom prst="rect">
            <a:avLst/>
          </a:prstGeom>
          <a:solidFill>
            <a:srgbClr val="1B2A4A"/>
          </a:solidFill>
          <a:ln/>
        </p:spPr>
      </p:sp>
      <p:sp>
        <p:nvSpPr>
          <p:cNvPr id="10" name="Text 8"/>
          <p:cNvSpPr/>
          <p:nvPr/>
        </p:nvSpPr>
        <p:spPr>
          <a:xfrm>
            <a:off x="502920" y="1828800"/>
            <a:ext cx="1920240" cy="502920"/>
          </a:xfrm>
          <a:prstGeom prst="rect">
            <a:avLst/>
          </a:prstGeom>
          <a:noFill/>
          <a:ln/>
        </p:spPr>
        <p:txBody>
          <a:bodyPr wrap="square" lIns="0" tIns="0" rIns="0" bIns="0" rtlCol="0" anchor="ctr"/>
          <a:lstStyle/>
          <a:p>
            <a:pPr algn="ctr" indent="0" marL="0">
              <a:buNone/>
            </a:pPr>
            <a:r>
              <a:rPr lang="en-US" sz="3000" b="1" dirty="0">
                <a:solidFill>
                  <a:srgbClr val="1B2A4A"/>
                </a:solidFill>
                <a:latin typeface="Georgia" pitchFamily="34" charset="0"/>
                <a:ea typeface="Georgia" pitchFamily="34" charset="-122"/>
                <a:cs typeface="Georgia" pitchFamily="34" charset="-120"/>
              </a:rPr>
              <a:t>20</a:t>
            </a:r>
            <a:endParaRPr lang="en-US" sz="3000" dirty="0"/>
          </a:p>
        </p:txBody>
      </p:sp>
      <p:sp>
        <p:nvSpPr>
          <p:cNvPr id="11" name="Text 9"/>
          <p:cNvSpPr/>
          <p:nvPr/>
        </p:nvSpPr>
        <p:spPr>
          <a:xfrm>
            <a:off x="502920" y="2286000"/>
            <a:ext cx="1920240" cy="201168"/>
          </a:xfrm>
          <a:prstGeom prst="rect">
            <a:avLst/>
          </a:prstGeom>
          <a:noFill/>
          <a:ln/>
        </p:spPr>
        <p:txBody>
          <a:bodyPr wrap="square" rtlCol="0" anchor="ctr"/>
          <a:lstStyle/>
          <a:p>
            <a:pPr algn="ctr" indent="0" marL="0">
              <a:buNone/>
            </a:pPr>
            <a:r>
              <a:rPr lang="en-US" sz="700" b="1" spc="200" kern="0" dirty="0">
                <a:solidFill>
                  <a:srgbClr val="636E72"/>
                </a:solidFill>
                <a:latin typeface="Arial" pitchFamily="34" charset="0"/>
                <a:ea typeface="Arial" pitchFamily="34" charset="-122"/>
                <a:cs typeface="Arial" pitchFamily="34" charset="-120"/>
              </a:rPr>
              <a:t>LOCATIONS</a:t>
            </a:r>
            <a:endParaRPr lang="en-US" sz="700" dirty="0"/>
          </a:p>
        </p:txBody>
      </p:sp>
      <p:sp>
        <p:nvSpPr>
          <p:cNvPr id="12" name="Text 10"/>
          <p:cNvSpPr/>
          <p:nvPr/>
        </p:nvSpPr>
        <p:spPr>
          <a:xfrm>
            <a:off x="594360" y="2606040"/>
            <a:ext cx="1737360" cy="502920"/>
          </a:xfrm>
          <a:prstGeom prst="rect">
            <a:avLst/>
          </a:prstGeom>
          <a:noFill/>
          <a:ln/>
        </p:spPr>
        <p:txBody>
          <a:bodyPr wrap="square" rtlCol="0" anchor="ctr"/>
          <a:lstStyle/>
          <a:p>
            <a:pPr algn="ctr" indent="0" marL="0">
              <a:buNone/>
            </a:pPr>
            <a:r>
              <a:rPr lang="en-US" sz="1000" b="1" dirty="0">
                <a:solidFill>
                  <a:srgbClr val="1B2A4A"/>
                </a:solidFill>
                <a:latin typeface="Arial" pitchFamily="34" charset="0"/>
                <a:ea typeface="Arial" pitchFamily="34" charset="-122"/>
                <a:cs typeface="Arial" pitchFamily="34" charset="-120"/>
              </a:rPr>
              <a:t>Crestview Hotels</a:t>
            </a:r>
            <a:endParaRPr lang="en-US" sz="1000" dirty="0"/>
          </a:p>
          <a:p>
            <a:pPr algn="ctr" indent="0" marL="0">
              <a:buNone/>
            </a:pPr>
            <a:r>
              <a:rPr lang="en-US" sz="1000" b="1" dirty="0">
                <a:solidFill>
                  <a:srgbClr val="1B2A4A"/>
                </a:solidFill>
                <a:latin typeface="Arial" pitchFamily="34" charset="0"/>
                <a:ea typeface="Arial" pitchFamily="34" charset="-122"/>
                <a:cs typeface="Arial" pitchFamily="34" charset="-120"/>
              </a:rPr>
              <a:t>&amp; Resorts</a:t>
            </a:r>
            <a:endParaRPr lang="en-US" sz="1000" dirty="0"/>
          </a:p>
        </p:txBody>
      </p:sp>
      <p:sp>
        <p:nvSpPr>
          <p:cNvPr id="13" name="Text 11"/>
          <p:cNvSpPr/>
          <p:nvPr/>
        </p:nvSpPr>
        <p:spPr>
          <a:xfrm>
            <a:off x="594360" y="3154680"/>
            <a:ext cx="1737360" cy="201168"/>
          </a:xfrm>
          <a:prstGeom prst="rect">
            <a:avLst/>
          </a:prstGeom>
          <a:noFill/>
          <a:ln/>
        </p:spPr>
        <p:txBody>
          <a:bodyPr wrap="square" rtlCol="0" anchor="ctr"/>
          <a:lstStyle/>
          <a:p>
            <a:pPr algn="ctr" indent="0" marL="0">
              <a:buNone/>
            </a:pPr>
            <a:r>
              <a:rPr lang="en-US" sz="800" dirty="0">
                <a:solidFill>
                  <a:srgbClr val="636E72"/>
                </a:solidFill>
                <a:latin typeface="Arial" pitchFamily="34" charset="0"/>
                <a:ea typeface="Arial" pitchFamily="34" charset="-122"/>
                <a:cs typeface="Arial" pitchFamily="34" charset="-120"/>
              </a:rPr>
              <a:t>Full-Service Hotels</a:t>
            </a:r>
            <a:endParaRPr lang="en-US" sz="800" dirty="0"/>
          </a:p>
        </p:txBody>
      </p:sp>
      <p:sp>
        <p:nvSpPr>
          <p:cNvPr id="14" name="Text 12"/>
          <p:cNvSpPr/>
          <p:nvPr/>
        </p:nvSpPr>
        <p:spPr>
          <a:xfrm>
            <a:off x="594360" y="3474720"/>
            <a:ext cx="1737360" cy="457200"/>
          </a:xfrm>
          <a:prstGeom prst="rect">
            <a:avLst/>
          </a:prstGeom>
          <a:noFill/>
          <a:ln/>
        </p:spPr>
        <p:txBody>
          <a:bodyPr wrap="square" rtlCol="0" anchor="ctr"/>
          <a:lstStyle/>
          <a:p>
            <a:pPr algn="ctr" indent="0" marL="0">
              <a:buNone/>
            </a:pPr>
            <a:r>
              <a:rPr lang="en-US" sz="800" b="1" dirty="0">
                <a:solidFill>
                  <a:srgbClr val="C8A951"/>
                </a:solidFill>
                <a:latin typeface="Arial" pitchFamily="34" charset="0"/>
                <a:ea typeface="Arial" pitchFamily="34" charset="-122"/>
                <a:cs typeface="Arial" pitchFamily="34" charset="-120"/>
              </a:rPr>
              <a:t>ADR $152 | 73.3% Occ</a:t>
            </a:r>
            <a:endParaRPr lang="en-US" sz="800" dirty="0"/>
          </a:p>
        </p:txBody>
      </p:sp>
      <p:sp>
        <p:nvSpPr>
          <p:cNvPr id="15" name="Shape 13"/>
          <p:cNvSpPr/>
          <p:nvPr/>
        </p:nvSpPr>
        <p:spPr>
          <a:xfrm>
            <a:off x="2651760" y="1691640"/>
            <a:ext cx="1920240" cy="2468880"/>
          </a:xfrm>
          <a:prstGeom prst="roundRect">
            <a:avLst>
              <a:gd name="adj" fmla="val 3810"/>
            </a:avLst>
          </a:prstGeom>
          <a:solidFill>
            <a:srgbClr val="F4F5F7"/>
          </a:solidFill>
          <a:ln/>
        </p:spPr>
      </p:sp>
      <p:sp>
        <p:nvSpPr>
          <p:cNvPr id="16" name="Shape 14"/>
          <p:cNvSpPr/>
          <p:nvPr/>
        </p:nvSpPr>
        <p:spPr>
          <a:xfrm>
            <a:off x="2651760" y="1691640"/>
            <a:ext cx="1920240" cy="54864"/>
          </a:xfrm>
          <a:prstGeom prst="rect">
            <a:avLst/>
          </a:prstGeom>
          <a:solidFill>
            <a:srgbClr val="3A6B9F"/>
          </a:solidFill>
          <a:ln/>
        </p:spPr>
      </p:sp>
      <p:sp>
        <p:nvSpPr>
          <p:cNvPr id="17" name="Text 15"/>
          <p:cNvSpPr/>
          <p:nvPr/>
        </p:nvSpPr>
        <p:spPr>
          <a:xfrm>
            <a:off x="2651760" y="1828800"/>
            <a:ext cx="1920240" cy="502920"/>
          </a:xfrm>
          <a:prstGeom prst="rect">
            <a:avLst/>
          </a:prstGeom>
          <a:noFill/>
          <a:ln/>
        </p:spPr>
        <p:txBody>
          <a:bodyPr wrap="square" lIns="0" tIns="0" rIns="0" bIns="0" rtlCol="0" anchor="ctr"/>
          <a:lstStyle/>
          <a:p>
            <a:pPr algn="ctr" indent="0" marL="0">
              <a:buNone/>
            </a:pPr>
            <a:r>
              <a:rPr lang="en-US" sz="3000" b="1" dirty="0">
                <a:solidFill>
                  <a:srgbClr val="1B2A4A"/>
                </a:solidFill>
                <a:latin typeface="Georgia" pitchFamily="34" charset="0"/>
                <a:ea typeface="Georgia" pitchFamily="34" charset="-122"/>
                <a:cs typeface="Georgia" pitchFamily="34" charset="-120"/>
              </a:rPr>
              <a:t>22</a:t>
            </a:r>
            <a:endParaRPr lang="en-US" sz="3000" dirty="0"/>
          </a:p>
        </p:txBody>
      </p:sp>
      <p:sp>
        <p:nvSpPr>
          <p:cNvPr id="18" name="Text 16"/>
          <p:cNvSpPr/>
          <p:nvPr/>
        </p:nvSpPr>
        <p:spPr>
          <a:xfrm>
            <a:off x="2651760" y="2286000"/>
            <a:ext cx="1920240" cy="201168"/>
          </a:xfrm>
          <a:prstGeom prst="rect">
            <a:avLst/>
          </a:prstGeom>
          <a:noFill/>
          <a:ln/>
        </p:spPr>
        <p:txBody>
          <a:bodyPr wrap="square" rtlCol="0" anchor="ctr"/>
          <a:lstStyle/>
          <a:p>
            <a:pPr algn="ctr" indent="0" marL="0">
              <a:buNone/>
            </a:pPr>
            <a:r>
              <a:rPr lang="en-US" sz="700" b="1" spc="200" kern="0" dirty="0">
                <a:solidFill>
                  <a:srgbClr val="636E72"/>
                </a:solidFill>
                <a:latin typeface="Arial" pitchFamily="34" charset="0"/>
                <a:ea typeface="Arial" pitchFamily="34" charset="-122"/>
                <a:cs typeface="Arial" pitchFamily="34" charset="-120"/>
              </a:rPr>
              <a:t>LOCATIONS</a:t>
            </a:r>
            <a:endParaRPr lang="en-US" sz="700" dirty="0"/>
          </a:p>
        </p:txBody>
      </p:sp>
      <p:sp>
        <p:nvSpPr>
          <p:cNvPr id="19" name="Text 17"/>
          <p:cNvSpPr/>
          <p:nvPr/>
        </p:nvSpPr>
        <p:spPr>
          <a:xfrm>
            <a:off x="2743200" y="2606040"/>
            <a:ext cx="1737360" cy="502920"/>
          </a:xfrm>
          <a:prstGeom prst="rect">
            <a:avLst/>
          </a:prstGeom>
          <a:noFill/>
          <a:ln/>
        </p:spPr>
        <p:txBody>
          <a:bodyPr wrap="square" rtlCol="0" anchor="ctr"/>
          <a:lstStyle/>
          <a:p>
            <a:pPr algn="ctr" indent="0" marL="0">
              <a:buNone/>
            </a:pPr>
            <a:r>
              <a:rPr lang="en-US" sz="1000" b="1" dirty="0">
                <a:solidFill>
                  <a:srgbClr val="1B2A4A"/>
                </a:solidFill>
                <a:latin typeface="Arial" pitchFamily="34" charset="0"/>
                <a:ea typeface="Arial" pitchFamily="34" charset="-122"/>
                <a:cs typeface="Arial" pitchFamily="34" charset="-120"/>
              </a:rPr>
              <a:t>Ember &amp; Oak</a:t>
            </a:r>
            <a:endParaRPr lang="en-US" sz="1000" dirty="0"/>
          </a:p>
          <a:p>
            <a:pPr algn="ctr" indent="0" marL="0">
              <a:buNone/>
            </a:pPr>
            <a:r>
              <a:rPr lang="en-US" sz="1000" b="1" dirty="0">
                <a:solidFill>
                  <a:srgbClr val="1B2A4A"/>
                </a:solidFill>
                <a:latin typeface="Arial" pitchFamily="34" charset="0"/>
                <a:ea typeface="Arial" pitchFamily="34" charset="-122"/>
                <a:cs typeface="Arial" pitchFamily="34" charset="-120"/>
              </a:rPr>
              <a:t>Grill</a:t>
            </a:r>
            <a:endParaRPr lang="en-US" sz="1000" dirty="0"/>
          </a:p>
        </p:txBody>
      </p:sp>
      <p:sp>
        <p:nvSpPr>
          <p:cNvPr id="20" name="Text 18"/>
          <p:cNvSpPr/>
          <p:nvPr/>
        </p:nvSpPr>
        <p:spPr>
          <a:xfrm>
            <a:off x="2743200" y="3154680"/>
            <a:ext cx="1737360" cy="201168"/>
          </a:xfrm>
          <a:prstGeom prst="rect">
            <a:avLst/>
          </a:prstGeom>
          <a:noFill/>
          <a:ln/>
        </p:spPr>
        <p:txBody>
          <a:bodyPr wrap="square" rtlCol="0" anchor="ctr"/>
          <a:lstStyle/>
          <a:p>
            <a:pPr algn="ctr" indent="0" marL="0">
              <a:buNone/>
            </a:pPr>
            <a:r>
              <a:rPr lang="en-US" sz="800" dirty="0">
                <a:solidFill>
                  <a:srgbClr val="636E72"/>
                </a:solidFill>
                <a:latin typeface="Arial" pitchFamily="34" charset="0"/>
                <a:ea typeface="Arial" pitchFamily="34" charset="-122"/>
                <a:cs typeface="Arial" pitchFamily="34" charset="-120"/>
              </a:rPr>
              <a:t>Fine Dining</a:t>
            </a:r>
            <a:endParaRPr lang="en-US" sz="800" dirty="0"/>
          </a:p>
        </p:txBody>
      </p:sp>
      <p:sp>
        <p:nvSpPr>
          <p:cNvPr id="21" name="Text 19"/>
          <p:cNvSpPr/>
          <p:nvPr/>
        </p:nvSpPr>
        <p:spPr>
          <a:xfrm>
            <a:off x="2743200" y="3474720"/>
            <a:ext cx="1737360" cy="457200"/>
          </a:xfrm>
          <a:prstGeom prst="rect">
            <a:avLst/>
          </a:prstGeom>
          <a:noFill/>
          <a:ln/>
        </p:spPr>
        <p:txBody>
          <a:bodyPr wrap="square" rtlCol="0" anchor="ctr"/>
          <a:lstStyle/>
          <a:p>
            <a:pPr algn="ctr" indent="0" marL="0">
              <a:buNone/>
            </a:pPr>
            <a:r>
              <a:rPr lang="en-US" sz="800" b="1" dirty="0">
                <a:solidFill>
                  <a:srgbClr val="C8A951"/>
                </a:solidFill>
                <a:latin typeface="Arial" pitchFamily="34" charset="0"/>
                <a:ea typeface="Arial" pitchFamily="34" charset="-122"/>
                <a:cs typeface="Arial" pitchFamily="34" charset="-120"/>
              </a:rPr>
              <a:t>Avg Ticket $48.63</a:t>
            </a:r>
            <a:endParaRPr lang="en-US" sz="800" dirty="0"/>
          </a:p>
        </p:txBody>
      </p:sp>
      <p:sp>
        <p:nvSpPr>
          <p:cNvPr id="22" name="Shape 20"/>
          <p:cNvSpPr/>
          <p:nvPr/>
        </p:nvSpPr>
        <p:spPr>
          <a:xfrm>
            <a:off x="4800600" y="1691640"/>
            <a:ext cx="1920240" cy="2468880"/>
          </a:xfrm>
          <a:prstGeom prst="roundRect">
            <a:avLst>
              <a:gd name="adj" fmla="val 3810"/>
            </a:avLst>
          </a:prstGeom>
          <a:solidFill>
            <a:srgbClr val="F4F5F7"/>
          </a:solidFill>
          <a:ln/>
        </p:spPr>
      </p:sp>
      <p:sp>
        <p:nvSpPr>
          <p:cNvPr id="23" name="Shape 21"/>
          <p:cNvSpPr/>
          <p:nvPr/>
        </p:nvSpPr>
        <p:spPr>
          <a:xfrm>
            <a:off x="4800600" y="1691640"/>
            <a:ext cx="1920240" cy="54864"/>
          </a:xfrm>
          <a:prstGeom prst="rect">
            <a:avLst/>
          </a:prstGeom>
          <a:solidFill>
            <a:srgbClr val="C8A951"/>
          </a:solidFill>
          <a:ln/>
        </p:spPr>
      </p:sp>
      <p:sp>
        <p:nvSpPr>
          <p:cNvPr id="24" name="Text 22"/>
          <p:cNvSpPr/>
          <p:nvPr/>
        </p:nvSpPr>
        <p:spPr>
          <a:xfrm>
            <a:off x="4800600" y="1828800"/>
            <a:ext cx="1920240" cy="502920"/>
          </a:xfrm>
          <a:prstGeom prst="rect">
            <a:avLst/>
          </a:prstGeom>
          <a:noFill/>
          <a:ln/>
        </p:spPr>
        <p:txBody>
          <a:bodyPr wrap="square" lIns="0" tIns="0" rIns="0" bIns="0" rtlCol="0" anchor="ctr"/>
          <a:lstStyle/>
          <a:p>
            <a:pPr algn="ctr" indent="0" marL="0">
              <a:buNone/>
            </a:pPr>
            <a:r>
              <a:rPr lang="en-US" sz="3000" b="1" dirty="0">
                <a:solidFill>
                  <a:srgbClr val="1B2A4A"/>
                </a:solidFill>
                <a:latin typeface="Georgia" pitchFamily="34" charset="0"/>
                <a:ea typeface="Georgia" pitchFamily="34" charset="-122"/>
                <a:cs typeface="Georgia" pitchFamily="34" charset="-120"/>
              </a:rPr>
              <a:t>18</a:t>
            </a:r>
            <a:endParaRPr lang="en-US" sz="3000" dirty="0"/>
          </a:p>
        </p:txBody>
      </p:sp>
      <p:sp>
        <p:nvSpPr>
          <p:cNvPr id="25" name="Text 23"/>
          <p:cNvSpPr/>
          <p:nvPr/>
        </p:nvSpPr>
        <p:spPr>
          <a:xfrm>
            <a:off x="4800600" y="2286000"/>
            <a:ext cx="1920240" cy="201168"/>
          </a:xfrm>
          <a:prstGeom prst="rect">
            <a:avLst/>
          </a:prstGeom>
          <a:noFill/>
          <a:ln/>
        </p:spPr>
        <p:txBody>
          <a:bodyPr wrap="square" rtlCol="0" anchor="ctr"/>
          <a:lstStyle/>
          <a:p>
            <a:pPr algn="ctr" indent="0" marL="0">
              <a:buNone/>
            </a:pPr>
            <a:r>
              <a:rPr lang="en-US" sz="700" b="1" spc="200" kern="0" dirty="0">
                <a:solidFill>
                  <a:srgbClr val="636E72"/>
                </a:solidFill>
                <a:latin typeface="Arial" pitchFamily="34" charset="0"/>
                <a:ea typeface="Arial" pitchFamily="34" charset="-122"/>
                <a:cs typeface="Arial" pitchFamily="34" charset="-120"/>
              </a:rPr>
              <a:t>LOCATIONS</a:t>
            </a:r>
            <a:endParaRPr lang="en-US" sz="700" dirty="0"/>
          </a:p>
        </p:txBody>
      </p:sp>
      <p:sp>
        <p:nvSpPr>
          <p:cNvPr id="26" name="Text 24"/>
          <p:cNvSpPr/>
          <p:nvPr/>
        </p:nvSpPr>
        <p:spPr>
          <a:xfrm>
            <a:off x="4892040" y="2606040"/>
            <a:ext cx="1737360" cy="502920"/>
          </a:xfrm>
          <a:prstGeom prst="rect">
            <a:avLst/>
          </a:prstGeom>
          <a:noFill/>
          <a:ln/>
        </p:spPr>
        <p:txBody>
          <a:bodyPr wrap="square" rtlCol="0" anchor="ctr"/>
          <a:lstStyle/>
          <a:p>
            <a:pPr algn="ctr" indent="0" marL="0">
              <a:buNone/>
            </a:pPr>
            <a:r>
              <a:rPr lang="en-US" sz="1000" b="1" dirty="0">
                <a:solidFill>
                  <a:srgbClr val="1B2A4A"/>
                </a:solidFill>
                <a:latin typeface="Arial" pitchFamily="34" charset="0"/>
                <a:ea typeface="Arial" pitchFamily="34" charset="-122"/>
                <a:cs typeface="Arial" pitchFamily="34" charset="-120"/>
              </a:rPr>
              <a:t>The Grand Slice</a:t>
            </a:r>
            <a:endParaRPr lang="en-US" sz="1000" dirty="0"/>
          </a:p>
          <a:p>
            <a:pPr algn="ctr" indent="0" marL="0">
              <a:buNone/>
            </a:pPr>
            <a:r>
              <a:rPr lang="en-US" sz="1000" b="1" dirty="0">
                <a:solidFill>
                  <a:srgbClr val="1B2A4A"/>
                </a:solidFill>
                <a:latin typeface="Arial" pitchFamily="34" charset="0"/>
                <a:ea typeface="Arial" pitchFamily="34" charset="-122"/>
                <a:cs typeface="Arial" pitchFamily="34" charset="-120"/>
              </a:rPr>
              <a:t>Kitchen</a:t>
            </a:r>
            <a:endParaRPr lang="en-US" sz="1000" dirty="0"/>
          </a:p>
        </p:txBody>
      </p:sp>
      <p:sp>
        <p:nvSpPr>
          <p:cNvPr id="27" name="Text 25"/>
          <p:cNvSpPr/>
          <p:nvPr/>
        </p:nvSpPr>
        <p:spPr>
          <a:xfrm>
            <a:off x="4892040" y="3154680"/>
            <a:ext cx="1737360" cy="201168"/>
          </a:xfrm>
          <a:prstGeom prst="rect">
            <a:avLst/>
          </a:prstGeom>
          <a:noFill/>
          <a:ln/>
        </p:spPr>
        <p:txBody>
          <a:bodyPr wrap="square" rtlCol="0" anchor="ctr"/>
          <a:lstStyle/>
          <a:p>
            <a:pPr algn="ctr" indent="0" marL="0">
              <a:buNone/>
            </a:pPr>
            <a:r>
              <a:rPr lang="en-US" sz="800" dirty="0">
                <a:solidFill>
                  <a:srgbClr val="636E72"/>
                </a:solidFill>
                <a:latin typeface="Arial" pitchFamily="34" charset="0"/>
                <a:ea typeface="Arial" pitchFamily="34" charset="-122"/>
                <a:cs typeface="Arial" pitchFamily="34" charset="-120"/>
              </a:rPr>
              <a:t>Casual Dining</a:t>
            </a:r>
            <a:endParaRPr lang="en-US" sz="800" dirty="0"/>
          </a:p>
        </p:txBody>
      </p:sp>
      <p:sp>
        <p:nvSpPr>
          <p:cNvPr id="28" name="Text 26"/>
          <p:cNvSpPr/>
          <p:nvPr/>
        </p:nvSpPr>
        <p:spPr>
          <a:xfrm>
            <a:off x="4892040" y="3474720"/>
            <a:ext cx="1737360" cy="457200"/>
          </a:xfrm>
          <a:prstGeom prst="rect">
            <a:avLst/>
          </a:prstGeom>
          <a:noFill/>
          <a:ln/>
        </p:spPr>
        <p:txBody>
          <a:bodyPr wrap="square" rtlCol="0" anchor="ctr"/>
          <a:lstStyle/>
          <a:p>
            <a:pPr algn="ctr" indent="0" marL="0">
              <a:buNone/>
            </a:pPr>
            <a:r>
              <a:rPr lang="en-US" sz="800" b="1" dirty="0">
                <a:solidFill>
                  <a:srgbClr val="C8A951"/>
                </a:solidFill>
                <a:latin typeface="Arial" pitchFamily="34" charset="0"/>
                <a:ea typeface="Arial" pitchFamily="34" charset="-122"/>
                <a:cs typeface="Arial" pitchFamily="34" charset="-120"/>
              </a:rPr>
              <a:t>Highest Net Rev/Unit</a:t>
            </a:r>
            <a:endParaRPr lang="en-US" sz="800" dirty="0"/>
          </a:p>
        </p:txBody>
      </p:sp>
      <p:sp>
        <p:nvSpPr>
          <p:cNvPr id="29" name="Shape 27"/>
          <p:cNvSpPr/>
          <p:nvPr/>
        </p:nvSpPr>
        <p:spPr>
          <a:xfrm>
            <a:off x="6949440" y="1691640"/>
            <a:ext cx="1920240" cy="2468880"/>
          </a:xfrm>
          <a:prstGeom prst="roundRect">
            <a:avLst>
              <a:gd name="adj" fmla="val 3810"/>
            </a:avLst>
          </a:prstGeom>
          <a:solidFill>
            <a:srgbClr val="F4F5F7"/>
          </a:solidFill>
          <a:ln/>
        </p:spPr>
      </p:sp>
      <p:sp>
        <p:nvSpPr>
          <p:cNvPr id="30" name="Shape 28"/>
          <p:cNvSpPr/>
          <p:nvPr/>
        </p:nvSpPr>
        <p:spPr>
          <a:xfrm>
            <a:off x="6949440" y="1691640"/>
            <a:ext cx="1920240" cy="54864"/>
          </a:xfrm>
          <a:prstGeom prst="rect">
            <a:avLst/>
          </a:prstGeom>
          <a:solidFill>
            <a:srgbClr val="636E72"/>
          </a:solidFill>
          <a:ln/>
        </p:spPr>
      </p:sp>
      <p:sp>
        <p:nvSpPr>
          <p:cNvPr id="31" name="Text 29"/>
          <p:cNvSpPr/>
          <p:nvPr/>
        </p:nvSpPr>
        <p:spPr>
          <a:xfrm>
            <a:off x="6949440" y="1828800"/>
            <a:ext cx="1920240" cy="502920"/>
          </a:xfrm>
          <a:prstGeom prst="rect">
            <a:avLst/>
          </a:prstGeom>
          <a:noFill/>
          <a:ln/>
        </p:spPr>
        <p:txBody>
          <a:bodyPr wrap="square" lIns="0" tIns="0" rIns="0" bIns="0" rtlCol="0" anchor="ctr"/>
          <a:lstStyle/>
          <a:p>
            <a:pPr algn="ctr" indent="0" marL="0">
              <a:buNone/>
            </a:pPr>
            <a:r>
              <a:rPr lang="en-US" sz="3000" b="1" dirty="0">
                <a:solidFill>
                  <a:srgbClr val="1B2A4A"/>
                </a:solidFill>
                <a:latin typeface="Georgia" pitchFamily="34" charset="0"/>
                <a:ea typeface="Georgia" pitchFamily="34" charset="-122"/>
                <a:cs typeface="Georgia" pitchFamily="34" charset="-120"/>
              </a:rPr>
              <a:t>15</a:t>
            </a:r>
            <a:endParaRPr lang="en-US" sz="3000" dirty="0"/>
          </a:p>
        </p:txBody>
      </p:sp>
      <p:sp>
        <p:nvSpPr>
          <p:cNvPr id="32" name="Text 30"/>
          <p:cNvSpPr/>
          <p:nvPr/>
        </p:nvSpPr>
        <p:spPr>
          <a:xfrm>
            <a:off x="6949440" y="2286000"/>
            <a:ext cx="1920240" cy="201168"/>
          </a:xfrm>
          <a:prstGeom prst="rect">
            <a:avLst/>
          </a:prstGeom>
          <a:noFill/>
          <a:ln/>
        </p:spPr>
        <p:txBody>
          <a:bodyPr wrap="square" rtlCol="0" anchor="ctr"/>
          <a:lstStyle/>
          <a:p>
            <a:pPr algn="ctr" indent="0" marL="0">
              <a:buNone/>
            </a:pPr>
            <a:r>
              <a:rPr lang="en-US" sz="700" b="1" spc="200" kern="0" dirty="0">
                <a:solidFill>
                  <a:srgbClr val="636E72"/>
                </a:solidFill>
                <a:latin typeface="Arial" pitchFamily="34" charset="0"/>
                <a:ea typeface="Arial" pitchFamily="34" charset="-122"/>
                <a:cs typeface="Arial" pitchFamily="34" charset="-120"/>
              </a:rPr>
              <a:t>LOCATIONS</a:t>
            </a:r>
            <a:endParaRPr lang="en-US" sz="700" dirty="0"/>
          </a:p>
        </p:txBody>
      </p:sp>
      <p:sp>
        <p:nvSpPr>
          <p:cNvPr id="33" name="Text 31"/>
          <p:cNvSpPr/>
          <p:nvPr/>
        </p:nvSpPr>
        <p:spPr>
          <a:xfrm>
            <a:off x="7040880" y="2606040"/>
            <a:ext cx="1737360" cy="502920"/>
          </a:xfrm>
          <a:prstGeom prst="rect">
            <a:avLst/>
          </a:prstGeom>
          <a:noFill/>
          <a:ln/>
        </p:spPr>
        <p:txBody>
          <a:bodyPr wrap="square" rtlCol="0" anchor="ctr"/>
          <a:lstStyle/>
          <a:p>
            <a:pPr algn="ctr" indent="0" marL="0">
              <a:buNone/>
            </a:pPr>
            <a:r>
              <a:rPr lang="en-US" sz="1000" b="1" dirty="0">
                <a:solidFill>
                  <a:srgbClr val="1B2A4A"/>
                </a:solidFill>
                <a:latin typeface="Arial" pitchFamily="34" charset="0"/>
                <a:ea typeface="Arial" pitchFamily="34" charset="-122"/>
                <a:cs typeface="Arial" pitchFamily="34" charset="-120"/>
              </a:rPr>
              <a:t>Whisk &amp; Co.</a:t>
            </a:r>
            <a:endParaRPr lang="en-US" sz="1000" dirty="0"/>
          </a:p>
          <a:p>
            <a:pPr algn="ctr" indent="0" marL="0">
              <a:buNone/>
            </a:pPr>
            <a:r>
              <a:rPr lang="en-US" sz="1000" b="1" dirty="0">
                <a:solidFill>
                  <a:srgbClr val="1B2A4A"/>
                </a:solidFill>
                <a:latin typeface="Arial" pitchFamily="34" charset="0"/>
                <a:ea typeface="Arial" pitchFamily="34" charset="-122"/>
                <a:cs typeface="Arial" pitchFamily="34" charset="-120"/>
              </a:rPr>
              <a:t>Bakery</a:t>
            </a:r>
            <a:endParaRPr lang="en-US" sz="1000" dirty="0"/>
          </a:p>
        </p:txBody>
      </p:sp>
      <p:sp>
        <p:nvSpPr>
          <p:cNvPr id="34" name="Text 32"/>
          <p:cNvSpPr/>
          <p:nvPr/>
        </p:nvSpPr>
        <p:spPr>
          <a:xfrm>
            <a:off x="7040880" y="3154680"/>
            <a:ext cx="1737360" cy="201168"/>
          </a:xfrm>
          <a:prstGeom prst="rect">
            <a:avLst/>
          </a:prstGeom>
          <a:noFill/>
          <a:ln/>
        </p:spPr>
        <p:txBody>
          <a:bodyPr wrap="square" rtlCol="0" anchor="ctr"/>
          <a:lstStyle/>
          <a:p>
            <a:pPr algn="ctr" indent="0" marL="0">
              <a:buNone/>
            </a:pPr>
            <a:r>
              <a:rPr lang="en-US" sz="800" dirty="0">
                <a:solidFill>
                  <a:srgbClr val="636E72"/>
                </a:solidFill>
                <a:latin typeface="Arial" pitchFamily="34" charset="0"/>
                <a:ea typeface="Arial" pitchFamily="34" charset="-122"/>
                <a:cs typeface="Arial" pitchFamily="34" charset="-120"/>
              </a:rPr>
              <a:t>Franchise Bakery</a:t>
            </a:r>
            <a:endParaRPr lang="en-US" sz="800" dirty="0"/>
          </a:p>
        </p:txBody>
      </p:sp>
      <p:sp>
        <p:nvSpPr>
          <p:cNvPr id="35" name="Text 33"/>
          <p:cNvSpPr/>
          <p:nvPr/>
        </p:nvSpPr>
        <p:spPr>
          <a:xfrm>
            <a:off x="7040880" y="3474720"/>
            <a:ext cx="1737360" cy="457200"/>
          </a:xfrm>
          <a:prstGeom prst="rect">
            <a:avLst/>
          </a:prstGeom>
          <a:noFill/>
          <a:ln/>
        </p:spPr>
        <p:txBody>
          <a:bodyPr wrap="square" rtlCol="0" anchor="ctr"/>
          <a:lstStyle/>
          <a:p>
            <a:pPr algn="ctr" indent="0" marL="0">
              <a:buNone/>
            </a:pPr>
            <a:r>
              <a:rPr lang="en-US" sz="800" b="1" dirty="0">
                <a:solidFill>
                  <a:srgbClr val="C8A951"/>
                </a:solidFill>
                <a:latin typeface="Arial" pitchFamily="34" charset="0"/>
                <a:ea typeface="Arial" pitchFamily="34" charset="-122"/>
                <a:cs typeface="Arial" pitchFamily="34" charset="-120"/>
              </a:rPr>
              <a:t>Scalable Franchise</a:t>
            </a:r>
            <a:endParaRPr lang="en-US" sz="800" dirty="0"/>
          </a:p>
        </p:txBody>
      </p:sp>
      <p:sp>
        <p:nvSpPr>
          <p:cNvPr id="36" name="Text 34"/>
          <p:cNvSpPr/>
          <p:nvPr/>
        </p:nvSpPr>
        <p:spPr>
          <a:xfrm>
            <a:off x="731520" y="4343400"/>
            <a:ext cx="7680960" cy="228600"/>
          </a:xfrm>
          <a:prstGeom prst="rect">
            <a:avLst/>
          </a:prstGeom>
          <a:noFill/>
          <a:ln/>
        </p:spPr>
        <p:txBody>
          <a:bodyPr wrap="square" rtlCol="0" anchor="ctr"/>
          <a:lstStyle/>
          <a:p>
            <a:pPr algn="ctr" indent="0" marL="0">
              <a:buNone/>
            </a:pPr>
            <a:r>
              <a:rPr lang="en-US" sz="900" dirty="0">
                <a:solidFill>
                  <a:srgbClr val="636E72"/>
                </a:solidFill>
                <a:latin typeface="Arial" pitchFamily="34" charset="0"/>
                <a:ea typeface="Arial" pitchFamily="34" charset="-122"/>
                <a:cs typeface="Arial" pitchFamily="34" charset="-120"/>
              </a:rPr>
              <a:t>4 Regions (South, West, Midwest, Northeast)  |  25 States  |  53 Cities</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5F7"/>
        </a:solidFill>
      </p:bgPr>
    </p:bg>
    <p:spTree>
      <p:nvGrpSpPr>
        <p:cNvPr id="1" name=""/>
        <p:cNvGrpSpPr/>
        <p:nvPr/>
      </p:nvGrpSpPr>
      <p:grpSpPr>
        <a:xfrm>
          <a:off x="0" y="0"/>
          <a:ext cx="0" cy="0"/>
          <a:chOff x="0" y="0"/>
          <a:chExt cx="0" cy="0"/>
        </a:xfrm>
      </p:grpSpPr>
      <p:sp>
        <p:nvSpPr>
          <p:cNvPr id="2" name="Shape 0"/>
          <p:cNvSpPr/>
          <p:nvPr/>
        </p:nvSpPr>
        <p:spPr>
          <a:xfrm>
            <a:off x="0" y="4709160"/>
            <a:ext cx="9144000" cy="434340"/>
          </a:xfrm>
          <a:prstGeom prst="rect">
            <a:avLst/>
          </a:prstGeom>
          <a:solidFill>
            <a:srgbClr val="1B2A4A"/>
          </a:solidFill>
          <a:ln/>
        </p:spPr>
      </p:sp>
      <p:sp>
        <p:nvSpPr>
          <p:cNvPr id="3" name="Text 1"/>
          <p:cNvSpPr/>
          <p:nvPr/>
        </p:nvSpPr>
        <p:spPr>
          <a:xfrm>
            <a:off x="457200" y="4736592"/>
            <a:ext cx="4572000" cy="365760"/>
          </a:xfrm>
          <a:prstGeom prst="rect">
            <a:avLst/>
          </a:prstGeom>
          <a:noFill/>
          <a:ln/>
        </p:spPr>
        <p:txBody>
          <a:bodyPr wrap="square" rtlCol="0" anchor="ctr"/>
          <a:lstStyle/>
          <a:p>
            <a:pPr indent="0" marL="0">
              <a:buNone/>
            </a:pPr>
            <a:r>
              <a:rPr lang="en-US" sz="700" dirty="0">
                <a:solidFill>
                  <a:srgbClr val="B2BEC3"/>
                </a:solidFill>
                <a:latin typeface="Arial" pitchFamily="34" charset="0"/>
                <a:ea typeface="Arial" pitchFamily="34" charset="-122"/>
                <a:cs typeface="Arial" pitchFamily="34" charset="-120"/>
              </a:rPr>
              <a:t>CONFIDENTIAL — Falcon Hotels &amp; Restaurants</a:t>
            </a:r>
            <a:endParaRPr lang="en-US" sz="700" dirty="0"/>
          </a:p>
        </p:txBody>
      </p:sp>
      <p:sp>
        <p:nvSpPr>
          <p:cNvPr id="4" name="Text 2"/>
          <p:cNvSpPr/>
          <p:nvPr/>
        </p:nvSpPr>
        <p:spPr>
          <a:xfrm>
            <a:off x="7772400" y="4736592"/>
            <a:ext cx="914400" cy="365760"/>
          </a:xfrm>
          <a:prstGeom prst="rect">
            <a:avLst/>
          </a:prstGeom>
          <a:noFill/>
          <a:ln/>
        </p:spPr>
        <p:txBody>
          <a:bodyPr wrap="square" rtlCol="0" anchor="ctr"/>
          <a:lstStyle/>
          <a:p>
            <a:pPr algn="r" indent="0" marL="0">
              <a:buNone/>
            </a:pPr>
            <a:r>
              <a:rPr lang="en-US" sz="700" dirty="0">
                <a:solidFill>
                  <a:srgbClr val="B2BEC3"/>
                </a:solidFill>
                <a:latin typeface="Arial" pitchFamily="34" charset="0"/>
                <a:ea typeface="Arial" pitchFamily="34" charset="-122"/>
                <a:cs typeface="Arial" pitchFamily="34" charset="-120"/>
              </a:rPr>
              <a:t>6 / 18</a:t>
            </a:r>
            <a:endParaRPr lang="en-US" sz="700" dirty="0"/>
          </a:p>
        </p:txBody>
      </p:sp>
      <p:sp>
        <p:nvSpPr>
          <p:cNvPr id="5" name="Text 3"/>
          <p:cNvSpPr/>
          <p:nvPr/>
        </p:nvSpPr>
        <p:spPr>
          <a:xfrm>
            <a:off x="731520" y="274320"/>
            <a:ext cx="7315200" cy="548640"/>
          </a:xfrm>
          <a:prstGeom prst="rect">
            <a:avLst/>
          </a:prstGeom>
          <a:noFill/>
          <a:ln/>
        </p:spPr>
        <p:txBody>
          <a:bodyPr wrap="square" rtlCol="0" anchor="ctr"/>
          <a:lstStyle/>
          <a:p>
            <a:pPr indent="0" marL="0">
              <a:buNone/>
            </a:pPr>
            <a:r>
              <a:rPr lang="en-US" sz="2400" b="1" dirty="0">
                <a:solidFill>
                  <a:srgbClr val="1B2A4A"/>
                </a:solidFill>
                <a:latin typeface="Georgia" pitchFamily="34" charset="0"/>
                <a:ea typeface="Georgia" pitchFamily="34" charset="-122"/>
                <a:cs typeface="Georgia" pitchFamily="34" charset="-120"/>
              </a:rPr>
              <a:t>Financial Highlights</a:t>
            </a:r>
            <a:endParaRPr lang="en-US" sz="2400" dirty="0"/>
          </a:p>
        </p:txBody>
      </p:sp>
      <p:sp>
        <p:nvSpPr>
          <p:cNvPr id="6" name="Shape 4"/>
          <p:cNvSpPr/>
          <p:nvPr/>
        </p:nvSpPr>
        <p:spPr>
          <a:xfrm>
            <a:off x="731520" y="777240"/>
            <a:ext cx="1371600" cy="0"/>
          </a:xfrm>
          <a:prstGeom prst="line">
            <a:avLst/>
          </a:prstGeom>
          <a:noFill/>
          <a:ln w="38100">
            <a:solidFill>
              <a:srgbClr val="C8A951"/>
            </a:solidFill>
            <a:prstDash val="solid"/>
          </a:ln>
        </p:spPr>
      </p:sp>
      <p:sp>
        <p:nvSpPr>
          <p:cNvPr id="7" name="Shape 5"/>
          <p:cNvSpPr/>
          <p:nvPr/>
        </p:nvSpPr>
        <p:spPr>
          <a:xfrm>
            <a:off x="457200" y="1005840"/>
            <a:ext cx="2651760" cy="777240"/>
          </a:xfrm>
          <a:prstGeom prst="roundRect">
            <a:avLst>
              <a:gd name="adj" fmla="val 9412"/>
            </a:avLst>
          </a:prstGeom>
          <a:solidFill>
            <a:srgbClr val="FFFFFF"/>
          </a:solidFill>
          <a:ln/>
          <a:effectLst>
            <a:outerShdw sx="100000" sy="100000" kx="0" ky="0" algn="bl" rotWithShape="0" blurRad="76200" dist="25400" dir="8100000">
              <a:srgbClr val="000000">
                <a:alpha val="8000"/>
              </a:srgbClr>
            </a:outerShdw>
          </a:effectLst>
        </p:spPr>
      </p:sp>
      <p:sp>
        <p:nvSpPr>
          <p:cNvPr id="8" name="Shape 6"/>
          <p:cNvSpPr/>
          <p:nvPr/>
        </p:nvSpPr>
        <p:spPr>
          <a:xfrm>
            <a:off x="457200" y="1005840"/>
            <a:ext cx="54864" cy="777240"/>
          </a:xfrm>
          <a:prstGeom prst="rect">
            <a:avLst/>
          </a:prstGeom>
          <a:solidFill>
            <a:srgbClr val="1B2A4A"/>
          </a:solidFill>
          <a:ln/>
        </p:spPr>
      </p:sp>
      <p:sp>
        <p:nvSpPr>
          <p:cNvPr id="9" name="Text 7"/>
          <p:cNvSpPr/>
          <p:nvPr/>
        </p:nvSpPr>
        <p:spPr>
          <a:xfrm>
            <a:off x="594360" y="1078992"/>
            <a:ext cx="2377440" cy="201168"/>
          </a:xfrm>
          <a:prstGeom prst="rect">
            <a:avLst/>
          </a:prstGeom>
          <a:noFill/>
          <a:ln/>
        </p:spPr>
        <p:txBody>
          <a:bodyPr wrap="square" rtlCol="0" anchor="ctr"/>
          <a:lstStyle/>
          <a:p>
            <a:pPr indent="0" marL="0">
              <a:buNone/>
            </a:pPr>
            <a:r>
              <a:rPr lang="en-US" sz="750" b="1" dirty="0">
                <a:solidFill>
                  <a:srgbClr val="636E72"/>
                </a:solidFill>
                <a:latin typeface="Arial" pitchFamily="34" charset="0"/>
                <a:ea typeface="Arial" pitchFamily="34" charset="-122"/>
                <a:cs typeface="Arial" pitchFamily="34" charset="-120"/>
              </a:rPr>
              <a:t>GROSS REVENUE</a:t>
            </a:r>
            <a:endParaRPr lang="en-US" sz="750" dirty="0"/>
          </a:p>
        </p:txBody>
      </p:sp>
      <p:sp>
        <p:nvSpPr>
          <p:cNvPr id="10" name="Text 8"/>
          <p:cNvSpPr/>
          <p:nvPr/>
        </p:nvSpPr>
        <p:spPr>
          <a:xfrm>
            <a:off x="594360" y="1261872"/>
            <a:ext cx="2377440" cy="320040"/>
          </a:xfrm>
          <a:prstGeom prst="rect">
            <a:avLst/>
          </a:prstGeom>
          <a:noFill/>
          <a:ln/>
        </p:spPr>
        <p:txBody>
          <a:bodyPr wrap="square" lIns="0" tIns="0" rIns="0" bIns="0" rtlCol="0" anchor="ctr"/>
          <a:lstStyle/>
          <a:p>
            <a:pPr indent="0" marL="0">
              <a:buNone/>
            </a:pPr>
            <a:r>
              <a:rPr lang="en-US" sz="2000" b="1" dirty="0">
                <a:solidFill>
                  <a:srgbClr val="1B2A4A"/>
                </a:solidFill>
                <a:latin typeface="Arial" pitchFamily="34" charset="0"/>
                <a:ea typeface="Arial" pitchFamily="34" charset="-122"/>
                <a:cs typeface="Arial" pitchFamily="34" charset="-120"/>
              </a:rPr>
              <a:t>$4.88M</a:t>
            </a:r>
            <a:endParaRPr lang="en-US" sz="2000" dirty="0"/>
          </a:p>
        </p:txBody>
      </p:sp>
      <p:sp>
        <p:nvSpPr>
          <p:cNvPr id="11" name="Text 9"/>
          <p:cNvSpPr/>
          <p:nvPr/>
        </p:nvSpPr>
        <p:spPr>
          <a:xfrm>
            <a:off x="594360" y="1572768"/>
            <a:ext cx="2377440" cy="182880"/>
          </a:xfrm>
          <a:prstGeom prst="rect">
            <a:avLst/>
          </a:prstGeom>
          <a:noFill/>
          <a:ln/>
        </p:spPr>
        <p:txBody>
          <a:bodyPr wrap="square" rtlCol="0" anchor="ctr"/>
          <a:lstStyle/>
          <a:p>
            <a:pPr indent="0" marL="0">
              <a:buNone/>
            </a:pPr>
            <a:r>
              <a:rPr lang="en-US" sz="700" dirty="0">
                <a:solidFill>
                  <a:srgbClr val="636E72"/>
                </a:solidFill>
                <a:latin typeface="Arial" pitchFamily="34" charset="0"/>
                <a:ea typeface="Arial" pitchFamily="34" charset="-122"/>
                <a:cs typeface="Arial" pitchFamily="34" charset="-120"/>
              </a:rPr>
              <a:t>All-time portfolio total</a:t>
            </a:r>
            <a:endParaRPr lang="en-US" sz="700" dirty="0"/>
          </a:p>
        </p:txBody>
      </p:sp>
      <p:sp>
        <p:nvSpPr>
          <p:cNvPr id="12" name="Shape 10"/>
          <p:cNvSpPr/>
          <p:nvPr/>
        </p:nvSpPr>
        <p:spPr>
          <a:xfrm>
            <a:off x="3246120" y="1005840"/>
            <a:ext cx="2651760" cy="777240"/>
          </a:xfrm>
          <a:prstGeom prst="roundRect">
            <a:avLst>
              <a:gd name="adj" fmla="val 9412"/>
            </a:avLst>
          </a:prstGeom>
          <a:solidFill>
            <a:srgbClr val="FFFFFF"/>
          </a:solidFill>
          <a:ln/>
          <a:effectLst>
            <a:outerShdw sx="100000" sy="100000" kx="0" ky="0" algn="bl" rotWithShape="0" blurRad="76200" dist="25400" dir="8100000">
              <a:srgbClr val="000000">
                <a:alpha val="8000"/>
              </a:srgbClr>
            </a:outerShdw>
          </a:effectLst>
        </p:spPr>
      </p:sp>
      <p:sp>
        <p:nvSpPr>
          <p:cNvPr id="13" name="Shape 11"/>
          <p:cNvSpPr/>
          <p:nvPr/>
        </p:nvSpPr>
        <p:spPr>
          <a:xfrm>
            <a:off x="3246120" y="1005840"/>
            <a:ext cx="54864" cy="777240"/>
          </a:xfrm>
          <a:prstGeom prst="rect">
            <a:avLst/>
          </a:prstGeom>
          <a:solidFill>
            <a:srgbClr val="1B2A4A"/>
          </a:solidFill>
          <a:ln/>
        </p:spPr>
      </p:sp>
      <p:sp>
        <p:nvSpPr>
          <p:cNvPr id="14" name="Text 12"/>
          <p:cNvSpPr/>
          <p:nvPr/>
        </p:nvSpPr>
        <p:spPr>
          <a:xfrm>
            <a:off x="3383280" y="1078992"/>
            <a:ext cx="2377440" cy="201168"/>
          </a:xfrm>
          <a:prstGeom prst="rect">
            <a:avLst/>
          </a:prstGeom>
          <a:noFill/>
          <a:ln/>
        </p:spPr>
        <p:txBody>
          <a:bodyPr wrap="square" rtlCol="0" anchor="ctr"/>
          <a:lstStyle/>
          <a:p>
            <a:pPr indent="0" marL="0">
              <a:buNone/>
            </a:pPr>
            <a:r>
              <a:rPr lang="en-US" sz="750" b="1" dirty="0">
                <a:solidFill>
                  <a:srgbClr val="636E72"/>
                </a:solidFill>
                <a:latin typeface="Arial" pitchFamily="34" charset="0"/>
                <a:ea typeface="Arial" pitchFamily="34" charset="-122"/>
                <a:cs typeface="Arial" pitchFamily="34" charset="-120"/>
              </a:rPr>
              <a:t>NET REVENUE</a:t>
            </a:r>
            <a:endParaRPr lang="en-US" sz="750" dirty="0"/>
          </a:p>
        </p:txBody>
      </p:sp>
      <p:sp>
        <p:nvSpPr>
          <p:cNvPr id="15" name="Text 13"/>
          <p:cNvSpPr/>
          <p:nvPr/>
        </p:nvSpPr>
        <p:spPr>
          <a:xfrm>
            <a:off x="3383280" y="1261872"/>
            <a:ext cx="2377440" cy="320040"/>
          </a:xfrm>
          <a:prstGeom prst="rect">
            <a:avLst/>
          </a:prstGeom>
          <a:noFill/>
          <a:ln/>
        </p:spPr>
        <p:txBody>
          <a:bodyPr wrap="square" lIns="0" tIns="0" rIns="0" bIns="0" rtlCol="0" anchor="ctr"/>
          <a:lstStyle/>
          <a:p>
            <a:pPr indent="0" marL="0">
              <a:buNone/>
            </a:pPr>
            <a:r>
              <a:rPr lang="en-US" sz="2000" b="1" dirty="0">
                <a:solidFill>
                  <a:srgbClr val="1B2A4A"/>
                </a:solidFill>
                <a:latin typeface="Arial" pitchFamily="34" charset="0"/>
                <a:ea typeface="Arial" pitchFamily="34" charset="-122"/>
                <a:cs typeface="Arial" pitchFamily="34" charset="-120"/>
              </a:rPr>
              <a:t>$3.79M</a:t>
            </a:r>
            <a:endParaRPr lang="en-US" sz="2000" dirty="0"/>
          </a:p>
        </p:txBody>
      </p:sp>
      <p:sp>
        <p:nvSpPr>
          <p:cNvPr id="16" name="Text 14"/>
          <p:cNvSpPr/>
          <p:nvPr/>
        </p:nvSpPr>
        <p:spPr>
          <a:xfrm>
            <a:off x="3383280" y="1572768"/>
            <a:ext cx="2377440" cy="182880"/>
          </a:xfrm>
          <a:prstGeom prst="rect">
            <a:avLst/>
          </a:prstGeom>
          <a:noFill/>
          <a:ln/>
        </p:spPr>
        <p:txBody>
          <a:bodyPr wrap="square" rtlCol="0" anchor="ctr"/>
          <a:lstStyle/>
          <a:p>
            <a:pPr indent="0" marL="0">
              <a:buNone/>
            </a:pPr>
            <a:r>
              <a:rPr lang="en-US" sz="700" dirty="0">
                <a:solidFill>
                  <a:srgbClr val="636E72"/>
                </a:solidFill>
                <a:latin typeface="Arial" pitchFamily="34" charset="0"/>
                <a:ea typeface="Arial" pitchFamily="34" charset="-122"/>
                <a:cs typeface="Arial" pitchFamily="34" charset="-120"/>
              </a:rPr>
              <a:t>77.6% retention rate</a:t>
            </a:r>
            <a:endParaRPr lang="en-US" sz="700" dirty="0"/>
          </a:p>
        </p:txBody>
      </p:sp>
      <p:sp>
        <p:nvSpPr>
          <p:cNvPr id="17" name="Shape 15"/>
          <p:cNvSpPr/>
          <p:nvPr/>
        </p:nvSpPr>
        <p:spPr>
          <a:xfrm>
            <a:off x="6035040" y="1005840"/>
            <a:ext cx="2651760" cy="777240"/>
          </a:xfrm>
          <a:prstGeom prst="roundRect">
            <a:avLst>
              <a:gd name="adj" fmla="val 9412"/>
            </a:avLst>
          </a:prstGeom>
          <a:solidFill>
            <a:srgbClr val="FFFFFF"/>
          </a:solidFill>
          <a:ln/>
          <a:effectLst>
            <a:outerShdw sx="100000" sy="100000" kx="0" ky="0" algn="bl" rotWithShape="0" blurRad="76200" dist="25400" dir="8100000">
              <a:srgbClr val="000000">
                <a:alpha val="8000"/>
              </a:srgbClr>
            </a:outerShdw>
          </a:effectLst>
        </p:spPr>
      </p:sp>
      <p:sp>
        <p:nvSpPr>
          <p:cNvPr id="18" name="Shape 16"/>
          <p:cNvSpPr/>
          <p:nvPr/>
        </p:nvSpPr>
        <p:spPr>
          <a:xfrm>
            <a:off x="6035040" y="1005840"/>
            <a:ext cx="54864" cy="777240"/>
          </a:xfrm>
          <a:prstGeom prst="rect">
            <a:avLst/>
          </a:prstGeom>
          <a:solidFill>
            <a:srgbClr val="2E7D32"/>
          </a:solidFill>
          <a:ln/>
        </p:spPr>
      </p:sp>
      <p:sp>
        <p:nvSpPr>
          <p:cNvPr id="19" name="Text 17"/>
          <p:cNvSpPr/>
          <p:nvPr/>
        </p:nvSpPr>
        <p:spPr>
          <a:xfrm>
            <a:off x="6172200" y="1078992"/>
            <a:ext cx="2377440" cy="201168"/>
          </a:xfrm>
          <a:prstGeom prst="rect">
            <a:avLst/>
          </a:prstGeom>
          <a:noFill/>
          <a:ln/>
        </p:spPr>
        <p:txBody>
          <a:bodyPr wrap="square" rtlCol="0" anchor="ctr"/>
          <a:lstStyle/>
          <a:p>
            <a:pPr indent="0" marL="0">
              <a:buNone/>
            </a:pPr>
            <a:r>
              <a:rPr lang="en-US" sz="750" b="1" dirty="0">
                <a:solidFill>
                  <a:srgbClr val="636E72"/>
                </a:solidFill>
                <a:latin typeface="Arial" pitchFamily="34" charset="0"/>
                <a:ea typeface="Arial" pitchFamily="34" charset="-122"/>
                <a:cs typeface="Arial" pitchFamily="34" charset="-120"/>
              </a:rPr>
              <a:t>GROSS MARGIN</a:t>
            </a:r>
            <a:endParaRPr lang="en-US" sz="750" dirty="0"/>
          </a:p>
        </p:txBody>
      </p:sp>
      <p:sp>
        <p:nvSpPr>
          <p:cNvPr id="20" name="Text 18"/>
          <p:cNvSpPr/>
          <p:nvPr/>
        </p:nvSpPr>
        <p:spPr>
          <a:xfrm>
            <a:off x="6172200" y="1261872"/>
            <a:ext cx="2377440" cy="320040"/>
          </a:xfrm>
          <a:prstGeom prst="rect">
            <a:avLst/>
          </a:prstGeom>
          <a:noFill/>
          <a:ln/>
        </p:spPr>
        <p:txBody>
          <a:bodyPr wrap="square" lIns="0" tIns="0" rIns="0" bIns="0" rtlCol="0" anchor="ctr"/>
          <a:lstStyle/>
          <a:p>
            <a:pPr indent="0" marL="0">
              <a:buNone/>
            </a:pPr>
            <a:r>
              <a:rPr lang="en-US" sz="2000" b="1" dirty="0">
                <a:solidFill>
                  <a:srgbClr val="1B2A4A"/>
                </a:solidFill>
                <a:latin typeface="Arial" pitchFamily="34" charset="0"/>
                <a:ea typeface="Arial" pitchFamily="34" charset="-122"/>
                <a:cs typeface="Arial" pitchFamily="34" charset="-120"/>
              </a:rPr>
              <a:t>$2.78M</a:t>
            </a:r>
            <a:endParaRPr lang="en-US" sz="2000" dirty="0"/>
          </a:p>
        </p:txBody>
      </p:sp>
      <p:sp>
        <p:nvSpPr>
          <p:cNvPr id="21" name="Text 19"/>
          <p:cNvSpPr/>
          <p:nvPr/>
        </p:nvSpPr>
        <p:spPr>
          <a:xfrm>
            <a:off x="6172200" y="1572768"/>
            <a:ext cx="2377440" cy="182880"/>
          </a:xfrm>
          <a:prstGeom prst="rect">
            <a:avLst/>
          </a:prstGeom>
          <a:noFill/>
          <a:ln/>
        </p:spPr>
        <p:txBody>
          <a:bodyPr wrap="square" rtlCol="0" anchor="ctr"/>
          <a:lstStyle/>
          <a:p>
            <a:pPr indent="0" marL="0">
              <a:buNone/>
            </a:pPr>
            <a:r>
              <a:rPr lang="en-US" sz="700" dirty="0">
                <a:solidFill>
                  <a:srgbClr val="2E7D32"/>
                </a:solidFill>
                <a:latin typeface="Arial" pitchFamily="34" charset="0"/>
                <a:ea typeface="Arial" pitchFamily="34" charset="-122"/>
                <a:cs typeface="Arial" pitchFamily="34" charset="-120"/>
              </a:rPr>
              <a:t>71.4% margin rate</a:t>
            </a:r>
            <a:endParaRPr lang="en-US" sz="700" dirty="0"/>
          </a:p>
        </p:txBody>
      </p:sp>
      <p:sp>
        <p:nvSpPr>
          <p:cNvPr id="22" name="Shape 20"/>
          <p:cNvSpPr/>
          <p:nvPr/>
        </p:nvSpPr>
        <p:spPr>
          <a:xfrm>
            <a:off x="457200" y="1965960"/>
            <a:ext cx="2651760" cy="777240"/>
          </a:xfrm>
          <a:prstGeom prst="roundRect">
            <a:avLst>
              <a:gd name="adj" fmla="val 9412"/>
            </a:avLst>
          </a:prstGeom>
          <a:solidFill>
            <a:srgbClr val="FFFFFF"/>
          </a:solidFill>
          <a:ln/>
          <a:effectLst>
            <a:outerShdw sx="100000" sy="100000" kx="0" ky="0" algn="bl" rotWithShape="0" blurRad="76200" dist="25400" dir="8100000">
              <a:srgbClr val="000000">
                <a:alpha val="8000"/>
              </a:srgbClr>
            </a:outerShdw>
          </a:effectLst>
        </p:spPr>
      </p:sp>
      <p:sp>
        <p:nvSpPr>
          <p:cNvPr id="23" name="Shape 21"/>
          <p:cNvSpPr/>
          <p:nvPr/>
        </p:nvSpPr>
        <p:spPr>
          <a:xfrm>
            <a:off x="457200" y="1965960"/>
            <a:ext cx="54864" cy="777240"/>
          </a:xfrm>
          <a:prstGeom prst="rect">
            <a:avLst/>
          </a:prstGeom>
          <a:solidFill>
            <a:srgbClr val="2E7D32"/>
          </a:solidFill>
          <a:ln/>
        </p:spPr>
      </p:sp>
      <p:sp>
        <p:nvSpPr>
          <p:cNvPr id="24" name="Text 22"/>
          <p:cNvSpPr/>
          <p:nvPr/>
        </p:nvSpPr>
        <p:spPr>
          <a:xfrm>
            <a:off x="594360" y="2039112"/>
            <a:ext cx="2377440" cy="201168"/>
          </a:xfrm>
          <a:prstGeom prst="rect">
            <a:avLst/>
          </a:prstGeom>
          <a:noFill/>
          <a:ln/>
        </p:spPr>
        <p:txBody>
          <a:bodyPr wrap="square" rtlCol="0" anchor="ctr"/>
          <a:lstStyle/>
          <a:p>
            <a:pPr indent="0" marL="0">
              <a:buNone/>
            </a:pPr>
            <a:r>
              <a:rPr lang="en-US" sz="750" b="1" dirty="0">
                <a:solidFill>
                  <a:srgbClr val="636E72"/>
                </a:solidFill>
                <a:latin typeface="Arial" pitchFamily="34" charset="0"/>
                <a:ea typeface="Arial" pitchFamily="34" charset="-122"/>
                <a:cs typeface="Arial" pitchFamily="34" charset="-120"/>
              </a:rPr>
              <a:t>LABOR COST %</a:t>
            </a:r>
            <a:endParaRPr lang="en-US" sz="750" dirty="0"/>
          </a:p>
        </p:txBody>
      </p:sp>
      <p:sp>
        <p:nvSpPr>
          <p:cNvPr id="25" name="Text 23"/>
          <p:cNvSpPr/>
          <p:nvPr/>
        </p:nvSpPr>
        <p:spPr>
          <a:xfrm>
            <a:off x="594360" y="2221992"/>
            <a:ext cx="2377440" cy="320040"/>
          </a:xfrm>
          <a:prstGeom prst="rect">
            <a:avLst/>
          </a:prstGeom>
          <a:noFill/>
          <a:ln/>
        </p:spPr>
        <p:txBody>
          <a:bodyPr wrap="square" lIns="0" tIns="0" rIns="0" bIns="0" rtlCol="0" anchor="ctr"/>
          <a:lstStyle/>
          <a:p>
            <a:pPr indent="0" marL="0">
              <a:buNone/>
            </a:pPr>
            <a:r>
              <a:rPr lang="en-US" sz="2000" b="1" dirty="0">
                <a:solidFill>
                  <a:srgbClr val="1B2A4A"/>
                </a:solidFill>
                <a:latin typeface="Arial" pitchFamily="34" charset="0"/>
                <a:ea typeface="Arial" pitchFamily="34" charset="-122"/>
                <a:cs typeface="Arial" pitchFamily="34" charset="-120"/>
              </a:rPr>
              <a:t>29.7%</a:t>
            </a:r>
            <a:endParaRPr lang="en-US" sz="2000" dirty="0"/>
          </a:p>
        </p:txBody>
      </p:sp>
      <p:sp>
        <p:nvSpPr>
          <p:cNvPr id="26" name="Text 24"/>
          <p:cNvSpPr/>
          <p:nvPr/>
        </p:nvSpPr>
        <p:spPr>
          <a:xfrm>
            <a:off x="594360" y="2532888"/>
            <a:ext cx="2377440" cy="182880"/>
          </a:xfrm>
          <a:prstGeom prst="rect">
            <a:avLst/>
          </a:prstGeom>
          <a:noFill/>
          <a:ln/>
        </p:spPr>
        <p:txBody>
          <a:bodyPr wrap="square" rtlCol="0" anchor="ctr"/>
          <a:lstStyle/>
          <a:p>
            <a:pPr indent="0" marL="0">
              <a:buNone/>
            </a:pPr>
            <a:r>
              <a:rPr lang="en-US" sz="700" dirty="0">
                <a:solidFill>
                  <a:srgbClr val="2E7D32"/>
                </a:solidFill>
                <a:latin typeface="Arial" pitchFamily="34" charset="0"/>
                <a:ea typeface="Arial" pitchFamily="34" charset="-122"/>
                <a:cs typeface="Arial" pitchFamily="34" charset="-120"/>
              </a:rPr>
              <a:t>Below 30-40% industry</a:t>
            </a:r>
            <a:endParaRPr lang="en-US" sz="700" dirty="0"/>
          </a:p>
        </p:txBody>
      </p:sp>
      <p:sp>
        <p:nvSpPr>
          <p:cNvPr id="27" name="Shape 25"/>
          <p:cNvSpPr/>
          <p:nvPr/>
        </p:nvSpPr>
        <p:spPr>
          <a:xfrm>
            <a:off x="3246120" y="1965960"/>
            <a:ext cx="2651760" cy="777240"/>
          </a:xfrm>
          <a:prstGeom prst="roundRect">
            <a:avLst>
              <a:gd name="adj" fmla="val 9412"/>
            </a:avLst>
          </a:prstGeom>
          <a:solidFill>
            <a:srgbClr val="FFFFFF"/>
          </a:solidFill>
          <a:ln/>
          <a:effectLst>
            <a:outerShdw sx="100000" sy="100000" kx="0" ky="0" algn="bl" rotWithShape="0" blurRad="76200" dist="25400" dir="8100000">
              <a:srgbClr val="000000">
                <a:alpha val="8000"/>
              </a:srgbClr>
            </a:outerShdw>
          </a:effectLst>
        </p:spPr>
      </p:sp>
      <p:sp>
        <p:nvSpPr>
          <p:cNvPr id="28" name="Shape 26"/>
          <p:cNvSpPr/>
          <p:nvPr/>
        </p:nvSpPr>
        <p:spPr>
          <a:xfrm>
            <a:off x="3246120" y="1965960"/>
            <a:ext cx="54864" cy="777240"/>
          </a:xfrm>
          <a:prstGeom prst="rect">
            <a:avLst/>
          </a:prstGeom>
          <a:solidFill>
            <a:srgbClr val="2E7D32"/>
          </a:solidFill>
          <a:ln/>
        </p:spPr>
      </p:sp>
      <p:sp>
        <p:nvSpPr>
          <p:cNvPr id="29" name="Text 27"/>
          <p:cNvSpPr/>
          <p:nvPr/>
        </p:nvSpPr>
        <p:spPr>
          <a:xfrm>
            <a:off x="3383280" y="2039112"/>
            <a:ext cx="2377440" cy="201168"/>
          </a:xfrm>
          <a:prstGeom prst="rect">
            <a:avLst/>
          </a:prstGeom>
          <a:noFill/>
          <a:ln/>
        </p:spPr>
        <p:txBody>
          <a:bodyPr wrap="square" rtlCol="0" anchor="ctr"/>
          <a:lstStyle/>
          <a:p>
            <a:pPr indent="0" marL="0">
              <a:buNone/>
            </a:pPr>
            <a:r>
              <a:rPr lang="en-US" sz="750" b="1" dirty="0">
                <a:solidFill>
                  <a:srgbClr val="636E72"/>
                </a:solidFill>
                <a:latin typeface="Arial" pitchFamily="34" charset="0"/>
                <a:ea typeface="Arial" pitchFamily="34" charset="-122"/>
                <a:cs typeface="Arial" pitchFamily="34" charset="-120"/>
              </a:rPr>
              <a:t>WASTE RATE</a:t>
            </a:r>
            <a:endParaRPr lang="en-US" sz="750" dirty="0"/>
          </a:p>
        </p:txBody>
      </p:sp>
      <p:sp>
        <p:nvSpPr>
          <p:cNvPr id="30" name="Text 28"/>
          <p:cNvSpPr/>
          <p:nvPr/>
        </p:nvSpPr>
        <p:spPr>
          <a:xfrm>
            <a:off x="3383280" y="2221992"/>
            <a:ext cx="2377440" cy="320040"/>
          </a:xfrm>
          <a:prstGeom prst="rect">
            <a:avLst/>
          </a:prstGeom>
          <a:noFill/>
          <a:ln/>
        </p:spPr>
        <p:txBody>
          <a:bodyPr wrap="square" lIns="0" tIns="0" rIns="0" bIns="0" rtlCol="0" anchor="ctr"/>
          <a:lstStyle/>
          <a:p>
            <a:pPr indent="0" marL="0">
              <a:buNone/>
            </a:pPr>
            <a:r>
              <a:rPr lang="en-US" sz="2000" b="1" dirty="0">
                <a:solidFill>
                  <a:srgbClr val="1B2A4A"/>
                </a:solidFill>
                <a:latin typeface="Arial" pitchFamily="34" charset="0"/>
                <a:ea typeface="Arial" pitchFamily="34" charset="-122"/>
                <a:cs typeface="Arial" pitchFamily="34" charset="-120"/>
              </a:rPr>
              <a:t>1.22%</a:t>
            </a:r>
            <a:endParaRPr lang="en-US" sz="2000" dirty="0"/>
          </a:p>
        </p:txBody>
      </p:sp>
      <p:sp>
        <p:nvSpPr>
          <p:cNvPr id="31" name="Text 29"/>
          <p:cNvSpPr/>
          <p:nvPr/>
        </p:nvSpPr>
        <p:spPr>
          <a:xfrm>
            <a:off x="3383280" y="2532888"/>
            <a:ext cx="2377440" cy="182880"/>
          </a:xfrm>
          <a:prstGeom prst="rect">
            <a:avLst/>
          </a:prstGeom>
          <a:noFill/>
          <a:ln/>
        </p:spPr>
        <p:txBody>
          <a:bodyPr wrap="square" rtlCol="0" anchor="ctr"/>
          <a:lstStyle/>
          <a:p>
            <a:pPr indent="0" marL="0">
              <a:buNone/>
            </a:pPr>
            <a:r>
              <a:rPr lang="en-US" sz="700" dirty="0">
                <a:solidFill>
                  <a:srgbClr val="2E7D32"/>
                </a:solidFill>
                <a:latin typeface="Arial" pitchFamily="34" charset="0"/>
                <a:ea typeface="Arial" pitchFamily="34" charset="-122"/>
                <a:cs typeface="Arial" pitchFamily="34" charset="-120"/>
              </a:rPr>
              <a:t>vs 4-10% industry avg</a:t>
            </a:r>
            <a:endParaRPr lang="en-US" sz="700" dirty="0"/>
          </a:p>
        </p:txBody>
      </p:sp>
      <p:sp>
        <p:nvSpPr>
          <p:cNvPr id="32" name="Shape 30"/>
          <p:cNvSpPr/>
          <p:nvPr/>
        </p:nvSpPr>
        <p:spPr>
          <a:xfrm>
            <a:off x="6035040" y="1965960"/>
            <a:ext cx="2651760" cy="777240"/>
          </a:xfrm>
          <a:prstGeom prst="roundRect">
            <a:avLst>
              <a:gd name="adj" fmla="val 9412"/>
            </a:avLst>
          </a:prstGeom>
          <a:solidFill>
            <a:srgbClr val="FFFFFF"/>
          </a:solidFill>
          <a:ln/>
          <a:effectLst>
            <a:outerShdw sx="100000" sy="100000" kx="0" ky="0" algn="bl" rotWithShape="0" blurRad="76200" dist="25400" dir="8100000">
              <a:srgbClr val="000000">
                <a:alpha val="8000"/>
              </a:srgbClr>
            </a:outerShdw>
          </a:effectLst>
        </p:spPr>
      </p:sp>
      <p:sp>
        <p:nvSpPr>
          <p:cNvPr id="33" name="Shape 31"/>
          <p:cNvSpPr/>
          <p:nvPr/>
        </p:nvSpPr>
        <p:spPr>
          <a:xfrm>
            <a:off x="6035040" y="1965960"/>
            <a:ext cx="54864" cy="777240"/>
          </a:xfrm>
          <a:prstGeom prst="rect">
            <a:avLst/>
          </a:prstGeom>
          <a:solidFill>
            <a:srgbClr val="C8A951"/>
          </a:solidFill>
          <a:ln/>
        </p:spPr>
      </p:sp>
      <p:sp>
        <p:nvSpPr>
          <p:cNvPr id="34" name="Text 32"/>
          <p:cNvSpPr/>
          <p:nvPr/>
        </p:nvSpPr>
        <p:spPr>
          <a:xfrm>
            <a:off x="6172200" y="2039112"/>
            <a:ext cx="2377440" cy="201168"/>
          </a:xfrm>
          <a:prstGeom prst="rect">
            <a:avLst/>
          </a:prstGeom>
          <a:noFill/>
          <a:ln/>
        </p:spPr>
        <p:txBody>
          <a:bodyPr wrap="square" rtlCol="0" anchor="ctr"/>
          <a:lstStyle/>
          <a:p>
            <a:pPr indent="0" marL="0">
              <a:buNone/>
            </a:pPr>
            <a:r>
              <a:rPr lang="en-US" sz="750" b="1" dirty="0">
                <a:solidFill>
                  <a:srgbClr val="636E72"/>
                </a:solidFill>
                <a:latin typeface="Arial" pitchFamily="34" charset="0"/>
                <a:ea typeface="Arial" pitchFamily="34" charset="-122"/>
                <a:cs typeface="Arial" pitchFamily="34" charset="-120"/>
              </a:rPr>
              <a:t>AVG TICKET</a:t>
            </a:r>
            <a:endParaRPr lang="en-US" sz="750" dirty="0"/>
          </a:p>
        </p:txBody>
      </p:sp>
      <p:sp>
        <p:nvSpPr>
          <p:cNvPr id="35" name="Text 33"/>
          <p:cNvSpPr/>
          <p:nvPr/>
        </p:nvSpPr>
        <p:spPr>
          <a:xfrm>
            <a:off x="6172200" y="2221992"/>
            <a:ext cx="2377440" cy="320040"/>
          </a:xfrm>
          <a:prstGeom prst="rect">
            <a:avLst/>
          </a:prstGeom>
          <a:noFill/>
          <a:ln/>
        </p:spPr>
        <p:txBody>
          <a:bodyPr wrap="square" lIns="0" tIns="0" rIns="0" bIns="0" rtlCol="0" anchor="ctr"/>
          <a:lstStyle/>
          <a:p>
            <a:pPr indent="0" marL="0">
              <a:buNone/>
            </a:pPr>
            <a:r>
              <a:rPr lang="en-US" sz="2000" b="1" dirty="0">
                <a:solidFill>
                  <a:srgbClr val="1B2A4A"/>
                </a:solidFill>
                <a:latin typeface="Arial" pitchFamily="34" charset="0"/>
                <a:ea typeface="Arial" pitchFamily="34" charset="-122"/>
                <a:cs typeface="Arial" pitchFamily="34" charset="-120"/>
              </a:rPr>
              <a:t>$48.63</a:t>
            </a:r>
            <a:endParaRPr lang="en-US" sz="2000" dirty="0"/>
          </a:p>
        </p:txBody>
      </p:sp>
      <p:sp>
        <p:nvSpPr>
          <p:cNvPr id="36" name="Text 34"/>
          <p:cNvSpPr/>
          <p:nvPr/>
        </p:nvSpPr>
        <p:spPr>
          <a:xfrm>
            <a:off x="6172200" y="2532888"/>
            <a:ext cx="2377440" cy="182880"/>
          </a:xfrm>
          <a:prstGeom prst="rect">
            <a:avLst/>
          </a:prstGeom>
          <a:noFill/>
          <a:ln/>
        </p:spPr>
        <p:txBody>
          <a:bodyPr wrap="square" rtlCol="0" anchor="ctr"/>
          <a:lstStyle/>
          <a:p>
            <a:pPr indent="0" marL="0">
              <a:buNone/>
            </a:pPr>
            <a:r>
              <a:rPr lang="en-US" sz="700" dirty="0">
                <a:solidFill>
                  <a:srgbClr val="636E72"/>
                </a:solidFill>
                <a:latin typeface="Arial" pitchFamily="34" charset="0"/>
                <a:ea typeface="Arial" pitchFamily="34" charset="-122"/>
                <a:cs typeface="Arial" pitchFamily="34" charset="-120"/>
              </a:rPr>
              <a:t>Premium positioning</a:t>
            </a:r>
            <a:endParaRPr lang="en-US" sz="700" dirty="0"/>
          </a:p>
        </p:txBody>
      </p:sp>
      <p:graphicFrame>
        <p:nvGraphicFramePr>
          <p:cNvPr id="37" name="Chart 0" descr=""/>
          <p:cNvGraphicFramePr/>
          <p:nvPr/>
        </p:nvGraphicFramePr>
        <p:xfrm>
          <a:off x="274320" y="2926080"/>
          <a:ext cx="4114800" cy="1645920"/>
        </p:xfrm>
        <a:graphic xmlns:a="http://schemas.openxmlformats.org/drawingml/2006/main">
          <a:graphicData uri="http://schemas.openxmlformats.org/drawingml/2006/chart">
            <c:chart xmlns:c="http://schemas.openxmlformats.org/drawingml/2006/chart" r:id="rId1"/>
          </a:graphicData>
        </a:graphic>
      </p:graphicFrame>
      <p:sp>
        <p:nvSpPr>
          <p:cNvPr id="38" name="Text 35"/>
          <p:cNvSpPr/>
          <p:nvPr/>
        </p:nvSpPr>
        <p:spPr>
          <a:xfrm>
            <a:off x="4846320" y="2926080"/>
            <a:ext cx="3840480" cy="274320"/>
          </a:xfrm>
          <a:prstGeom prst="rect">
            <a:avLst/>
          </a:prstGeom>
          <a:noFill/>
          <a:ln/>
        </p:spPr>
        <p:txBody>
          <a:bodyPr wrap="square" rtlCol="0" anchor="ctr"/>
          <a:lstStyle/>
          <a:p>
            <a:pPr indent="0" marL="0">
              <a:buNone/>
            </a:pPr>
            <a:r>
              <a:rPr lang="en-US" sz="1000" b="1" dirty="0">
                <a:solidFill>
                  <a:srgbClr val="1B2A4A"/>
                </a:solidFill>
                <a:latin typeface="Arial" pitchFamily="34" charset="0"/>
                <a:ea typeface="Arial" pitchFamily="34" charset="-122"/>
                <a:cs typeface="Arial" pitchFamily="34" charset="-120"/>
              </a:rPr>
              <a:t>Per-Location Unit Economics</a:t>
            </a:r>
            <a:endParaRPr lang="en-US" sz="1000" dirty="0"/>
          </a:p>
        </p:txBody>
      </p:sp>
      <p:graphicFrame>
        <p:nvGraphicFramePr>
          <p:cNvPr id="7" name="Table 0"/>
          <p:cNvGraphicFramePr>
            <a:graphicFrameLocks noGrp="1"/>
          </p:cNvGraphicFramePr>
          <p:nvPr>
            <p:extLst>
              <p:ext uri="{D42A27DB-BD31-4B8C-83A1-F6EECF244321}">
                <p14:modId xmlns:p14="http://schemas.microsoft.com/office/powerpoint/2010/main" val="1579011935"/>
              </p:ext>
            </p:extLst>
          </p:nvPr>
        </p:nvGraphicFramePr>
        <p:xfrm>
          <a:off x="4846320" y="3246120"/>
          <a:ext cx="3840480" cy="914400"/>
        </p:xfrm>
        <a:graphic>
          <a:graphicData uri="http://schemas.openxmlformats.org/drawingml/2006/table">
            <a:tbl>
              <a:tblPr/>
              <a:tblGrid>
                <a:gridCol w="1280160"/>
                <a:gridCol w="1280160"/>
                <a:gridCol w="1280160"/>
              </a:tblGrid>
              <a:tr h="256032">
                <a:tc>
                  <a:txBody>
                    <a:bodyPr/>
                    <a:lstStyle/>
                    <a:p>
                      <a:pPr indent="0" marL="0">
                        <a:buNone/>
                      </a:pPr>
                      <a:r>
                        <a:rPr lang="en-US" sz="800" b="1" dirty="0">
                          <a:solidFill>
                            <a:srgbClr val="FFFFFF"/>
                          </a:solidFill>
                          <a:latin typeface="Arial" pitchFamily="34" charset="0"/>
                          <a:ea typeface="Arial" pitchFamily="34" charset="-122"/>
                          <a:cs typeface="Arial" pitchFamily="34" charset="-120"/>
                        </a:rPr>
                        <a:t>Brand</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1B2A4A"/>
                    </a:solidFill>
                  </a:tcPr>
                </a:tc>
                <a:tc>
                  <a:txBody>
                    <a:bodyPr/>
                    <a:lstStyle/>
                    <a:p>
                      <a:pPr algn="ctr" indent="0" marL="0">
                        <a:buNone/>
                      </a:pPr>
                      <a:r>
                        <a:rPr lang="en-US" sz="800" b="1" dirty="0">
                          <a:solidFill>
                            <a:srgbClr val="FFFFFF"/>
                          </a:solidFill>
                          <a:latin typeface="Arial" pitchFamily="34" charset="0"/>
                          <a:ea typeface="Arial" pitchFamily="34" charset="-122"/>
                          <a:cs typeface="Arial" pitchFamily="34" charset="-120"/>
                        </a:rPr>
                        <a:t>Rev/Unit</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1B2A4A"/>
                    </a:solidFill>
                  </a:tcPr>
                </a:tc>
                <a:tc>
                  <a:txBody>
                    <a:bodyPr/>
                    <a:lstStyle/>
                    <a:p>
                      <a:pPr algn="ctr" indent="0" marL="0">
                        <a:buNone/>
                      </a:pPr>
                      <a:r>
                        <a:rPr lang="en-US" sz="800" b="1" dirty="0">
                          <a:solidFill>
                            <a:srgbClr val="FFFFFF"/>
                          </a:solidFill>
                          <a:latin typeface="Arial" pitchFamily="34" charset="0"/>
                          <a:ea typeface="Arial" pitchFamily="34" charset="-122"/>
                          <a:cs typeface="Arial" pitchFamily="34" charset="-120"/>
                        </a:rPr>
                        <a:t>Margin/Unit</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1B2A4A"/>
                    </a:solidFill>
                  </a:tcPr>
                </a:tc>
              </a:tr>
              <a:tr h="237744">
                <a:tc>
                  <a:txBody>
                    <a:bodyPr/>
                    <a:lstStyle/>
                    <a:p>
                      <a:pPr indent="0" marL="0">
                        <a:buNone/>
                      </a:pPr>
                      <a:r>
                        <a:rPr lang="en-US" sz="800" dirty="0">
                          <a:solidFill>
                            <a:srgbClr val="000000"/>
                          </a:solidFill>
                          <a:latin typeface="Arial" pitchFamily="34" charset="0"/>
                          <a:ea typeface="Arial" pitchFamily="34" charset="-122"/>
                          <a:cs typeface="Arial" pitchFamily="34" charset="-120"/>
                        </a:rPr>
                        <a:t>Crestview Hotels</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800" b="1" dirty="0">
                          <a:solidFill>
                            <a:srgbClr val="000000"/>
                          </a:solidFill>
                          <a:latin typeface="Arial" pitchFamily="34" charset="0"/>
                          <a:ea typeface="Arial" pitchFamily="34" charset="-122"/>
                          <a:cs typeface="Arial" pitchFamily="34" charset="-120"/>
                        </a:rPr>
                        <a:t>$85.9K</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800" dirty="0">
                          <a:solidFill>
                            <a:srgbClr val="000000"/>
                          </a:solidFill>
                          <a:latin typeface="Arial" pitchFamily="34" charset="0"/>
                          <a:ea typeface="Arial" pitchFamily="34" charset="-122"/>
                          <a:cs typeface="Arial" pitchFamily="34" charset="-120"/>
                        </a:rPr>
                        <a:t>$35.3K</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r h="237744">
                <a:tc>
                  <a:txBody>
                    <a:bodyPr/>
                    <a:lstStyle/>
                    <a:p>
                      <a:pPr indent="0" marL="0">
                        <a:buNone/>
                      </a:pPr>
                      <a:r>
                        <a:rPr lang="en-US" sz="800" dirty="0">
                          <a:solidFill>
                            <a:srgbClr val="000000"/>
                          </a:solidFill>
                          <a:latin typeface="Arial" pitchFamily="34" charset="0"/>
                          <a:ea typeface="Arial" pitchFamily="34" charset="-122"/>
                          <a:cs typeface="Arial" pitchFamily="34" charset="-120"/>
                        </a:rPr>
                        <a:t>Ember &amp; Oak</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800" b="1" dirty="0">
                          <a:solidFill>
                            <a:srgbClr val="000000"/>
                          </a:solidFill>
                          <a:latin typeface="Arial" pitchFamily="34" charset="0"/>
                          <a:ea typeface="Arial" pitchFamily="34" charset="-122"/>
                          <a:cs typeface="Arial" pitchFamily="34" charset="-120"/>
                        </a:rPr>
                        <a:t>$53.2K</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800" dirty="0">
                          <a:solidFill>
                            <a:srgbClr val="000000"/>
                          </a:solidFill>
                          <a:latin typeface="Arial" pitchFamily="34" charset="0"/>
                          <a:ea typeface="Arial" pitchFamily="34" charset="-122"/>
                          <a:cs typeface="Arial" pitchFamily="34" charset="-120"/>
                        </a:rPr>
                        <a:t>$31.2K</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r h="237744">
                <a:tc>
                  <a:txBody>
                    <a:bodyPr/>
                    <a:lstStyle/>
                    <a:p>
                      <a:pPr indent="0" marL="0">
                        <a:buNone/>
                      </a:pPr>
                      <a:r>
                        <a:rPr lang="en-US" sz="800" dirty="0">
                          <a:solidFill>
                            <a:srgbClr val="000000"/>
                          </a:solidFill>
                          <a:latin typeface="Arial" pitchFamily="34" charset="0"/>
                          <a:ea typeface="Arial" pitchFamily="34" charset="-122"/>
                          <a:cs typeface="Arial" pitchFamily="34" charset="-120"/>
                        </a:rPr>
                        <a:t>Grand Slice Kitchen</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800" b="1" dirty="0">
                          <a:solidFill>
                            <a:srgbClr val="000000"/>
                          </a:solidFill>
                          <a:latin typeface="Arial" pitchFamily="34" charset="0"/>
                          <a:ea typeface="Arial" pitchFamily="34" charset="-122"/>
                          <a:cs typeface="Arial" pitchFamily="34" charset="-120"/>
                        </a:rPr>
                        <a:t>$83.5K</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800" dirty="0">
                          <a:solidFill>
                            <a:srgbClr val="000000"/>
                          </a:solidFill>
                          <a:latin typeface="Arial" pitchFamily="34" charset="0"/>
                          <a:ea typeface="Arial" pitchFamily="34" charset="-122"/>
                          <a:cs typeface="Arial" pitchFamily="34" charset="-120"/>
                        </a:rPr>
                        <a:t>$58.7K</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r h="237744">
                <a:tc>
                  <a:txBody>
                    <a:bodyPr/>
                    <a:lstStyle/>
                    <a:p>
                      <a:pPr indent="0" marL="0">
                        <a:buNone/>
                      </a:pPr>
                      <a:r>
                        <a:rPr lang="en-US" sz="800" dirty="0">
                          <a:solidFill>
                            <a:srgbClr val="000000"/>
                          </a:solidFill>
                          <a:latin typeface="Arial" pitchFamily="34" charset="0"/>
                          <a:ea typeface="Arial" pitchFamily="34" charset="-122"/>
                          <a:cs typeface="Arial" pitchFamily="34" charset="-120"/>
                        </a:rPr>
                        <a:t>Whisk &amp; Co.</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800" b="1" dirty="0">
                          <a:solidFill>
                            <a:srgbClr val="000000"/>
                          </a:solidFill>
                          <a:latin typeface="Arial" pitchFamily="34" charset="0"/>
                          <a:ea typeface="Arial" pitchFamily="34" charset="-122"/>
                          <a:cs typeface="Arial" pitchFamily="34" charset="-120"/>
                        </a:rPr>
                        <a:t>$32.6K</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800" dirty="0">
                          <a:solidFill>
                            <a:srgbClr val="000000"/>
                          </a:solidFill>
                          <a:latin typeface="Arial" pitchFamily="34" charset="0"/>
                          <a:ea typeface="Arial" pitchFamily="34" charset="-122"/>
                          <a:cs typeface="Arial" pitchFamily="34" charset="-120"/>
                        </a:rPr>
                        <a:t>$21.8K</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0" y="0"/>
            <a:ext cx="137160" cy="5143500"/>
          </a:xfrm>
          <a:prstGeom prst="rect">
            <a:avLst/>
          </a:prstGeom>
          <a:solidFill>
            <a:srgbClr val="C8A951"/>
          </a:solidFill>
          <a:ln/>
        </p:spPr>
      </p:sp>
      <p:sp>
        <p:nvSpPr>
          <p:cNvPr id="3" name="Text 1"/>
          <p:cNvSpPr/>
          <p:nvPr/>
        </p:nvSpPr>
        <p:spPr>
          <a:xfrm>
            <a:off x="914400" y="1371600"/>
            <a:ext cx="7315200" cy="1097280"/>
          </a:xfrm>
          <a:prstGeom prst="rect">
            <a:avLst/>
          </a:prstGeom>
          <a:noFill/>
          <a:ln/>
        </p:spPr>
        <p:txBody>
          <a:bodyPr wrap="square" rtlCol="0" anchor="ctr"/>
          <a:lstStyle/>
          <a:p>
            <a:pPr indent="0" marL="0">
              <a:buNone/>
            </a:pPr>
            <a:r>
              <a:rPr lang="en-US" sz="3600" b="1" dirty="0">
                <a:solidFill>
                  <a:srgbClr val="FFFFFF"/>
                </a:solidFill>
                <a:latin typeface="Arial" pitchFamily="34" charset="0"/>
                <a:ea typeface="Arial" pitchFamily="34" charset="-122"/>
                <a:cs typeface="Arial" pitchFamily="34" charset="-120"/>
              </a:rPr>
              <a:t>Competitive Advantage</a:t>
            </a:r>
            <a:endParaRPr lang="en-US" sz="3600" dirty="0"/>
          </a:p>
        </p:txBody>
      </p:sp>
      <p:sp>
        <p:nvSpPr>
          <p:cNvPr id="4" name="Text 2"/>
          <p:cNvSpPr/>
          <p:nvPr/>
        </p:nvSpPr>
        <p:spPr>
          <a:xfrm>
            <a:off x="914400" y="2560320"/>
            <a:ext cx="7315200" cy="731520"/>
          </a:xfrm>
          <a:prstGeom prst="rect">
            <a:avLst/>
          </a:prstGeom>
          <a:noFill/>
          <a:ln/>
        </p:spPr>
        <p:txBody>
          <a:bodyPr wrap="square" rtlCol="0" anchor="ctr"/>
          <a:lstStyle/>
          <a:p>
            <a:pPr indent="0" marL="0">
              <a:buNone/>
            </a:pPr>
            <a:r>
              <a:rPr lang="en-US" sz="1600" dirty="0">
                <a:solidFill>
                  <a:srgbClr val="E8D5A3"/>
                </a:solidFill>
                <a:latin typeface="Arial" pitchFamily="34" charset="0"/>
                <a:ea typeface="Arial" pitchFamily="34" charset="-122"/>
                <a:cs typeface="Arial" pitchFamily="34" charset="-120"/>
              </a:rPr>
              <a:t>Outperforming industry benchmarks across key metrics</a:t>
            </a:r>
            <a:endParaRPr lang="en-US" sz="1600" dirty="0"/>
          </a:p>
        </p:txBody>
      </p:sp>
      <p:sp>
        <p:nvSpPr>
          <p:cNvPr id="5" name="Shape 3"/>
          <p:cNvSpPr/>
          <p:nvPr/>
        </p:nvSpPr>
        <p:spPr>
          <a:xfrm>
            <a:off x="914400" y="2377440"/>
            <a:ext cx="1828800" cy="0"/>
          </a:xfrm>
          <a:prstGeom prst="line">
            <a:avLst/>
          </a:prstGeom>
          <a:noFill/>
          <a:ln w="38100">
            <a:solidFill>
              <a:srgbClr val="C8A951"/>
            </a:solidFill>
            <a:prstDash val="solid"/>
          </a:ln>
        </p:spPr>
      </p:sp>
      <p:sp>
        <p:nvSpPr>
          <p:cNvPr id="6" name="Shape 4"/>
          <p:cNvSpPr/>
          <p:nvPr/>
        </p:nvSpPr>
        <p:spPr>
          <a:xfrm>
            <a:off x="0" y="4709160"/>
            <a:ext cx="9144000" cy="434340"/>
          </a:xfrm>
          <a:prstGeom prst="rect">
            <a:avLst/>
          </a:prstGeom>
          <a:solidFill>
            <a:srgbClr val="1B2A4A"/>
          </a:solidFill>
          <a:ln/>
        </p:spPr>
      </p:sp>
      <p:sp>
        <p:nvSpPr>
          <p:cNvPr id="7" name="Text 5"/>
          <p:cNvSpPr/>
          <p:nvPr/>
        </p:nvSpPr>
        <p:spPr>
          <a:xfrm>
            <a:off x="457200" y="4736592"/>
            <a:ext cx="4572000" cy="365760"/>
          </a:xfrm>
          <a:prstGeom prst="rect">
            <a:avLst/>
          </a:prstGeom>
          <a:noFill/>
          <a:ln/>
        </p:spPr>
        <p:txBody>
          <a:bodyPr wrap="square" rtlCol="0" anchor="ctr"/>
          <a:lstStyle/>
          <a:p>
            <a:pPr indent="0" marL="0">
              <a:buNone/>
            </a:pPr>
            <a:r>
              <a:rPr lang="en-US" sz="700" dirty="0">
                <a:solidFill>
                  <a:srgbClr val="B2BEC3"/>
                </a:solidFill>
                <a:latin typeface="Arial" pitchFamily="34" charset="0"/>
                <a:ea typeface="Arial" pitchFamily="34" charset="-122"/>
                <a:cs typeface="Arial" pitchFamily="34" charset="-120"/>
              </a:rPr>
              <a:t>CONFIDENTIAL — Falcon Hotels &amp; Restaurants</a:t>
            </a:r>
            <a:endParaRPr lang="en-US" sz="700" dirty="0"/>
          </a:p>
        </p:txBody>
      </p:sp>
      <p:sp>
        <p:nvSpPr>
          <p:cNvPr id="8" name="Text 6"/>
          <p:cNvSpPr/>
          <p:nvPr/>
        </p:nvSpPr>
        <p:spPr>
          <a:xfrm>
            <a:off x="7772400" y="4736592"/>
            <a:ext cx="914400" cy="365760"/>
          </a:xfrm>
          <a:prstGeom prst="rect">
            <a:avLst/>
          </a:prstGeom>
          <a:noFill/>
          <a:ln/>
        </p:spPr>
        <p:txBody>
          <a:bodyPr wrap="square" rtlCol="0" anchor="ctr"/>
          <a:lstStyle/>
          <a:p>
            <a:pPr algn="r" indent="0" marL="0">
              <a:buNone/>
            </a:pPr>
            <a:r>
              <a:rPr lang="en-US" sz="700" dirty="0">
                <a:solidFill>
                  <a:srgbClr val="B2BEC3"/>
                </a:solidFill>
                <a:latin typeface="Arial" pitchFamily="34" charset="0"/>
                <a:ea typeface="Arial" pitchFamily="34" charset="-122"/>
                <a:cs typeface="Arial" pitchFamily="34" charset="-120"/>
              </a:rPr>
              <a:t>7 / 18</a:t>
            </a:r>
            <a:endParaRPr lang="en-US" sz="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4709160"/>
            <a:ext cx="9144000" cy="434340"/>
          </a:xfrm>
          <a:prstGeom prst="rect">
            <a:avLst/>
          </a:prstGeom>
          <a:solidFill>
            <a:srgbClr val="1B2A4A"/>
          </a:solidFill>
          <a:ln/>
        </p:spPr>
      </p:sp>
      <p:sp>
        <p:nvSpPr>
          <p:cNvPr id="3" name="Text 1"/>
          <p:cNvSpPr/>
          <p:nvPr/>
        </p:nvSpPr>
        <p:spPr>
          <a:xfrm>
            <a:off x="457200" y="4736592"/>
            <a:ext cx="4572000" cy="365760"/>
          </a:xfrm>
          <a:prstGeom prst="rect">
            <a:avLst/>
          </a:prstGeom>
          <a:noFill/>
          <a:ln/>
        </p:spPr>
        <p:txBody>
          <a:bodyPr wrap="square" rtlCol="0" anchor="ctr"/>
          <a:lstStyle/>
          <a:p>
            <a:pPr indent="0" marL="0">
              <a:buNone/>
            </a:pPr>
            <a:r>
              <a:rPr lang="en-US" sz="700" dirty="0">
                <a:solidFill>
                  <a:srgbClr val="B2BEC3"/>
                </a:solidFill>
                <a:latin typeface="Arial" pitchFamily="34" charset="0"/>
                <a:ea typeface="Arial" pitchFamily="34" charset="-122"/>
                <a:cs typeface="Arial" pitchFamily="34" charset="-120"/>
              </a:rPr>
              <a:t>CONFIDENTIAL — Falcon Hotels &amp; Restaurants</a:t>
            </a:r>
            <a:endParaRPr lang="en-US" sz="700" dirty="0"/>
          </a:p>
        </p:txBody>
      </p:sp>
      <p:sp>
        <p:nvSpPr>
          <p:cNvPr id="4" name="Text 2"/>
          <p:cNvSpPr/>
          <p:nvPr/>
        </p:nvSpPr>
        <p:spPr>
          <a:xfrm>
            <a:off x="7772400" y="4736592"/>
            <a:ext cx="914400" cy="365760"/>
          </a:xfrm>
          <a:prstGeom prst="rect">
            <a:avLst/>
          </a:prstGeom>
          <a:noFill/>
          <a:ln/>
        </p:spPr>
        <p:txBody>
          <a:bodyPr wrap="square" rtlCol="0" anchor="ctr"/>
          <a:lstStyle/>
          <a:p>
            <a:pPr algn="r" indent="0" marL="0">
              <a:buNone/>
            </a:pPr>
            <a:r>
              <a:rPr lang="en-US" sz="700" dirty="0">
                <a:solidFill>
                  <a:srgbClr val="B2BEC3"/>
                </a:solidFill>
                <a:latin typeface="Arial" pitchFamily="34" charset="0"/>
                <a:ea typeface="Arial" pitchFamily="34" charset="-122"/>
                <a:cs typeface="Arial" pitchFamily="34" charset="-120"/>
              </a:rPr>
              <a:t>8 / 18</a:t>
            </a:r>
            <a:endParaRPr lang="en-US" sz="700" dirty="0"/>
          </a:p>
        </p:txBody>
      </p:sp>
      <p:sp>
        <p:nvSpPr>
          <p:cNvPr id="5" name="Text 3"/>
          <p:cNvSpPr/>
          <p:nvPr/>
        </p:nvSpPr>
        <p:spPr>
          <a:xfrm>
            <a:off x="731520" y="274320"/>
            <a:ext cx="7315200" cy="548640"/>
          </a:xfrm>
          <a:prstGeom prst="rect">
            <a:avLst/>
          </a:prstGeom>
          <a:noFill/>
          <a:ln/>
        </p:spPr>
        <p:txBody>
          <a:bodyPr wrap="square" rtlCol="0" anchor="ctr"/>
          <a:lstStyle/>
          <a:p>
            <a:pPr indent="0" marL="0">
              <a:buNone/>
            </a:pPr>
            <a:r>
              <a:rPr lang="en-US" sz="2400" b="1" dirty="0">
                <a:solidFill>
                  <a:srgbClr val="1B2A4A"/>
                </a:solidFill>
                <a:latin typeface="Georgia" pitchFamily="34" charset="0"/>
                <a:ea typeface="Georgia" pitchFamily="34" charset="-122"/>
                <a:cs typeface="Georgia" pitchFamily="34" charset="-120"/>
              </a:rPr>
              <a:t>Industry Benchmarking Scorecard</a:t>
            </a:r>
            <a:endParaRPr lang="en-US" sz="2400" dirty="0"/>
          </a:p>
        </p:txBody>
      </p:sp>
      <p:sp>
        <p:nvSpPr>
          <p:cNvPr id="6" name="Shape 4"/>
          <p:cNvSpPr/>
          <p:nvPr/>
        </p:nvSpPr>
        <p:spPr>
          <a:xfrm>
            <a:off x="731520" y="777240"/>
            <a:ext cx="1371600" cy="0"/>
          </a:xfrm>
          <a:prstGeom prst="line">
            <a:avLst/>
          </a:prstGeom>
          <a:noFill/>
          <a:ln w="38100">
            <a:solidFill>
              <a:srgbClr val="C8A951"/>
            </a:solidFill>
            <a:prstDash val="solid"/>
          </a:ln>
        </p:spPr>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457200" y="1051560"/>
          <a:ext cx="8229600" cy="914400"/>
        </p:xfrm>
        <a:graphic>
          <a:graphicData uri="http://schemas.openxmlformats.org/drawingml/2006/table">
            <a:tbl>
              <a:tblPr/>
              <a:tblGrid>
                <a:gridCol w="2011680"/>
                <a:gridCol w="1371600"/>
                <a:gridCol w="1371600"/>
                <a:gridCol w="1645920"/>
                <a:gridCol w="1828800"/>
              </a:tblGrid>
              <a:tr h="320040">
                <a:tc>
                  <a:txBody>
                    <a:bodyPr/>
                    <a:lstStyle/>
                    <a:p>
                      <a:pPr indent="0" marL="0">
                        <a:buNone/>
                      </a:pPr>
                      <a:r>
                        <a:rPr lang="en-US" sz="900" b="1" dirty="0">
                          <a:solidFill>
                            <a:srgbClr val="FFFFFF"/>
                          </a:solidFill>
                          <a:latin typeface="Arial" pitchFamily="34" charset="0"/>
                          <a:ea typeface="Arial" pitchFamily="34" charset="-122"/>
                          <a:cs typeface="Arial" pitchFamily="34" charset="-120"/>
                        </a:rPr>
                        <a:t>METRIC</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1B2A4A"/>
                    </a:solidFill>
                  </a:tcPr>
                </a:tc>
                <a:tc>
                  <a:txBody>
                    <a:bodyPr/>
                    <a:lstStyle/>
                    <a:p>
                      <a:pPr algn="ctr" indent="0" marL="0">
                        <a:buNone/>
                      </a:pPr>
                      <a:r>
                        <a:rPr lang="en-US" sz="900" b="1" dirty="0">
                          <a:solidFill>
                            <a:srgbClr val="FFFFFF"/>
                          </a:solidFill>
                          <a:latin typeface="Arial" pitchFamily="34" charset="0"/>
                          <a:ea typeface="Arial" pitchFamily="34" charset="-122"/>
                          <a:cs typeface="Arial" pitchFamily="34" charset="-120"/>
                        </a:rPr>
                        <a:t>FALCON</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1B2A4A"/>
                    </a:solidFill>
                  </a:tcPr>
                </a:tc>
                <a:tc>
                  <a:txBody>
                    <a:bodyPr/>
                    <a:lstStyle/>
                    <a:p>
                      <a:pPr algn="ctr" indent="0" marL="0">
                        <a:buNone/>
                      </a:pPr>
                      <a:r>
                        <a:rPr lang="en-US" sz="900" b="1" dirty="0">
                          <a:solidFill>
                            <a:srgbClr val="FFFFFF"/>
                          </a:solidFill>
                          <a:latin typeface="Arial" pitchFamily="34" charset="0"/>
                          <a:ea typeface="Arial" pitchFamily="34" charset="-122"/>
                          <a:cs typeface="Arial" pitchFamily="34" charset="-120"/>
                        </a:rPr>
                        <a:t>INDUSTRY</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1B2A4A"/>
                    </a:solidFill>
                  </a:tcPr>
                </a:tc>
                <a:tc>
                  <a:txBody>
                    <a:bodyPr/>
                    <a:lstStyle/>
                    <a:p>
                      <a:pPr algn="ctr" indent="0" marL="0">
                        <a:buNone/>
                      </a:pPr>
                      <a:r>
                        <a:rPr lang="en-US" sz="900" b="1" dirty="0">
                          <a:solidFill>
                            <a:srgbClr val="FFFFFF"/>
                          </a:solidFill>
                          <a:latin typeface="Arial" pitchFamily="34" charset="0"/>
                          <a:ea typeface="Arial" pitchFamily="34" charset="-122"/>
                          <a:cs typeface="Arial" pitchFamily="34" charset="-120"/>
                        </a:rPr>
                        <a:t>DELTA</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1B2A4A"/>
                    </a:solidFill>
                  </a:tcPr>
                </a:tc>
                <a:tc>
                  <a:txBody>
                    <a:bodyPr/>
                    <a:lstStyle/>
                    <a:p>
                      <a:pPr algn="ctr" indent="0" marL="0">
                        <a:buNone/>
                      </a:pPr>
                      <a:r>
                        <a:rPr lang="en-US" sz="900" b="1" dirty="0">
                          <a:solidFill>
                            <a:srgbClr val="FFFFFF"/>
                          </a:solidFill>
                          <a:latin typeface="Arial" pitchFamily="34" charset="0"/>
                          <a:ea typeface="Arial" pitchFamily="34" charset="-122"/>
                          <a:cs typeface="Arial" pitchFamily="34" charset="-120"/>
                        </a:rPr>
                        <a:t>STATUS</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solidFill>
                      <a:srgbClr val="1B2A4A"/>
                    </a:solidFill>
                  </a:tcPr>
                </a:tc>
              </a:tr>
              <a:tr h="320040">
                <a:tc>
                  <a:txBody>
                    <a:bodyPr/>
                    <a:lstStyle/>
                    <a:p>
                      <a:pPr indent="0" marL="0">
                        <a:buNone/>
                      </a:pPr>
                      <a:r>
                        <a:rPr lang="en-US" sz="900" b="1" dirty="0">
                          <a:solidFill>
                            <a:srgbClr val="1B2A4A"/>
                          </a:solidFill>
                          <a:latin typeface="Arial" pitchFamily="34" charset="0"/>
                          <a:ea typeface="Arial" pitchFamily="34" charset="-122"/>
                          <a:cs typeface="Arial" pitchFamily="34" charset="-120"/>
                        </a:rPr>
                        <a:t>Occupancy Rate</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b="1" dirty="0">
                          <a:solidFill>
                            <a:srgbClr val="000000"/>
                          </a:solidFill>
                          <a:latin typeface="Arial" pitchFamily="34" charset="0"/>
                          <a:ea typeface="Arial" pitchFamily="34" charset="-122"/>
                          <a:cs typeface="Arial" pitchFamily="34" charset="-120"/>
                        </a:rPr>
                        <a:t>73.3%</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dirty="0">
                          <a:solidFill>
                            <a:srgbClr val="636E72"/>
                          </a:solidFill>
                          <a:latin typeface="Arial" pitchFamily="34" charset="0"/>
                          <a:ea typeface="Arial" pitchFamily="34" charset="-122"/>
                          <a:cs typeface="Arial" pitchFamily="34" charset="-120"/>
                        </a:rPr>
                        <a:t>62.3%</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b="1" dirty="0">
                          <a:solidFill>
                            <a:srgbClr val="2E7D32"/>
                          </a:solidFill>
                          <a:latin typeface="Arial" pitchFamily="34" charset="0"/>
                          <a:ea typeface="Arial" pitchFamily="34" charset="-122"/>
                          <a:cs typeface="Arial" pitchFamily="34" charset="-120"/>
                        </a:rPr>
                        <a:t>+11.0 pts</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800" b="1" dirty="0">
                          <a:solidFill>
                            <a:srgbClr val="2E7D32"/>
                          </a:solidFill>
                          <a:latin typeface="Arial" pitchFamily="34" charset="0"/>
                          <a:ea typeface="Arial" pitchFamily="34" charset="-122"/>
                          <a:cs typeface="Arial" pitchFamily="34" charset="-120"/>
                        </a:rPr>
                        <a:t>ABOVE</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r h="320040">
                <a:tc>
                  <a:txBody>
                    <a:bodyPr/>
                    <a:lstStyle/>
                    <a:p>
                      <a:pPr indent="0" marL="0">
                        <a:buNone/>
                      </a:pPr>
                      <a:r>
                        <a:rPr lang="en-US" sz="900" b="1" dirty="0">
                          <a:solidFill>
                            <a:srgbClr val="1B2A4A"/>
                          </a:solidFill>
                          <a:latin typeface="Arial" pitchFamily="34" charset="0"/>
                          <a:ea typeface="Arial" pitchFamily="34" charset="-122"/>
                          <a:cs typeface="Arial" pitchFamily="34" charset="-120"/>
                        </a:rPr>
                        <a:t>RevPAR</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b="1" dirty="0">
                          <a:solidFill>
                            <a:srgbClr val="000000"/>
                          </a:solidFill>
                          <a:latin typeface="Arial" pitchFamily="34" charset="0"/>
                          <a:ea typeface="Arial" pitchFamily="34" charset="-122"/>
                          <a:cs typeface="Arial" pitchFamily="34" charset="-120"/>
                        </a:rPr>
                        <a:t>$111.39</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dirty="0">
                          <a:solidFill>
                            <a:srgbClr val="636E72"/>
                          </a:solidFill>
                          <a:latin typeface="Arial" pitchFamily="34" charset="0"/>
                          <a:ea typeface="Arial" pitchFamily="34" charset="-122"/>
                          <a:cs typeface="Arial" pitchFamily="34" charset="-120"/>
                        </a:rPr>
                        <a:t>$100.02</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b="1" dirty="0">
                          <a:solidFill>
                            <a:srgbClr val="2E7D32"/>
                          </a:solidFill>
                          <a:latin typeface="Arial" pitchFamily="34" charset="0"/>
                          <a:ea typeface="Arial" pitchFamily="34" charset="-122"/>
                          <a:cs typeface="Arial" pitchFamily="34" charset="-120"/>
                        </a:rPr>
                        <a:t>+11.4%</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800" b="1" dirty="0">
                          <a:solidFill>
                            <a:srgbClr val="2E7D32"/>
                          </a:solidFill>
                          <a:latin typeface="Arial" pitchFamily="34" charset="0"/>
                          <a:ea typeface="Arial" pitchFamily="34" charset="-122"/>
                          <a:cs typeface="Arial" pitchFamily="34" charset="-120"/>
                        </a:rPr>
                        <a:t>ABOVE</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r h="320040">
                <a:tc>
                  <a:txBody>
                    <a:bodyPr/>
                    <a:lstStyle/>
                    <a:p>
                      <a:pPr indent="0" marL="0">
                        <a:buNone/>
                      </a:pPr>
                      <a:r>
                        <a:rPr lang="en-US" sz="900" b="1" dirty="0">
                          <a:solidFill>
                            <a:srgbClr val="1B2A4A"/>
                          </a:solidFill>
                          <a:latin typeface="Arial" pitchFamily="34" charset="0"/>
                          <a:ea typeface="Arial" pitchFamily="34" charset="-122"/>
                          <a:cs typeface="Arial" pitchFamily="34" charset="-120"/>
                        </a:rPr>
                        <a:t>Gross Margin</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b="1" dirty="0">
                          <a:solidFill>
                            <a:srgbClr val="000000"/>
                          </a:solidFill>
                          <a:latin typeface="Arial" pitchFamily="34" charset="0"/>
                          <a:ea typeface="Arial" pitchFamily="34" charset="-122"/>
                          <a:cs typeface="Arial" pitchFamily="34" charset="-120"/>
                        </a:rPr>
                        <a:t>71.4%</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dirty="0">
                          <a:solidFill>
                            <a:srgbClr val="636E72"/>
                          </a:solidFill>
                          <a:latin typeface="Arial" pitchFamily="34" charset="0"/>
                          <a:ea typeface="Arial" pitchFamily="34" charset="-122"/>
                          <a:cs typeface="Arial" pitchFamily="34" charset="-120"/>
                        </a:rPr>
                        <a:t>65-70%</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b="1" dirty="0">
                          <a:solidFill>
                            <a:srgbClr val="2E7D32"/>
                          </a:solidFill>
                          <a:latin typeface="Arial" pitchFamily="34" charset="0"/>
                          <a:ea typeface="Arial" pitchFamily="34" charset="-122"/>
                          <a:cs typeface="Arial" pitchFamily="34" charset="-120"/>
                        </a:rPr>
                        <a:t>+1.4 pts</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800" b="1" dirty="0">
                          <a:solidFill>
                            <a:srgbClr val="2E7D32"/>
                          </a:solidFill>
                          <a:latin typeface="Arial" pitchFamily="34" charset="0"/>
                          <a:ea typeface="Arial" pitchFamily="34" charset="-122"/>
                          <a:cs typeface="Arial" pitchFamily="34" charset="-120"/>
                        </a:rPr>
                        <a:t>ABOVE</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r h="320040">
                <a:tc>
                  <a:txBody>
                    <a:bodyPr/>
                    <a:lstStyle/>
                    <a:p>
                      <a:pPr indent="0" marL="0">
                        <a:buNone/>
                      </a:pPr>
                      <a:r>
                        <a:rPr lang="en-US" sz="900" b="1" dirty="0">
                          <a:solidFill>
                            <a:srgbClr val="1B2A4A"/>
                          </a:solidFill>
                          <a:latin typeface="Arial" pitchFamily="34" charset="0"/>
                          <a:ea typeface="Arial" pitchFamily="34" charset="-122"/>
                          <a:cs typeface="Arial" pitchFamily="34" charset="-120"/>
                        </a:rPr>
                        <a:t>Labor Cost %</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b="1" dirty="0">
                          <a:solidFill>
                            <a:srgbClr val="000000"/>
                          </a:solidFill>
                          <a:latin typeface="Arial" pitchFamily="34" charset="0"/>
                          <a:ea typeface="Arial" pitchFamily="34" charset="-122"/>
                          <a:cs typeface="Arial" pitchFamily="34" charset="-120"/>
                        </a:rPr>
                        <a:t>29.7%</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dirty="0">
                          <a:solidFill>
                            <a:srgbClr val="636E72"/>
                          </a:solidFill>
                          <a:latin typeface="Arial" pitchFamily="34" charset="0"/>
                          <a:ea typeface="Arial" pitchFamily="34" charset="-122"/>
                          <a:cs typeface="Arial" pitchFamily="34" charset="-120"/>
                        </a:rPr>
                        <a:t>30-40%</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b="1" dirty="0">
                          <a:solidFill>
                            <a:srgbClr val="2E7D32"/>
                          </a:solidFill>
                          <a:latin typeface="Arial" pitchFamily="34" charset="0"/>
                          <a:ea typeface="Arial" pitchFamily="34" charset="-122"/>
                          <a:cs typeface="Arial" pitchFamily="34" charset="-120"/>
                        </a:rPr>
                        <a:t>Below range</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800" b="1" dirty="0">
                          <a:solidFill>
                            <a:srgbClr val="2E7D32"/>
                          </a:solidFill>
                          <a:latin typeface="Arial" pitchFamily="34" charset="0"/>
                          <a:ea typeface="Arial" pitchFamily="34" charset="-122"/>
                          <a:cs typeface="Arial" pitchFamily="34" charset="-120"/>
                        </a:rPr>
                        <a:t>ABOVE</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r h="320040">
                <a:tc>
                  <a:txBody>
                    <a:bodyPr/>
                    <a:lstStyle/>
                    <a:p>
                      <a:pPr indent="0" marL="0">
                        <a:buNone/>
                      </a:pPr>
                      <a:r>
                        <a:rPr lang="en-US" sz="900" b="1" dirty="0">
                          <a:solidFill>
                            <a:srgbClr val="1B2A4A"/>
                          </a:solidFill>
                          <a:latin typeface="Arial" pitchFamily="34" charset="0"/>
                          <a:ea typeface="Arial" pitchFamily="34" charset="-122"/>
                          <a:cs typeface="Arial" pitchFamily="34" charset="-120"/>
                        </a:rPr>
                        <a:t>Waste Rate</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b="1" dirty="0">
                          <a:solidFill>
                            <a:srgbClr val="000000"/>
                          </a:solidFill>
                          <a:latin typeface="Arial" pitchFamily="34" charset="0"/>
                          <a:ea typeface="Arial" pitchFamily="34" charset="-122"/>
                          <a:cs typeface="Arial" pitchFamily="34" charset="-120"/>
                        </a:rPr>
                        <a:t>1.22%</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dirty="0">
                          <a:solidFill>
                            <a:srgbClr val="636E72"/>
                          </a:solidFill>
                          <a:latin typeface="Arial" pitchFamily="34" charset="0"/>
                          <a:ea typeface="Arial" pitchFamily="34" charset="-122"/>
                          <a:cs typeface="Arial" pitchFamily="34" charset="-120"/>
                        </a:rPr>
                        <a:t>4-10%</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b="1" dirty="0">
                          <a:solidFill>
                            <a:srgbClr val="2E7D32"/>
                          </a:solidFill>
                          <a:latin typeface="Arial" pitchFamily="34" charset="0"/>
                          <a:ea typeface="Arial" pitchFamily="34" charset="-122"/>
                          <a:cs typeface="Arial" pitchFamily="34" charset="-120"/>
                        </a:rPr>
                        <a:t>3-8x better</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800" b="1" dirty="0">
                          <a:solidFill>
                            <a:srgbClr val="2E7D32"/>
                          </a:solidFill>
                          <a:latin typeface="Arial" pitchFamily="34" charset="0"/>
                          <a:ea typeface="Arial" pitchFamily="34" charset="-122"/>
                          <a:cs typeface="Arial" pitchFamily="34" charset="-120"/>
                        </a:rPr>
                        <a:t>ABOVE</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r h="320040">
                <a:tc>
                  <a:txBody>
                    <a:bodyPr/>
                    <a:lstStyle/>
                    <a:p>
                      <a:pPr indent="0" marL="0">
                        <a:buNone/>
                      </a:pPr>
                      <a:r>
                        <a:rPr lang="en-US" sz="900" b="1" dirty="0">
                          <a:solidFill>
                            <a:srgbClr val="1B2A4A"/>
                          </a:solidFill>
                          <a:latin typeface="Arial" pitchFamily="34" charset="0"/>
                          <a:ea typeface="Arial" pitchFamily="34" charset="-122"/>
                          <a:cs typeface="Arial" pitchFamily="34" charset="-120"/>
                        </a:rPr>
                        <a:t>Social Engagement</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b="1" dirty="0">
                          <a:solidFill>
                            <a:srgbClr val="000000"/>
                          </a:solidFill>
                          <a:latin typeface="Arial" pitchFamily="34" charset="0"/>
                          <a:ea typeface="Arial" pitchFamily="34" charset="-122"/>
                          <a:cs typeface="Arial" pitchFamily="34" charset="-120"/>
                        </a:rPr>
                        <a:t>4.83%</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dirty="0">
                          <a:solidFill>
                            <a:srgbClr val="636E72"/>
                          </a:solidFill>
                          <a:latin typeface="Arial" pitchFamily="34" charset="0"/>
                          <a:ea typeface="Arial" pitchFamily="34" charset="-122"/>
                          <a:cs typeface="Arial" pitchFamily="34" charset="-120"/>
                        </a:rPr>
                        <a:t>1-3.5%</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b="1" dirty="0">
                          <a:solidFill>
                            <a:srgbClr val="2E7D32"/>
                          </a:solidFill>
                          <a:latin typeface="Arial" pitchFamily="34" charset="0"/>
                          <a:ea typeface="Arial" pitchFamily="34" charset="-122"/>
                          <a:cs typeface="Arial" pitchFamily="34" charset="-120"/>
                        </a:rPr>
                        <a:t>+38% above</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800" b="1" dirty="0">
                          <a:solidFill>
                            <a:srgbClr val="2E7D32"/>
                          </a:solidFill>
                          <a:latin typeface="Arial" pitchFamily="34" charset="0"/>
                          <a:ea typeface="Arial" pitchFamily="34" charset="-122"/>
                          <a:cs typeface="Arial" pitchFamily="34" charset="-120"/>
                        </a:rPr>
                        <a:t>ABOVE</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r h="320040">
                <a:tc>
                  <a:txBody>
                    <a:bodyPr/>
                    <a:lstStyle/>
                    <a:p>
                      <a:pPr indent="0" marL="0">
                        <a:buNone/>
                      </a:pPr>
                      <a:r>
                        <a:rPr lang="en-US" sz="900" b="1" dirty="0">
                          <a:solidFill>
                            <a:srgbClr val="1B2A4A"/>
                          </a:solidFill>
                          <a:latin typeface="Arial" pitchFamily="34" charset="0"/>
                          <a:ea typeface="Arial" pitchFamily="34" charset="-122"/>
                          <a:cs typeface="Arial" pitchFamily="34" charset="-120"/>
                        </a:rPr>
                        <a:t>ADR</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b="1" dirty="0">
                          <a:solidFill>
                            <a:srgbClr val="000000"/>
                          </a:solidFill>
                          <a:latin typeface="Arial" pitchFamily="34" charset="0"/>
                          <a:ea typeface="Arial" pitchFamily="34" charset="-122"/>
                          <a:cs typeface="Arial" pitchFamily="34" charset="-120"/>
                        </a:rPr>
                        <a:t>$151.96</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dirty="0">
                          <a:solidFill>
                            <a:srgbClr val="636E72"/>
                          </a:solidFill>
                          <a:latin typeface="Arial" pitchFamily="34" charset="0"/>
                          <a:ea typeface="Arial" pitchFamily="34" charset="-122"/>
                          <a:cs typeface="Arial" pitchFamily="34" charset="-120"/>
                        </a:rPr>
                        <a:t>$160.54</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b="1" dirty="0">
                          <a:solidFill>
                            <a:srgbClr val="C62828"/>
                          </a:solidFill>
                          <a:latin typeface="Arial" pitchFamily="34" charset="0"/>
                          <a:ea typeface="Arial" pitchFamily="34" charset="-122"/>
                          <a:cs typeface="Arial" pitchFamily="34" charset="-120"/>
                        </a:rPr>
                        <a:t>-5.3%</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800" b="1" dirty="0">
                          <a:solidFill>
                            <a:srgbClr val="C62828"/>
                          </a:solidFill>
                          <a:latin typeface="Arial" pitchFamily="34" charset="0"/>
                          <a:ea typeface="Arial" pitchFamily="34" charset="-122"/>
                          <a:cs typeface="Arial" pitchFamily="34" charset="-120"/>
                        </a:rPr>
                        <a:t>OPPORTUNITY</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r h="320040">
                <a:tc>
                  <a:txBody>
                    <a:bodyPr/>
                    <a:lstStyle/>
                    <a:p>
                      <a:pPr indent="0" marL="0">
                        <a:buNone/>
                      </a:pPr>
                      <a:r>
                        <a:rPr lang="en-US" sz="900" b="1" dirty="0">
                          <a:solidFill>
                            <a:srgbClr val="1B2A4A"/>
                          </a:solidFill>
                          <a:latin typeface="Arial" pitchFamily="34" charset="0"/>
                          <a:ea typeface="Arial" pitchFamily="34" charset="-122"/>
                          <a:cs typeface="Arial" pitchFamily="34" charset="-120"/>
                        </a:rPr>
                        <a:t>Digital Key</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b="1" dirty="0">
                          <a:solidFill>
                            <a:srgbClr val="000000"/>
                          </a:solidFill>
                          <a:latin typeface="Arial" pitchFamily="34" charset="0"/>
                          <a:ea typeface="Arial" pitchFamily="34" charset="-122"/>
                          <a:cs typeface="Arial" pitchFamily="34" charset="-120"/>
                        </a:rPr>
                        <a:t>37.8%</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dirty="0">
                          <a:solidFill>
                            <a:srgbClr val="636E72"/>
                          </a:solidFill>
                          <a:latin typeface="Arial" pitchFamily="34" charset="0"/>
                          <a:ea typeface="Arial" pitchFamily="34" charset="-122"/>
                          <a:cs typeface="Arial" pitchFamily="34" charset="-120"/>
                        </a:rPr>
                        <a:t>70% target</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900" b="1" dirty="0">
                          <a:solidFill>
                            <a:srgbClr val="C62828"/>
                          </a:solidFill>
                          <a:latin typeface="Arial" pitchFamily="34" charset="0"/>
                          <a:ea typeface="Arial" pitchFamily="34" charset="-122"/>
                          <a:cs typeface="Arial" pitchFamily="34" charset="-120"/>
                        </a:rPr>
                        <a:t>-32.2 pts</a:t>
                      </a:r>
                      <a:endParaRPr lang="en-US" sz="9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c>
                  <a:txBody>
                    <a:bodyPr/>
                    <a:lstStyle/>
                    <a:p>
                      <a:pPr algn="ctr" indent="0" marL="0">
                        <a:buNone/>
                      </a:pPr>
                      <a:r>
                        <a:rPr lang="en-US" sz="800" b="1" dirty="0">
                          <a:solidFill>
                            <a:srgbClr val="C62828"/>
                          </a:solidFill>
                          <a:latin typeface="Arial" pitchFamily="34" charset="0"/>
                          <a:ea typeface="Arial" pitchFamily="34" charset="-122"/>
                          <a:cs typeface="Arial" pitchFamily="34" charset="-120"/>
                        </a:rPr>
                        <a:t>OPPORTUNITY</a:t>
                      </a:r>
                      <a:endParaRPr lang="en-US" sz="800" dirty="0">
                        <a:latin typeface="Arial" charset="0"/>
                        <a:ea typeface="Arial" charset="0"/>
                        <a:cs typeface="Arial" charset="0"/>
                      </a:endParaRPr>
                    </a:p>
                  </a:txBody>
                  <a:tcPr marL="91440" marR="91440" marT="45720" marB="45720">
                    <a:lnL w="6350" cap="flat" cmpd="sng" algn="ctr">
                      <a:solidFill>
                        <a:srgbClr val="E0E0E0"/>
                      </a:solidFill>
                      <a:prstDash val="solid"/>
                      <a:round/>
                      <a:headEnd type="none" w="med" len="med"/>
                      <a:tailEnd type="none" w="med" len="med"/>
                    </a:lnL>
                    <a:lnR w="6350" cap="flat" cmpd="sng" algn="ctr">
                      <a:solidFill>
                        <a:srgbClr val="E0E0E0"/>
                      </a:solidFill>
                      <a:prstDash val="solid"/>
                      <a:round/>
                      <a:headEnd type="none" w="med" len="med"/>
                      <a:tailEnd type="none" w="med" len="med"/>
                    </a:lnR>
                    <a:lnT w="6350" cap="flat" cmpd="sng" algn="ctr">
                      <a:solidFill>
                        <a:srgbClr val="E0E0E0"/>
                      </a:solidFill>
                      <a:prstDash val="solid"/>
                      <a:round/>
                      <a:headEnd type="none" w="med" len="med"/>
                      <a:tailEnd type="none" w="med" len="med"/>
                    </a:lnT>
                    <a:lnB w="6350" cap="flat" cmpd="sng" algn="ctr">
                      <a:solidFill>
                        <a:srgbClr val="E0E0E0"/>
                      </a:solidFill>
                      <a:prstDash val="solid"/>
                      <a:round/>
                      <a:headEnd type="none" w="med" len="med"/>
                      <a:tailEnd type="none" w="med" len="med"/>
                    </a:lnB>
                  </a:tcPr>
                </a:tc>
              </a:tr>
            </a:tbl>
          </a:graphicData>
        </a:graphic>
      </p:graphicFrame>
      <p:sp>
        <p:nvSpPr>
          <p:cNvPr id="8" name="Shape 5"/>
          <p:cNvSpPr/>
          <p:nvPr/>
        </p:nvSpPr>
        <p:spPr>
          <a:xfrm>
            <a:off x="457200" y="4023360"/>
            <a:ext cx="8229600" cy="502920"/>
          </a:xfrm>
          <a:prstGeom prst="roundRect">
            <a:avLst>
              <a:gd name="adj" fmla="val 10909"/>
            </a:avLst>
          </a:prstGeom>
          <a:solidFill>
            <a:srgbClr val="F4F5F7"/>
          </a:solidFill>
          <a:ln/>
        </p:spPr>
      </p:sp>
      <p:sp>
        <p:nvSpPr>
          <p:cNvPr id="9" name="Text 6"/>
          <p:cNvSpPr/>
          <p:nvPr/>
        </p:nvSpPr>
        <p:spPr>
          <a:xfrm>
            <a:off x="640080" y="4041648"/>
            <a:ext cx="7863840" cy="457200"/>
          </a:xfrm>
          <a:prstGeom prst="rect">
            <a:avLst/>
          </a:prstGeom>
          <a:noFill/>
          <a:ln/>
        </p:spPr>
        <p:txBody>
          <a:bodyPr wrap="square" rtlCol="0" anchor="ctr"/>
          <a:lstStyle/>
          <a:p>
            <a:pPr indent="0" marL="0">
              <a:lnSpc>
                <a:spcPct val="130000"/>
              </a:lnSpc>
              <a:buNone/>
            </a:pPr>
            <a:r>
              <a:rPr lang="en-US" sz="1000" i="1" dirty="0">
                <a:solidFill>
                  <a:srgbClr val="1B2A4A"/>
                </a:solidFill>
                <a:latin typeface="Arial" pitchFamily="34" charset="0"/>
                <a:ea typeface="Arial" pitchFamily="34" charset="-122"/>
                <a:cs typeface="Arial" pitchFamily="34" charset="-120"/>
              </a:rPr>
              <a:t>6 of 8 key metrics outperform industry benchmarks. Two gaps (ADR pricing &amp; digital adoption) are clear, actionable growth opportunities.</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4709160"/>
            <a:ext cx="9144000" cy="434340"/>
          </a:xfrm>
          <a:prstGeom prst="rect">
            <a:avLst/>
          </a:prstGeom>
          <a:solidFill>
            <a:srgbClr val="1B2A4A"/>
          </a:solidFill>
          <a:ln/>
        </p:spPr>
      </p:sp>
      <p:sp>
        <p:nvSpPr>
          <p:cNvPr id="3" name="Text 1"/>
          <p:cNvSpPr/>
          <p:nvPr/>
        </p:nvSpPr>
        <p:spPr>
          <a:xfrm>
            <a:off x="457200" y="4736592"/>
            <a:ext cx="4572000" cy="365760"/>
          </a:xfrm>
          <a:prstGeom prst="rect">
            <a:avLst/>
          </a:prstGeom>
          <a:noFill/>
          <a:ln/>
        </p:spPr>
        <p:txBody>
          <a:bodyPr wrap="square" rtlCol="0" anchor="ctr"/>
          <a:lstStyle/>
          <a:p>
            <a:pPr indent="0" marL="0">
              <a:buNone/>
            </a:pPr>
            <a:r>
              <a:rPr lang="en-US" sz="700" dirty="0">
                <a:solidFill>
                  <a:srgbClr val="B2BEC3"/>
                </a:solidFill>
                <a:latin typeface="Arial" pitchFamily="34" charset="0"/>
                <a:ea typeface="Arial" pitchFamily="34" charset="-122"/>
                <a:cs typeface="Arial" pitchFamily="34" charset="-120"/>
              </a:rPr>
              <a:t>CONFIDENTIAL — Falcon Hotels &amp; Restaurants</a:t>
            </a:r>
            <a:endParaRPr lang="en-US" sz="700" dirty="0"/>
          </a:p>
        </p:txBody>
      </p:sp>
      <p:sp>
        <p:nvSpPr>
          <p:cNvPr id="4" name="Text 2"/>
          <p:cNvSpPr/>
          <p:nvPr/>
        </p:nvSpPr>
        <p:spPr>
          <a:xfrm>
            <a:off x="7772400" y="4736592"/>
            <a:ext cx="914400" cy="365760"/>
          </a:xfrm>
          <a:prstGeom prst="rect">
            <a:avLst/>
          </a:prstGeom>
          <a:noFill/>
          <a:ln/>
        </p:spPr>
        <p:txBody>
          <a:bodyPr wrap="square" rtlCol="0" anchor="ctr"/>
          <a:lstStyle/>
          <a:p>
            <a:pPr algn="r" indent="0" marL="0">
              <a:buNone/>
            </a:pPr>
            <a:r>
              <a:rPr lang="en-US" sz="700" dirty="0">
                <a:solidFill>
                  <a:srgbClr val="B2BEC3"/>
                </a:solidFill>
                <a:latin typeface="Arial" pitchFamily="34" charset="0"/>
                <a:ea typeface="Arial" pitchFamily="34" charset="-122"/>
                <a:cs typeface="Arial" pitchFamily="34" charset="-120"/>
              </a:rPr>
              <a:t>9 / 18</a:t>
            </a:r>
            <a:endParaRPr lang="en-US" sz="700" dirty="0"/>
          </a:p>
        </p:txBody>
      </p:sp>
      <p:sp>
        <p:nvSpPr>
          <p:cNvPr id="5" name="Text 3"/>
          <p:cNvSpPr/>
          <p:nvPr/>
        </p:nvSpPr>
        <p:spPr>
          <a:xfrm>
            <a:off x="731520" y="228600"/>
            <a:ext cx="7315200" cy="502920"/>
          </a:xfrm>
          <a:prstGeom prst="rect">
            <a:avLst/>
          </a:prstGeom>
          <a:noFill/>
          <a:ln/>
        </p:spPr>
        <p:txBody>
          <a:bodyPr wrap="square" rtlCol="0" anchor="ctr"/>
          <a:lstStyle/>
          <a:p>
            <a:pPr indent="0" marL="0">
              <a:buNone/>
            </a:pPr>
            <a:r>
              <a:rPr lang="en-US" sz="2400" b="1" dirty="0">
                <a:solidFill>
                  <a:srgbClr val="1B2A4A"/>
                </a:solidFill>
                <a:latin typeface="Georgia" pitchFamily="34" charset="0"/>
                <a:ea typeface="Georgia" pitchFamily="34" charset="-122"/>
                <a:cs typeface="Georgia" pitchFamily="34" charset="-120"/>
              </a:rPr>
              <a:t>SWOT Analysis</a:t>
            </a:r>
            <a:endParaRPr lang="en-US" sz="2400" dirty="0"/>
          </a:p>
        </p:txBody>
      </p:sp>
      <p:sp>
        <p:nvSpPr>
          <p:cNvPr id="6" name="Shape 4"/>
          <p:cNvSpPr/>
          <p:nvPr/>
        </p:nvSpPr>
        <p:spPr>
          <a:xfrm>
            <a:off x="731520" y="685800"/>
            <a:ext cx="1371600" cy="0"/>
          </a:xfrm>
          <a:prstGeom prst="line">
            <a:avLst/>
          </a:prstGeom>
          <a:noFill/>
          <a:ln w="38100">
            <a:solidFill>
              <a:srgbClr val="C8A951"/>
            </a:solidFill>
            <a:prstDash val="solid"/>
          </a:ln>
        </p:spPr>
      </p:sp>
      <p:sp>
        <p:nvSpPr>
          <p:cNvPr id="7" name="Shape 5"/>
          <p:cNvSpPr/>
          <p:nvPr/>
        </p:nvSpPr>
        <p:spPr>
          <a:xfrm>
            <a:off x="457200" y="914400"/>
            <a:ext cx="3977640" cy="1783080"/>
          </a:xfrm>
          <a:prstGeom prst="roundRect">
            <a:avLst>
              <a:gd name="adj" fmla="val 4103"/>
            </a:avLst>
          </a:prstGeom>
          <a:solidFill>
            <a:srgbClr val="E8F5E9"/>
          </a:solidFill>
          <a:ln/>
        </p:spPr>
      </p:sp>
      <p:sp>
        <p:nvSpPr>
          <p:cNvPr id="8" name="Text 6"/>
          <p:cNvSpPr/>
          <p:nvPr/>
        </p:nvSpPr>
        <p:spPr>
          <a:xfrm>
            <a:off x="640080" y="960120"/>
            <a:ext cx="2743200" cy="256032"/>
          </a:xfrm>
          <a:prstGeom prst="rect">
            <a:avLst/>
          </a:prstGeom>
          <a:noFill/>
          <a:ln/>
        </p:spPr>
        <p:txBody>
          <a:bodyPr wrap="square" rtlCol="0" anchor="ctr"/>
          <a:lstStyle/>
          <a:p>
            <a:pPr indent="0" marL="0">
              <a:buNone/>
            </a:pPr>
            <a:r>
              <a:rPr lang="en-US" sz="950" b="1" spc="200" kern="0" dirty="0">
                <a:solidFill>
                  <a:srgbClr val="2E7D32"/>
                </a:solidFill>
                <a:latin typeface="Arial" pitchFamily="34" charset="0"/>
                <a:ea typeface="Arial" pitchFamily="34" charset="-122"/>
                <a:cs typeface="Arial" pitchFamily="34" charset="-120"/>
              </a:rPr>
              <a:t>STRENGTHS</a:t>
            </a:r>
            <a:endParaRPr lang="en-US" sz="950" dirty="0"/>
          </a:p>
        </p:txBody>
      </p:sp>
      <p:sp>
        <p:nvSpPr>
          <p:cNvPr id="9" name="Text 7"/>
          <p:cNvSpPr/>
          <p:nvPr/>
        </p:nvSpPr>
        <p:spPr>
          <a:xfrm>
            <a:off x="640080" y="1261872"/>
            <a:ext cx="3611880" cy="1325880"/>
          </a:xfrm>
          <a:prstGeom prst="rect">
            <a:avLst/>
          </a:prstGeom>
          <a:noFill/>
          <a:ln/>
        </p:spPr>
        <p:txBody>
          <a:bodyPr wrap="square" rtlCol="0" anchor="ctr"/>
          <a:lstStyle/>
          <a:p>
            <a:pPr indent="0" marL="0">
              <a:lnSpc>
                <a:spcPct val="135000"/>
              </a:lnSpc>
              <a:buNone/>
            </a:pPr>
            <a:r>
              <a:rPr lang="en-US" sz="850" dirty="0">
                <a:solidFill>
                  <a:srgbClr val="1B2A4A"/>
                </a:solidFill>
                <a:latin typeface="Arial" pitchFamily="34" charset="0"/>
                <a:ea typeface="Arial" pitchFamily="34" charset="-122"/>
                <a:cs typeface="Arial" pitchFamily="34" charset="-120"/>
              </a:rPr>
              <a:t>• Occupancy 11pts above national avg</a:t>
            </a:r>
            <a:endParaRPr lang="en-US" sz="850" dirty="0"/>
          </a:p>
          <a:p>
            <a:pPr indent="0" marL="0">
              <a:lnSpc>
                <a:spcPct val="135000"/>
              </a:lnSpc>
              <a:buNone/>
            </a:pPr>
            <a:r>
              <a:rPr lang="en-US" sz="850" dirty="0">
                <a:solidFill>
                  <a:srgbClr val="1B2A4A"/>
                </a:solidFill>
                <a:latin typeface="Arial" pitchFamily="34" charset="0"/>
                <a:ea typeface="Arial" pitchFamily="34" charset="-122"/>
                <a:cs typeface="Arial" pitchFamily="34" charset="-120"/>
              </a:rPr>
              <a:t>• Waste rate 3-8x better than industry</a:t>
            </a:r>
            <a:endParaRPr lang="en-US" sz="850" dirty="0"/>
          </a:p>
          <a:p>
            <a:pPr indent="0" marL="0">
              <a:lnSpc>
                <a:spcPct val="135000"/>
              </a:lnSpc>
              <a:buNone/>
            </a:pPr>
            <a:r>
              <a:rPr lang="en-US" sz="850" dirty="0">
                <a:solidFill>
                  <a:srgbClr val="1B2A4A"/>
                </a:solidFill>
                <a:latin typeface="Arial" pitchFamily="34" charset="0"/>
                <a:ea typeface="Arial" pitchFamily="34" charset="-122"/>
                <a:cs typeface="Arial" pitchFamily="34" charset="-120"/>
              </a:rPr>
              <a:t>• 71.4% gross margin exceeds benchmarks</a:t>
            </a:r>
            <a:endParaRPr lang="en-US" sz="850" dirty="0"/>
          </a:p>
          <a:p>
            <a:pPr indent="0" marL="0">
              <a:lnSpc>
                <a:spcPct val="135000"/>
              </a:lnSpc>
              <a:buNone/>
            </a:pPr>
            <a:r>
              <a:rPr lang="en-US" sz="850" dirty="0">
                <a:solidFill>
                  <a:srgbClr val="1B2A4A"/>
                </a:solidFill>
                <a:latin typeface="Arial" pitchFamily="34" charset="0"/>
                <a:ea typeface="Arial" pitchFamily="34" charset="-122"/>
                <a:cs typeface="Arial" pitchFamily="34" charset="-120"/>
              </a:rPr>
              <a:t>• Labor cost 29.7% — below industry range</a:t>
            </a:r>
            <a:endParaRPr lang="en-US" sz="850" dirty="0"/>
          </a:p>
          <a:p>
            <a:pPr indent="0" marL="0">
              <a:lnSpc>
                <a:spcPct val="135000"/>
              </a:lnSpc>
              <a:buNone/>
            </a:pPr>
            <a:r>
              <a:rPr lang="en-US" sz="850" dirty="0">
                <a:solidFill>
                  <a:srgbClr val="1B2A4A"/>
                </a:solidFill>
                <a:latin typeface="Arial" pitchFamily="34" charset="0"/>
                <a:ea typeface="Arial" pitchFamily="34" charset="-122"/>
                <a:cs typeface="Arial" pitchFamily="34" charset="-120"/>
              </a:rPr>
              <a:t>• Social engagement rate 138% of industry</a:t>
            </a:r>
            <a:endParaRPr lang="en-US" sz="850" dirty="0"/>
          </a:p>
        </p:txBody>
      </p:sp>
      <p:sp>
        <p:nvSpPr>
          <p:cNvPr id="10" name="Shape 8"/>
          <p:cNvSpPr/>
          <p:nvPr/>
        </p:nvSpPr>
        <p:spPr>
          <a:xfrm>
            <a:off x="4709160" y="914400"/>
            <a:ext cx="3977640" cy="1783080"/>
          </a:xfrm>
          <a:prstGeom prst="roundRect">
            <a:avLst>
              <a:gd name="adj" fmla="val 4103"/>
            </a:avLst>
          </a:prstGeom>
          <a:solidFill>
            <a:srgbClr val="FFEBEE"/>
          </a:solidFill>
          <a:ln/>
        </p:spPr>
      </p:sp>
      <p:sp>
        <p:nvSpPr>
          <p:cNvPr id="11" name="Text 9"/>
          <p:cNvSpPr/>
          <p:nvPr/>
        </p:nvSpPr>
        <p:spPr>
          <a:xfrm>
            <a:off x="4892040" y="960120"/>
            <a:ext cx="2743200" cy="256032"/>
          </a:xfrm>
          <a:prstGeom prst="rect">
            <a:avLst/>
          </a:prstGeom>
          <a:noFill/>
          <a:ln/>
        </p:spPr>
        <p:txBody>
          <a:bodyPr wrap="square" rtlCol="0" anchor="ctr"/>
          <a:lstStyle/>
          <a:p>
            <a:pPr indent="0" marL="0">
              <a:buNone/>
            </a:pPr>
            <a:r>
              <a:rPr lang="en-US" sz="950" b="1" spc="200" kern="0" dirty="0">
                <a:solidFill>
                  <a:srgbClr val="C62828"/>
                </a:solidFill>
                <a:latin typeface="Arial" pitchFamily="34" charset="0"/>
                <a:ea typeface="Arial" pitchFamily="34" charset="-122"/>
                <a:cs typeface="Arial" pitchFamily="34" charset="-120"/>
              </a:rPr>
              <a:t>WEAKNESSES</a:t>
            </a:r>
            <a:endParaRPr lang="en-US" sz="950" dirty="0"/>
          </a:p>
        </p:txBody>
      </p:sp>
      <p:sp>
        <p:nvSpPr>
          <p:cNvPr id="12" name="Text 10"/>
          <p:cNvSpPr/>
          <p:nvPr/>
        </p:nvSpPr>
        <p:spPr>
          <a:xfrm>
            <a:off x="4892040" y="1261872"/>
            <a:ext cx="3611880" cy="1325880"/>
          </a:xfrm>
          <a:prstGeom prst="rect">
            <a:avLst/>
          </a:prstGeom>
          <a:noFill/>
          <a:ln/>
        </p:spPr>
        <p:txBody>
          <a:bodyPr wrap="square" rtlCol="0" anchor="ctr"/>
          <a:lstStyle/>
          <a:p>
            <a:pPr indent="0" marL="0">
              <a:lnSpc>
                <a:spcPct val="135000"/>
              </a:lnSpc>
              <a:buNone/>
            </a:pPr>
            <a:r>
              <a:rPr lang="en-US" sz="850" dirty="0">
                <a:solidFill>
                  <a:srgbClr val="1B2A4A"/>
                </a:solidFill>
                <a:latin typeface="Arial" pitchFamily="34" charset="0"/>
                <a:ea typeface="Arial" pitchFamily="34" charset="-122"/>
                <a:cs typeface="Arial" pitchFamily="34" charset="-120"/>
              </a:rPr>
              <a:t>• ADR $8.58 below industry average</a:t>
            </a:r>
            <a:endParaRPr lang="en-US" sz="850" dirty="0"/>
          </a:p>
          <a:p>
            <a:pPr indent="0" marL="0">
              <a:lnSpc>
                <a:spcPct val="135000"/>
              </a:lnSpc>
              <a:buNone/>
            </a:pPr>
            <a:r>
              <a:rPr lang="en-US" sz="850" dirty="0">
                <a:solidFill>
                  <a:srgbClr val="1B2A4A"/>
                </a:solidFill>
                <a:latin typeface="Arial" pitchFamily="34" charset="0"/>
                <a:ea typeface="Arial" pitchFamily="34" charset="-122"/>
                <a:cs typeface="Arial" pitchFamily="34" charset="-120"/>
              </a:rPr>
              <a:t>• Digital key at 37.8% vs 70% target</a:t>
            </a:r>
            <a:endParaRPr lang="en-US" sz="850" dirty="0"/>
          </a:p>
          <a:p>
            <a:pPr indent="0" marL="0">
              <a:lnSpc>
                <a:spcPct val="135000"/>
              </a:lnSpc>
              <a:buNone/>
            </a:pPr>
            <a:r>
              <a:rPr lang="en-US" sz="850" dirty="0">
                <a:solidFill>
                  <a:srgbClr val="1B2A4A"/>
                </a:solidFill>
                <a:latin typeface="Arial" pitchFamily="34" charset="0"/>
                <a:ea typeface="Arial" pitchFamily="34" charset="-122"/>
                <a:cs typeface="Arial" pitchFamily="34" charset="-120"/>
              </a:rPr>
              <a:t>• Complaint rate 6.0% rising (+17.6% YoY)</a:t>
            </a:r>
            <a:endParaRPr lang="en-US" sz="850" dirty="0"/>
          </a:p>
          <a:p>
            <a:pPr indent="0" marL="0">
              <a:lnSpc>
                <a:spcPct val="135000"/>
              </a:lnSpc>
              <a:buNone/>
            </a:pPr>
            <a:r>
              <a:rPr lang="en-US" sz="850" dirty="0">
                <a:solidFill>
                  <a:srgbClr val="1B2A4A"/>
                </a:solidFill>
                <a:latin typeface="Arial" pitchFamily="34" charset="0"/>
                <a:ea typeface="Arial" pitchFamily="34" charset="-122"/>
                <a:cs typeface="Arial" pitchFamily="34" charset="-120"/>
              </a:rPr>
              <a:t>• Value perception declining 14% YoY</a:t>
            </a:r>
            <a:endParaRPr lang="en-US" sz="850" dirty="0"/>
          </a:p>
          <a:p>
            <a:pPr indent="0" marL="0">
              <a:lnSpc>
                <a:spcPct val="135000"/>
              </a:lnSpc>
              <a:buNone/>
            </a:pPr>
            <a:r>
              <a:rPr lang="en-US" sz="850" dirty="0">
                <a:solidFill>
                  <a:srgbClr val="1B2A4A"/>
                </a:solidFill>
                <a:latin typeface="Arial" pitchFamily="34" charset="0"/>
                <a:ea typeface="Arial" pitchFamily="34" charset="-122"/>
                <a:cs typeface="Arial" pitchFamily="34" charset="-120"/>
              </a:rPr>
              <a:t>• Social impressions declining 8.7%</a:t>
            </a:r>
            <a:endParaRPr lang="en-US" sz="850" dirty="0"/>
          </a:p>
        </p:txBody>
      </p:sp>
      <p:sp>
        <p:nvSpPr>
          <p:cNvPr id="13" name="Shape 11"/>
          <p:cNvSpPr/>
          <p:nvPr/>
        </p:nvSpPr>
        <p:spPr>
          <a:xfrm>
            <a:off x="457200" y="2834640"/>
            <a:ext cx="3977640" cy="1737360"/>
          </a:xfrm>
          <a:prstGeom prst="roundRect">
            <a:avLst>
              <a:gd name="adj" fmla="val 4211"/>
            </a:avLst>
          </a:prstGeom>
          <a:solidFill>
            <a:srgbClr val="E3F2FD"/>
          </a:solidFill>
          <a:ln/>
        </p:spPr>
      </p:sp>
      <p:sp>
        <p:nvSpPr>
          <p:cNvPr id="14" name="Text 12"/>
          <p:cNvSpPr/>
          <p:nvPr/>
        </p:nvSpPr>
        <p:spPr>
          <a:xfrm>
            <a:off x="640080" y="2880360"/>
            <a:ext cx="2743200" cy="256032"/>
          </a:xfrm>
          <a:prstGeom prst="rect">
            <a:avLst/>
          </a:prstGeom>
          <a:noFill/>
          <a:ln/>
        </p:spPr>
        <p:txBody>
          <a:bodyPr wrap="square" rtlCol="0" anchor="ctr"/>
          <a:lstStyle/>
          <a:p>
            <a:pPr indent="0" marL="0">
              <a:buNone/>
            </a:pPr>
            <a:r>
              <a:rPr lang="en-US" sz="950" b="1" spc="200" kern="0" dirty="0">
                <a:solidFill>
                  <a:srgbClr val="3A6B9F"/>
                </a:solidFill>
                <a:latin typeface="Arial" pitchFamily="34" charset="0"/>
                <a:ea typeface="Arial" pitchFamily="34" charset="-122"/>
                <a:cs typeface="Arial" pitchFamily="34" charset="-120"/>
              </a:rPr>
              <a:t>OPPORTUNITIES</a:t>
            </a:r>
            <a:endParaRPr lang="en-US" sz="950" dirty="0"/>
          </a:p>
        </p:txBody>
      </p:sp>
      <p:sp>
        <p:nvSpPr>
          <p:cNvPr id="15" name="Text 13"/>
          <p:cNvSpPr/>
          <p:nvPr/>
        </p:nvSpPr>
        <p:spPr>
          <a:xfrm>
            <a:off x="640080" y="3182112"/>
            <a:ext cx="3611880" cy="1280160"/>
          </a:xfrm>
          <a:prstGeom prst="rect">
            <a:avLst/>
          </a:prstGeom>
          <a:noFill/>
          <a:ln/>
        </p:spPr>
        <p:txBody>
          <a:bodyPr wrap="square" rtlCol="0" anchor="ctr"/>
          <a:lstStyle/>
          <a:p>
            <a:pPr indent="0" marL="0">
              <a:lnSpc>
                <a:spcPct val="135000"/>
              </a:lnSpc>
              <a:buNone/>
            </a:pPr>
            <a:r>
              <a:rPr lang="en-US" sz="850" dirty="0">
                <a:solidFill>
                  <a:srgbClr val="1B2A4A"/>
                </a:solidFill>
                <a:latin typeface="Arial" pitchFamily="34" charset="0"/>
                <a:ea typeface="Arial" pitchFamily="34" charset="-122"/>
                <a:cs typeface="Arial" pitchFamily="34" charset="-120"/>
              </a:rPr>
              <a:t>• Close ADR gap → $1.2M+ revenue lift</a:t>
            </a:r>
            <a:endParaRPr lang="en-US" sz="850" dirty="0"/>
          </a:p>
          <a:p>
            <a:pPr indent="0" marL="0">
              <a:lnSpc>
                <a:spcPct val="135000"/>
              </a:lnSpc>
              <a:buNone/>
            </a:pPr>
            <a:r>
              <a:rPr lang="en-US" sz="850" dirty="0">
                <a:solidFill>
                  <a:srgbClr val="1B2A4A"/>
                </a:solidFill>
                <a:latin typeface="Arial" pitchFamily="34" charset="0"/>
                <a:ea typeface="Arial" pitchFamily="34" charset="-122"/>
                <a:cs typeface="Arial" pitchFamily="34" charset="-120"/>
              </a:rPr>
              <a:t>• Digital key rollout → 23% higher CSAT</a:t>
            </a:r>
            <a:endParaRPr lang="en-US" sz="850" dirty="0"/>
          </a:p>
          <a:p>
            <a:pPr indent="0" marL="0">
              <a:lnSpc>
                <a:spcPct val="135000"/>
              </a:lnSpc>
              <a:buNone/>
            </a:pPr>
            <a:r>
              <a:rPr lang="en-US" sz="850" dirty="0">
                <a:solidFill>
                  <a:srgbClr val="1B2A4A"/>
                </a:solidFill>
                <a:latin typeface="Arial" pitchFamily="34" charset="0"/>
                <a:ea typeface="Arial" pitchFamily="34" charset="-122"/>
                <a:cs typeface="Arial" pitchFamily="34" charset="-120"/>
              </a:rPr>
              <a:t>• Beverage expansion (78% margin stream)</a:t>
            </a:r>
            <a:endParaRPr lang="en-US" sz="850" dirty="0"/>
          </a:p>
          <a:p>
            <a:pPr indent="0" marL="0">
              <a:lnSpc>
                <a:spcPct val="135000"/>
              </a:lnSpc>
              <a:buNone/>
            </a:pPr>
            <a:r>
              <a:rPr lang="en-US" sz="850" dirty="0">
                <a:solidFill>
                  <a:srgbClr val="1B2A4A"/>
                </a:solidFill>
                <a:latin typeface="Arial" pitchFamily="34" charset="0"/>
                <a:ea typeface="Arial" pitchFamily="34" charset="-122"/>
                <a:cs typeface="Arial" pitchFamily="34" charset="-120"/>
              </a:rPr>
              <a:t>• Franchise model scaling (Whisk &amp; Co.)</a:t>
            </a:r>
            <a:endParaRPr lang="en-US" sz="850" dirty="0"/>
          </a:p>
          <a:p>
            <a:pPr indent="0" marL="0">
              <a:lnSpc>
                <a:spcPct val="135000"/>
              </a:lnSpc>
              <a:buNone/>
            </a:pPr>
            <a:r>
              <a:rPr lang="en-US" sz="850" dirty="0">
                <a:solidFill>
                  <a:srgbClr val="1B2A4A"/>
                </a:solidFill>
                <a:latin typeface="Arial" pitchFamily="34" charset="0"/>
                <a:ea typeface="Arial" pitchFamily="34" charset="-122"/>
                <a:cs typeface="Arial" pitchFamily="34" charset="-120"/>
              </a:rPr>
              <a:t>• TikTok / influencer channel growth</a:t>
            </a:r>
            <a:endParaRPr lang="en-US" sz="850" dirty="0"/>
          </a:p>
        </p:txBody>
      </p:sp>
      <p:sp>
        <p:nvSpPr>
          <p:cNvPr id="16" name="Shape 14"/>
          <p:cNvSpPr/>
          <p:nvPr/>
        </p:nvSpPr>
        <p:spPr>
          <a:xfrm>
            <a:off x="4709160" y="2834640"/>
            <a:ext cx="3977640" cy="1737360"/>
          </a:xfrm>
          <a:prstGeom prst="roundRect">
            <a:avLst>
              <a:gd name="adj" fmla="val 4211"/>
            </a:avLst>
          </a:prstGeom>
          <a:solidFill>
            <a:srgbClr val="FFF8E1"/>
          </a:solidFill>
          <a:ln/>
        </p:spPr>
      </p:sp>
      <p:sp>
        <p:nvSpPr>
          <p:cNvPr id="17" name="Text 15"/>
          <p:cNvSpPr/>
          <p:nvPr/>
        </p:nvSpPr>
        <p:spPr>
          <a:xfrm>
            <a:off x="4892040" y="2880360"/>
            <a:ext cx="2743200" cy="256032"/>
          </a:xfrm>
          <a:prstGeom prst="rect">
            <a:avLst/>
          </a:prstGeom>
          <a:noFill/>
          <a:ln/>
        </p:spPr>
        <p:txBody>
          <a:bodyPr wrap="square" rtlCol="0" anchor="ctr"/>
          <a:lstStyle/>
          <a:p>
            <a:pPr indent="0" marL="0">
              <a:buNone/>
            </a:pPr>
            <a:r>
              <a:rPr lang="en-US" sz="950" b="1" spc="200" kern="0" dirty="0">
                <a:solidFill>
                  <a:srgbClr val="1B2A4A"/>
                </a:solidFill>
                <a:latin typeface="Arial" pitchFamily="34" charset="0"/>
                <a:ea typeface="Arial" pitchFamily="34" charset="-122"/>
                <a:cs typeface="Arial" pitchFamily="34" charset="-120"/>
              </a:rPr>
              <a:t>THREATS</a:t>
            </a:r>
            <a:endParaRPr lang="en-US" sz="950" dirty="0"/>
          </a:p>
        </p:txBody>
      </p:sp>
      <p:sp>
        <p:nvSpPr>
          <p:cNvPr id="18" name="Text 16"/>
          <p:cNvSpPr/>
          <p:nvPr/>
        </p:nvSpPr>
        <p:spPr>
          <a:xfrm>
            <a:off x="4892040" y="3182112"/>
            <a:ext cx="3611880" cy="1280160"/>
          </a:xfrm>
          <a:prstGeom prst="rect">
            <a:avLst/>
          </a:prstGeom>
          <a:noFill/>
          <a:ln/>
        </p:spPr>
        <p:txBody>
          <a:bodyPr wrap="square" rtlCol="0" anchor="ctr"/>
          <a:lstStyle/>
          <a:p>
            <a:pPr indent="0" marL="0">
              <a:lnSpc>
                <a:spcPct val="135000"/>
              </a:lnSpc>
              <a:buNone/>
            </a:pPr>
            <a:r>
              <a:rPr lang="en-US" sz="850" dirty="0">
                <a:solidFill>
                  <a:srgbClr val="1B2A4A"/>
                </a:solidFill>
                <a:latin typeface="Arial" pitchFamily="34" charset="0"/>
                <a:ea typeface="Arial" pitchFamily="34" charset="-122"/>
                <a:cs typeface="Arial" pitchFamily="34" charset="-120"/>
              </a:rPr>
              <a:t>• 75% annual industry turnover rate</a:t>
            </a:r>
            <a:endParaRPr lang="en-US" sz="850" dirty="0"/>
          </a:p>
          <a:p>
            <a:pPr indent="0" marL="0">
              <a:lnSpc>
                <a:spcPct val="135000"/>
              </a:lnSpc>
              <a:buNone/>
            </a:pPr>
            <a:r>
              <a:rPr lang="en-US" sz="850" dirty="0">
                <a:solidFill>
                  <a:srgbClr val="1B2A4A"/>
                </a:solidFill>
                <a:latin typeface="Arial" pitchFamily="34" charset="0"/>
                <a:ea typeface="Arial" pitchFamily="34" charset="-122"/>
                <a:cs typeface="Arial" pitchFamily="34" charset="-120"/>
              </a:rPr>
              <a:t>• Menu prices rose 42% since 2020 (2x CPI)</a:t>
            </a:r>
            <a:endParaRPr lang="en-US" sz="850" dirty="0"/>
          </a:p>
          <a:p>
            <a:pPr indent="0" marL="0">
              <a:lnSpc>
                <a:spcPct val="135000"/>
              </a:lnSpc>
              <a:buNone/>
            </a:pPr>
            <a:r>
              <a:rPr lang="en-US" sz="850" dirty="0">
                <a:solidFill>
                  <a:srgbClr val="1B2A4A"/>
                </a:solidFill>
                <a:latin typeface="Arial" pitchFamily="34" charset="0"/>
                <a:ea typeface="Arial" pitchFamily="34" charset="-122"/>
                <a:cs typeface="Arial" pitchFamily="34" charset="-120"/>
              </a:rPr>
              <a:t>• National RevPAR declining in 2025</a:t>
            </a:r>
            <a:endParaRPr lang="en-US" sz="850" dirty="0"/>
          </a:p>
          <a:p>
            <a:pPr indent="0" marL="0">
              <a:lnSpc>
                <a:spcPct val="135000"/>
              </a:lnSpc>
              <a:buNone/>
            </a:pPr>
            <a:r>
              <a:rPr lang="en-US" sz="850" dirty="0">
                <a:solidFill>
                  <a:srgbClr val="1B2A4A"/>
                </a:solidFill>
                <a:latin typeface="Arial" pitchFamily="34" charset="0"/>
                <a:ea typeface="Arial" pitchFamily="34" charset="-122"/>
                <a:cs typeface="Arial" pitchFamily="34" charset="-120"/>
              </a:rPr>
              <a:t>• 3P delivery margin compression</a:t>
            </a:r>
            <a:endParaRPr lang="en-US" sz="850" dirty="0"/>
          </a:p>
          <a:p>
            <a:pPr indent="0" marL="0">
              <a:lnSpc>
                <a:spcPct val="135000"/>
              </a:lnSpc>
              <a:buNone/>
            </a:pPr>
            <a:r>
              <a:rPr lang="en-US" sz="850" dirty="0">
                <a:solidFill>
                  <a:srgbClr val="1B2A4A"/>
                </a:solidFill>
                <a:latin typeface="Arial" pitchFamily="34" charset="0"/>
                <a:ea typeface="Arial" pitchFamily="34" charset="-122"/>
                <a:cs typeface="Arial" pitchFamily="34" charset="-120"/>
              </a:rPr>
              <a:t>• Rising digital experience expectations</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B91501FD4DDC148AD1E3FAF4074DBCB" ma:contentTypeVersion="10" ma:contentTypeDescription="Create a new document." ma:contentTypeScope="" ma:versionID="23307c1766f35e1813edc1f238b31f69">
  <xsd:schema xmlns:xsd="http://www.w3.org/2001/XMLSchema" xmlns:xs="http://www.w3.org/2001/XMLSchema" xmlns:p="http://schemas.microsoft.com/office/2006/metadata/properties" xmlns:ns2="1d2cd3fc-951f-4e4c-8f77-1331cffdf41d" xmlns:ns3="34e7643f-2a9f-4a64-a4ba-836cf78c5c76" targetNamespace="http://schemas.microsoft.com/office/2006/metadata/properties" ma:root="true" ma:fieldsID="36ef4bd80d09d7a3142c5bd9cda6c92f" ns2:_="" ns3:_="">
    <xsd:import namespace="1d2cd3fc-951f-4e4c-8f77-1331cffdf41d"/>
    <xsd:import namespace="34e7643f-2a9f-4a64-a4ba-836cf78c5c7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2cd3fc-951f-4e4c-8f77-1331cffdf4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908c4cd-8667-446b-b651-bab9ad44621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4e7643f-2a9f-4a64-a4ba-836cf78c5c7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2157cb98-881d-40df-bd60-f2fdacd5fef4}" ma:internalName="TaxCatchAll" ma:showField="CatchAllData" ma:web="34e7643f-2a9f-4a64-a4ba-836cf78c5c7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4e7643f-2a9f-4a64-a4ba-836cf78c5c76" xsi:nil="true"/>
    <lcf76f155ced4ddcb4097134ff3c332f xmlns="1d2cd3fc-951f-4e4c-8f77-1331cffdf41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4A6D8B5-C484-4D2F-A4A3-9B97852F00DA}"/>
</file>

<file path=customXml/itemProps2.xml><?xml version="1.0" encoding="utf-8"?>
<ds:datastoreItem xmlns:ds="http://schemas.openxmlformats.org/officeDocument/2006/customXml" ds:itemID="{C2C1275F-2E88-4F7D-B092-5626A43DE4AF}"/>
</file>

<file path=customXml/itemProps3.xml><?xml version="1.0" encoding="utf-8"?>
<ds:datastoreItem xmlns:ds="http://schemas.openxmlformats.org/officeDocument/2006/customXml" ds:itemID="{A99C2C41-4E2D-4A66-92DC-FD8E0240500B}"/>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Investor Pitch — Growth &amp; Expansion Plan</dc:title>
  <dc:subject>PptxGenJS Presentation</dc:subject>
  <dc:creator>Falcon Hotels &amp; Restaurants</dc:creator>
  <cp:lastModifiedBy>Falcon Hotels &amp; Restaurants</cp:lastModifiedBy>
  <cp:revision>1</cp:revision>
  <dcterms:created xsi:type="dcterms:W3CDTF">2026-03-25T14:50:15Z</dcterms:created>
  <dcterms:modified xsi:type="dcterms:W3CDTF">2026-03-25T14:50:15Z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0x0101008B91501FD4DDC148AD1E3FAF4074DBCB</vt:lpwstr>
  </property>
</Properties>
</file>