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g"/>
  <Default Extension="m4v" ContentType="video/mp4"/>
  <Default Extension="mp4" ContentType="video/mp4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1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C8A9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Benchmarking Analysis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Falcon Hotels &amp; Restaurants vs Industry Standards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38404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C8A9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March 2026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C8A9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Media &amp; Marketing Performance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2651760" cy="914400"/>
          </a:xfrm>
          <a:prstGeom prst="rect">
            <a:avLst/>
          </a:prstGeom>
          <a:solidFill>
            <a:srgbClr val="E8F5E9"/>
          </a:solidFill>
          <a:ln w="25400">
            <a:solidFill>
              <a:srgbClr val="27AE6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14300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4.83%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457200" y="173736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Falcon Engagement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201168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vs 1-3.5% industry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38% Above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383280" y="1005840"/>
            <a:ext cx="2651760" cy="914400"/>
          </a:xfrm>
          <a:prstGeom prst="rect">
            <a:avLst/>
          </a:prstGeom>
          <a:solidFill>
            <a:srgbClr val="E8F5E9"/>
          </a:solidFill>
          <a:ln w="25400">
            <a:solidFill>
              <a:srgbClr val="27AE6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383280" y="114300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0.69</a:t>
            </a:r>
            <a:endParaRPr lang="en-US" sz="4800" dirty="0"/>
          </a:p>
        </p:txBody>
      </p:sp>
      <p:sp>
        <p:nvSpPr>
          <p:cNvPr id="10" name="Text 8"/>
          <p:cNvSpPr/>
          <p:nvPr/>
        </p:nvSpPr>
        <p:spPr>
          <a:xfrm>
            <a:off x="3383280" y="173736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Sentiment Score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383280" y="201168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Positive sentiment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0.6+ threshold ✅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7200" y="26517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Platform Performance Breakdown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57200" y="301752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TikTok: </a:t>
            </a:r>
            <a:pPr indent="0" marL="0"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3.5% engagement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Instagram: </a:t>
            </a:r>
            <a:pPr indent="0" marL="0"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0.46% engagement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Facebook: </a:t>
            </a:r>
            <a:pPr indent="0" marL="0"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1.58% engagement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C8A9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SWOT Analysis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365760" y="914400"/>
            <a:ext cx="4114800" cy="1920240"/>
          </a:xfrm>
          <a:prstGeom prst="rect">
            <a:avLst/>
          </a:prstGeom>
          <a:solidFill>
            <a:srgbClr val="F5F5F5"/>
          </a:solidFill>
          <a:ln w="25400">
            <a:solidFill>
              <a:srgbClr val="27AE6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105156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Strengths ✅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137160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 occupancy rate (+11 pts)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Exceptional waste efficiency (1.2%)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Strong guest engagement (4.83%)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Healthy profit margins (71.4%)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663440" y="914400"/>
            <a:ext cx="4114800" cy="1920240"/>
          </a:xfrm>
          <a:prstGeom prst="rect">
            <a:avLst/>
          </a:prstGeom>
          <a:solidFill>
            <a:srgbClr val="F5F5F5"/>
          </a:solidFill>
          <a:ln w="25400">
            <a:solidFill>
              <a:srgbClr val="E74C3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800600" y="105156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Weaknesses ⚠️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800600" y="1371600"/>
            <a:ext cx="38404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ADR below market ($152 vs $161)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 digital adoption (38% vs 70%)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Rising complaint rate (6%)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Limited digital infrastructure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65760" y="3017520"/>
            <a:ext cx="4114800" cy="1920240"/>
          </a:xfrm>
          <a:prstGeom prst="rect">
            <a:avLst/>
          </a:prstGeom>
          <a:solidFill>
            <a:srgbClr val="F5F5F5"/>
          </a:solidFill>
          <a:ln w="25400">
            <a:solidFill>
              <a:srgbClr val="C8A95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315468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Opportunities 🚀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40080" y="347472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ADR optimization potential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key rollout expansion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Menu innovation &amp; expansion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Leverage engagement advantage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663440" y="3017520"/>
            <a:ext cx="4114800" cy="1920240"/>
          </a:xfrm>
          <a:prstGeom prst="rect">
            <a:avLst/>
          </a:prstGeom>
          <a:solidFill>
            <a:srgbClr val="F5F5F5"/>
          </a:solidFill>
          <a:ln w="25400">
            <a:solidFill>
              <a:srgbClr val="E74C3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00600" y="315468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Threats ⚡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800600" y="3474720"/>
            <a:ext cx="38404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 ADR pressure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 staff turnover (75%)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Food cost inflation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digital investment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C8A9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Strategic Recommendations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320040" cy="320040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0058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8A9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100584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ADR Optimization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914400" y="128016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Raise ADR by $9 to match industry → $2.7M annual impact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212080" y="1051560"/>
            <a:ext cx="3474720" cy="228600"/>
          </a:xfrm>
          <a:prstGeom prst="rect">
            <a:avLst/>
          </a:prstGeom>
          <a:solidFill>
            <a:srgbClr val="27AE60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212080" y="1051560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 IMPACT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" y="1691640"/>
            <a:ext cx="320040" cy="320040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16916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8A9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14400" y="169164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Key Rollout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14400" y="196596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Accelerate digital key to 70% adoption → improved guest satisfaction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212080" y="1737360"/>
            <a:ext cx="3474720" cy="228600"/>
          </a:xfrm>
          <a:prstGeom prst="rect">
            <a:avLst/>
          </a:prstGeom>
          <a:solidFill>
            <a:srgbClr val="27AE60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212080" y="1737360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 IMPACT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2377440"/>
            <a:ext cx="320040" cy="320040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" y="23774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8A9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914400" y="237744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Complaint Rate Management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14400" y="265176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Address rising trend: 6% → target &lt;5% → enhance operations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212080" y="2423160"/>
            <a:ext cx="3474720" cy="228600"/>
          </a:xfrm>
          <a:prstGeom prst="rect">
            <a:avLst/>
          </a:prstGeom>
          <a:solidFill>
            <a:srgbClr val="C8A951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212080" y="2423160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 IMPACT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57200" y="3063240"/>
            <a:ext cx="320040" cy="320040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23" name="Text 21"/>
          <p:cNvSpPr/>
          <p:nvPr/>
        </p:nvSpPr>
        <p:spPr>
          <a:xfrm>
            <a:off x="457200" y="30632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8A9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914400" y="306324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Beverage Program Expansion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914400" y="333756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Expand high-margin beverage offerings → increase ticket size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5212080" y="3108960"/>
            <a:ext cx="3474720" cy="228600"/>
          </a:xfrm>
          <a:prstGeom prst="rect">
            <a:avLst/>
          </a:prstGeom>
          <a:solidFill>
            <a:srgbClr val="C8A951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212080" y="3108960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 IMPACT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57200" y="3749040"/>
            <a:ext cx="320040" cy="320040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29" name="Text 27"/>
          <p:cNvSpPr/>
          <p:nvPr/>
        </p:nvSpPr>
        <p:spPr>
          <a:xfrm>
            <a:off x="457200" y="37490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8A9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914400" y="374904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Engagement ROI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914400" y="402336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Leverage 4.83% engagement for attributed revenue growth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5212080" y="3794760"/>
            <a:ext cx="3474720" cy="228600"/>
          </a:xfrm>
          <a:prstGeom prst="rect">
            <a:avLst/>
          </a:prstGeom>
          <a:solidFill>
            <a:srgbClr val="C8A951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212080" y="3794760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 IMPACT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57200" y="4572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Steps: Develop detailed implementation roadmap with timelines and resource allocation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C8A9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Summary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Competitive Advantages</a:t>
            </a:r>
            <a:endParaRPr lang="en-US" sz="1600" dirty="0"/>
          </a:p>
          <a:p>
            <a:pPr indent="0" marL="0">
              <a:buNone/>
            </a:pPr>
            <a:endParaRPr lang="en-US" sz="1600" dirty="0"/>
          </a:p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Occupancy Rate: Falcon </a:t>
            </a:r>
            <a:endParaRPr lang="en-US" sz="1600" dirty="0"/>
          </a:p>
          <a:p>
            <a:pPr indent="0" marL="0">
              <a:buNone/>
            </a:pPr>
            <a:r>
              <a:rPr lang="en-US" sz="14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+10 pts</a:t>
            </a:r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above industry</a:t>
            </a:r>
            <a:endParaRPr lang="en-US" sz="1600" dirty="0"/>
          </a:p>
          <a:p>
            <a:pPr indent="0" marL="0">
              <a:buNone/>
            </a:pPr>
            <a:endParaRPr lang="en-US" sz="1600" dirty="0"/>
          </a:p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Waste Rate: Falcon 1.2% vs Industry 4-10% (</a:t>
            </a:r>
            <a:endParaRPr lang="en-US" sz="1600" dirty="0"/>
          </a:p>
          <a:p>
            <a:pPr indent="0" marL="0">
              <a:buNone/>
            </a:pPr>
            <a:r>
              <a:rPr lang="en-US" sz="14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exceptional</a:t>
            </a:r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)</a:t>
            </a:r>
            <a:endParaRPr lang="en-US" sz="1600" dirty="0"/>
          </a:p>
          <a:p>
            <a:pPr indent="0" marL="0">
              <a:buNone/>
            </a:pPr>
            <a:endParaRPr lang="en-US" sz="1600" dirty="0"/>
          </a:p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Engagement Rate: Falcon 4.83% vs Industry 1-3.5% (</a:t>
            </a:r>
            <a:endParaRPr lang="en-US" sz="1600" dirty="0"/>
          </a:p>
          <a:p>
            <a:pPr indent="0" marL="0">
              <a:buNone/>
            </a:pPr>
            <a:r>
              <a:rPr lang="en-US" sz="14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38% above</a:t>
            </a:r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)</a:t>
            </a: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Areas for Improvement</a:t>
            </a:r>
            <a:endParaRPr lang="en-US" sz="1600" dirty="0"/>
          </a:p>
          <a:p>
            <a:pPr indent="0" marL="0">
              <a:buNone/>
            </a:pPr>
            <a:endParaRPr lang="en-US" sz="1600" dirty="0"/>
          </a:p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ADR: Falcon $152 vs Industry $161 (</a:t>
            </a:r>
            <a:endParaRPr lang="en-US" sz="1600" dirty="0"/>
          </a:p>
          <a:p>
            <a:pPr indent="0" marL="0">
              <a:buNone/>
            </a:pPr>
            <a:r>
              <a:rPr lang="en-US" sz="14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gap to close</a:t>
            </a:r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)</a:t>
            </a:r>
            <a:endParaRPr lang="en-US" sz="1600" dirty="0"/>
          </a:p>
          <a:p>
            <a:pPr indent="0" marL="0">
              <a:buNone/>
            </a:pPr>
            <a:endParaRPr lang="en-US" sz="1600" dirty="0"/>
          </a:p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Key Adoption: Falcon 38% vs 70% target (</a:t>
            </a:r>
            <a:endParaRPr lang="en-US" sz="1600" dirty="0"/>
          </a:p>
          <a:p>
            <a:pPr indent="0" marL="0">
              <a:buNone/>
            </a:pPr>
            <a:r>
              <a:rPr lang="en-US" sz="14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significant opportunity</a:t>
            </a:r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)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C8A9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Portfolio Overview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Portfolio: 75 Locations | 4 Brands | 4 Regions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457200" y="1645920"/>
            <a:ext cx="365760" cy="457200"/>
          </a:xfrm>
          <a:prstGeom prst="rect">
            <a:avLst/>
          </a:prstGeom>
          <a:solidFill>
            <a:srgbClr val="4285F4"/>
          </a:solidFill>
          <a:ln/>
        </p:spPr>
      </p:sp>
      <p:sp>
        <p:nvSpPr>
          <p:cNvPr id="6" name="Text 4"/>
          <p:cNvSpPr/>
          <p:nvPr/>
        </p:nvSpPr>
        <p:spPr>
          <a:xfrm>
            <a:off x="1005840" y="164592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Hotels (Crestview)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05840" y="187452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locations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2286000"/>
            <a:ext cx="365760" cy="457200"/>
          </a:xfrm>
          <a:prstGeom prst="rect">
            <a:avLst/>
          </a:prstGeom>
          <a:solidFill>
            <a:srgbClr val="EA4335"/>
          </a:solidFill>
          <a:ln/>
        </p:spPr>
      </p:sp>
      <p:sp>
        <p:nvSpPr>
          <p:cNvPr id="9" name="Text 7"/>
          <p:cNvSpPr/>
          <p:nvPr/>
        </p:nvSpPr>
        <p:spPr>
          <a:xfrm>
            <a:off x="1005840" y="228600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Restaurants (Ember &amp; Oak)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51460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 locations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57200" y="2926080"/>
            <a:ext cx="365760" cy="457200"/>
          </a:xfrm>
          <a:prstGeom prst="rect">
            <a:avLst/>
          </a:prstGeom>
          <a:solidFill>
            <a:srgbClr val="FBBC04"/>
          </a:solidFill>
          <a:ln/>
        </p:spPr>
      </p:sp>
      <p:sp>
        <p:nvSpPr>
          <p:cNvPr id="12" name="Text 10"/>
          <p:cNvSpPr/>
          <p:nvPr/>
        </p:nvSpPr>
        <p:spPr>
          <a:xfrm>
            <a:off x="1005840" y="292608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Restaurants (Grand Slice)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005840" y="315468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locations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57200" y="3566160"/>
            <a:ext cx="365760" cy="457200"/>
          </a:xfrm>
          <a:prstGeom prst="rect">
            <a:avLst/>
          </a:prstGeom>
          <a:solidFill>
            <a:srgbClr val="34A853"/>
          </a:solidFill>
          <a:ln/>
        </p:spPr>
      </p:sp>
      <p:sp>
        <p:nvSpPr>
          <p:cNvPr id="15" name="Text 13"/>
          <p:cNvSpPr/>
          <p:nvPr/>
        </p:nvSpPr>
        <p:spPr>
          <a:xfrm>
            <a:off x="1005840" y="356616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Bakeries (Whisk &amp; Co)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005840" y="379476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locations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C8A9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Hotel Performance Benchmarking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2560320" cy="1097280"/>
          </a:xfrm>
          <a:prstGeom prst="rect">
            <a:avLst/>
          </a:prstGeom>
          <a:solidFill>
            <a:srgbClr val="FFEBEE"/>
          </a:solidFill>
          <a:ln w="25400">
            <a:solidFill>
              <a:srgbClr val="E74C3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23444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$151.96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457200" y="182880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Falcon ADR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1097280"/>
            <a:ext cx="2560320" cy="1097280"/>
          </a:xfrm>
          <a:prstGeom prst="rect">
            <a:avLst/>
          </a:prstGeom>
          <a:solidFill>
            <a:srgbClr val="FFEBEE"/>
          </a:solidFill>
          <a:ln w="25400">
            <a:solidFill>
              <a:srgbClr val="E74C3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91840" y="123444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$160.54</a:t>
            </a:r>
            <a:endParaRPr lang="en-US" sz="4800" dirty="0"/>
          </a:p>
        </p:txBody>
      </p:sp>
      <p:sp>
        <p:nvSpPr>
          <p:cNvPr id="9" name="Text 7"/>
          <p:cNvSpPr/>
          <p:nvPr/>
        </p:nvSpPr>
        <p:spPr>
          <a:xfrm>
            <a:off x="3291840" y="182880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 ADR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2286000"/>
            <a:ext cx="5852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⚠️  5.3% below industry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126480" y="1097280"/>
            <a:ext cx="2560320" cy="1097280"/>
          </a:xfrm>
          <a:prstGeom prst="rect">
            <a:avLst/>
          </a:prstGeom>
          <a:solidFill>
            <a:srgbClr val="E8F5E9"/>
          </a:solidFill>
          <a:ln w="25400">
            <a:solidFill>
              <a:srgbClr val="27AE6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126480" y="123444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73.3%</a:t>
            </a:r>
            <a:endParaRPr lang="en-US" sz="4800" dirty="0"/>
          </a:p>
        </p:txBody>
      </p:sp>
      <p:sp>
        <p:nvSpPr>
          <p:cNvPr id="13" name="Text 11"/>
          <p:cNvSpPr/>
          <p:nvPr/>
        </p:nvSpPr>
        <p:spPr>
          <a:xfrm>
            <a:off x="6126480" y="182880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Falcon Occupancy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126480" y="228600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+11 pts above industry (62.3%)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1463040" y="2926080"/>
            <a:ext cx="2926080" cy="914400"/>
          </a:xfrm>
          <a:prstGeom prst="rect">
            <a:avLst/>
          </a:prstGeom>
          <a:solidFill>
            <a:srgbClr val="E8F5E9"/>
          </a:solidFill>
          <a:ln w="25400">
            <a:solidFill>
              <a:srgbClr val="27AE6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463040" y="306324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$111.34</a:t>
            </a:r>
            <a:endParaRPr lang="en-US" sz="4800" dirty="0"/>
          </a:p>
        </p:txBody>
      </p:sp>
      <p:sp>
        <p:nvSpPr>
          <p:cNvPr id="17" name="Text 15"/>
          <p:cNvSpPr/>
          <p:nvPr/>
        </p:nvSpPr>
        <p:spPr>
          <a:xfrm>
            <a:off x="1463040" y="365760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Falcon RevPAR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754880" y="2926080"/>
            <a:ext cx="2926080" cy="914400"/>
          </a:xfrm>
          <a:prstGeom prst="rect">
            <a:avLst/>
          </a:prstGeom>
          <a:solidFill>
            <a:srgbClr val="FFEBEE"/>
          </a:solidFill>
          <a:ln w="25400">
            <a:solidFill>
              <a:srgbClr val="E74C3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754880" y="306324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$100.02</a:t>
            </a:r>
            <a:endParaRPr lang="en-US" sz="4800" dirty="0"/>
          </a:p>
        </p:txBody>
      </p:sp>
      <p:sp>
        <p:nvSpPr>
          <p:cNvPr id="20" name="Text 18"/>
          <p:cNvSpPr/>
          <p:nvPr/>
        </p:nvSpPr>
        <p:spPr>
          <a:xfrm>
            <a:off x="4754880" y="365760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 RevPAR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463040" y="3931920"/>
            <a:ext cx="6217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+11.3% above industry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C8A9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Hotel Digital Adoption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914400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2344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Key Adoption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155448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Falcon: 37.8%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303520" y="123444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 Target: 70%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303520" y="155448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⚠️  32 pt gap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57200" y="228600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Mobile Check-in Benefits</a:t>
            </a:r>
            <a:endParaRPr lang="en-US" sz="1600" dirty="0"/>
          </a:p>
          <a:p>
            <a:pPr indent="0" marL="0">
              <a:buNone/>
            </a:pPr>
            <a:endParaRPr lang="en-US" sz="1600" dirty="0"/>
          </a:p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Falcon Data: Implementation in progress</a:t>
            </a:r>
            <a:endParaRPr lang="en-US" sz="1600" dirty="0"/>
          </a:p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 Baseline: 30% adoption</a:t>
            </a:r>
            <a:endParaRPr lang="en-US" sz="1600" dirty="0"/>
          </a:p>
          <a:p>
            <a:pPr indent="0" marL="0">
              <a:buNone/>
            </a:pPr>
            <a:endParaRPr lang="en-US" sz="1600" dirty="0"/>
          </a:p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Guest Satisfaction Impact: </a:t>
            </a:r>
            <a:endParaRPr lang="en-US" sz="1600" dirty="0"/>
          </a:p>
          <a:p>
            <a:pPr indent="0" marL="0">
              <a:buNone/>
            </a:pPr>
            <a:r>
              <a:rPr lang="en-US" sz="14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+23%</a:t>
            </a:r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higher with mobile check-in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C8A9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Restaurant Performance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Average Ticket Size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40080" y="146304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Falcon: $48.63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200400" y="141732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Casual Dining: $15-30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Fine Dining: $50-150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2286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Food Cost %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40080" y="2651760"/>
            <a:ext cx="2286000" cy="914400"/>
          </a:xfrm>
          <a:prstGeom prst="rect">
            <a:avLst/>
          </a:prstGeom>
          <a:solidFill>
            <a:srgbClr val="E8F5E9"/>
          </a:solidFill>
          <a:ln w="25400">
            <a:solidFill>
              <a:srgbClr val="27AE6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278892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32%</a:t>
            </a:r>
            <a:endParaRPr lang="en-US" sz="4800" dirty="0"/>
          </a:p>
        </p:txBody>
      </p:sp>
      <p:sp>
        <p:nvSpPr>
          <p:cNvPr id="10" name="Text 8"/>
          <p:cNvSpPr/>
          <p:nvPr/>
        </p:nvSpPr>
        <p:spPr>
          <a:xfrm>
            <a:off x="640080" y="338328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Falcon Food Cost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200400" y="269748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Industry: 28-35%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In line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57200" y="36576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Order Accuracy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40080" y="4023360"/>
            <a:ext cx="2286000" cy="822960"/>
          </a:xfrm>
          <a:prstGeom prst="rect">
            <a:avLst/>
          </a:prstGeom>
          <a:solidFill>
            <a:srgbClr val="E8F5E9"/>
          </a:solidFill>
          <a:ln w="25400">
            <a:solidFill>
              <a:srgbClr val="27AE6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416052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95.3%</a:t>
            </a:r>
            <a:endParaRPr lang="en-US" sz="4800" dirty="0"/>
          </a:p>
        </p:txBody>
      </p:sp>
      <p:sp>
        <p:nvSpPr>
          <p:cNvPr id="15" name="Text 13"/>
          <p:cNvSpPr/>
          <p:nvPr/>
        </p:nvSpPr>
        <p:spPr>
          <a:xfrm>
            <a:off x="640080" y="475488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Falcon Accuracy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200400" y="4114800"/>
            <a:ext cx="3200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 Target: 95%+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Exceeds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C8A9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Benchmarking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2651760" cy="914400"/>
          </a:xfrm>
          <a:prstGeom prst="rect">
            <a:avLst/>
          </a:prstGeom>
          <a:solidFill>
            <a:srgbClr val="E8F5E9"/>
          </a:solidFill>
          <a:ln w="25400">
            <a:solidFill>
              <a:srgbClr val="27AE6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14300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71.4%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457200" y="173736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 Rate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2011680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Excellent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383280" y="1005840"/>
            <a:ext cx="2651760" cy="914400"/>
          </a:xfrm>
          <a:prstGeom prst="rect">
            <a:avLst/>
          </a:prstGeom>
          <a:solidFill>
            <a:srgbClr val="E8F5E9"/>
          </a:solidFill>
          <a:ln w="25400">
            <a:solidFill>
              <a:srgbClr val="27AE6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383280" y="114300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29.7%</a:t>
            </a:r>
            <a:endParaRPr lang="en-US" sz="4800" dirty="0"/>
          </a:p>
        </p:txBody>
      </p:sp>
      <p:sp>
        <p:nvSpPr>
          <p:cNvPr id="10" name="Text 8"/>
          <p:cNvSpPr/>
          <p:nvPr/>
        </p:nvSpPr>
        <p:spPr>
          <a:xfrm>
            <a:off x="3383280" y="173736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Labor Cost %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383280" y="2011680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vs 30-40% industry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Below avg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17920" y="1005840"/>
            <a:ext cx="2651760" cy="914400"/>
          </a:xfrm>
          <a:prstGeom prst="rect">
            <a:avLst/>
          </a:prstGeom>
          <a:solidFill>
            <a:srgbClr val="E8F5E9"/>
          </a:solidFill>
          <a:ln w="25400">
            <a:solidFill>
              <a:srgbClr val="27AE6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217920" y="114300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~62%</a:t>
            </a:r>
            <a:endParaRPr lang="en-US" sz="4800" dirty="0"/>
          </a:p>
        </p:txBody>
      </p:sp>
      <p:sp>
        <p:nvSpPr>
          <p:cNvPr id="14" name="Text 12"/>
          <p:cNvSpPr/>
          <p:nvPr/>
        </p:nvSpPr>
        <p:spPr>
          <a:xfrm>
            <a:off x="6217920" y="173736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Prime Cost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217920" y="2011680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 Target: 55-65%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In range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57200" y="256032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Health Summary</a:t>
            </a:r>
            <a:endParaRPr lang="en-US" sz="1600" dirty="0"/>
          </a:p>
          <a:p>
            <a:pPr indent="0" marL="0">
              <a:buNone/>
            </a:pPr>
            <a:endParaRPr lang="en-US" sz="1600" dirty="0"/>
          </a:p>
          <a:p>
            <a:pPr indent="0" marL="0"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Falcon maintains healthy margins across all key metrics</a:t>
            </a:r>
            <a:endParaRPr lang="en-US" sz="1600" dirty="0"/>
          </a:p>
          <a:p>
            <a:pPr indent="0" marL="0"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Strong cost control indicates operational efficiency</a:t>
            </a:r>
            <a:endParaRPr lang="en-US" sz="1600" dirty="0"/>
          </a:p>
          <a:p>
            <a:pPr indent="0" marL="0"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Labor productivity above industry average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C8A9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Guest Experience Benchmarking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2651760" cy="914400"/>
          </a:xfrm>
          <a:prstGeom prst="rect">
            <a:avLst/>
          </a:prstGeom>
          <a:solidFill>
            <a:srgbClr val="E8F5E9"/>
          </a:solidFill>
          <a:ln w="25400">
            <a:solidFill>
              <a:srgbClr val="27AE6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14300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4.28/5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457200" y="173736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Falcon CSAT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201168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85.6% Satisfaction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vs &gt;70% industry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383280" y="1005840"/>
            <a:ext cx="2651760" cy="914400"/>
          </a:xfrm>
          <a:prstGeom prst="rect">
            <a:avLst/>
          </a:prstGeom>
          <a:solidFill>
            <a:srgbClr val="E8F5E9"/>
          </a:solidFill>
          <a:ln w="25400">
            <a:solidFill>
              <a:srgbClr val="27AE6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383280" y="114300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8.81</a:t>
            </a:r>
            <a:endParaRPr lang="en-US" sz="4800" dirty="0"/>
          </a:p>
        </p:txBody>
      </p:sp>
      <p:sp>
        <p:nvSpPr>
          <p:cNvPr id="10" name="Text 8"/>
          <p:cNvSpPr/>
          <p:nvPr/>
        </p:nvSpPr>
        <p:spPr>
          <a:xfrm>
            <a:off x="3383280" y="173736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 Rating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383280" y="201168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8A9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hotel brands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C8A9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show 56-58 NPS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17920" y="1005840"/>
            <a:ext cx="2651760" cy="914400"/>
          </a:xfrm>
          <a:prstGeom prst="rect">
            <a:avLst/>
          </a:prstGeom>
          <a:solidFill>
            <a:srgbClr val="FFEBEE"/>
          </a:solidFill>
          <a:ln w="25400">
            <a:solidFill>
              <a:srgbClr val="E74C3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217920" y="114300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6.0%</a:t>
            </a:r>
            <a:endParaRPr lang="en-US" sz="4800" dirty="0"/>
          </a:p>
        </p:txBody>
      </p:sp>
      <p:sp>
        <p:nvSpPr>
          <p:cNvPr id="14" name="Text 12"/>
          <p:cNvSpPr/>
          <p:nvPr/>
        </p:nvSpPr>
        <p:spPr>
          <a:xfrm>
            <a:off x="6217920" y="173736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Complaint Rate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217920" y="201168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⚠️ Monitor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(Rising trend)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57200" y="2651760"/>
            <a:ext cx="8229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Experience Excellence with Caution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Strengths: 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Strong satisfaction metrics exceed industry benchmarks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2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⚠️  Attention: 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Complaint rate trending upward requires investigation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C8A9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Inventory &amp; Waste Efficiency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3657600" cy="1188720"/>
          </a:xfrm>
          <a:prstGeom prst="rect">
            <a:avLst/>
          </a:prstGeom>
          <a:solidFill>
            <a:srgbClr val="E8F5E9"/>
          </a:solidFill>
          <a:ln w="38100">
            <a:solidFill>
              <a:srgbClr val="27AE6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18872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1.22%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457200" y="17830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Falcon Waste Rate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0" y="1188720"/>
            <a:ext cx="4114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 Benchmark</a:t>
            </a:r>
            <a:endParaRPr lang="en-US" sz="1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4-10% Waste Rate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572000" y="2011680"/>
            <a:ext cx="4114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EXCEPTIONAL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Falcon performs 3-8x better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292608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Impact</a:t>
            </a:r>
            <a:endParaRPr lang="en-US" sz="1600" dirty="0"/>
          </a:p>
          <a:p>
            <a:pPr indent="0" marL="0">
              <a:buNone/>
            </a:pPr>
            <a:endParaRPr lang="en-US" sz="1600" dirty="0"/>
          </a:p>
          <a:p>
            <a:pPr indent="0" marL="0"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$1 saved in waste = </a:t>
            </a:r>
            <a:endParaRPr lang="en-US" sz="1600" dirty="0"/>
          </a:p>
          <a:p>
            <a:pPr indent="0" marL="0">
              <a:buNone/>
            </a:pPr>
            <a:r>
              <a:rPr lang="en-US" sz="13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$14 in revenue impact</a:t>
            </a:r>
            <a:pPr indent="0" marL="0">
              <a:buNone/>
            </a:pPr>
            <a:endParaRPr lang="en-US" sz="1600" dirty="0"/>
          </a:p>
          <a:p>
            <a:pPr indent="0" marL="0">
              <a:buNone/>
            </a:pPr>
            <a:r>
              <a:rPr lang="en-US" sz="13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Continuing waste reduction initiatives can unlock significant value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1501FD4DDC148AD1E3FAF4074DBCB" ma:contentTypeVersion="10" ma:contentTypeDescription="Create a new document." ma:contentTypeScope="" ma:versionID="23307c1766f35e1813edc1f238b31f69">
  <xsd:schema xmlns:xsd="http://www.w3.org/2001/XMLSchema" xmlns:xs="http://www.w3.org/2001/XMLSchema" xmlns:p="http://schemas.microsoft.com/office/2006/metadata/properties" xmlns:ns2="1d2cd3fc-951f-4e4c-8f77-1331cffdf41d" xmlns:ns3="34e7643f-2a9f-4a64-a4ba-836cf78c5c76" targetNamespace="http://schemas.microsoft.com/office/2006/metadata/properties" ma:root="true" ma:fieldsID="36ef4bd80d09d7a3142c5bd9cda6c92f" ns2:_="" ns3:_="">
    <xsd:import namespace="1d2cd3fc-951f-4e4c-8f77-1331cffdf41d"/>
    <xsd:import namespace="34e7643f-2a9f-4a64-a4ba-836cf78c5c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2cd3fc-951f-4e4c-8f77-1331cffdf4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908c4cd-8667-446b-b651-bab9ad4462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e7643f-2a9f-4a64-a4ba-836cf78c5c7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157cb98-881d-40df-bd60-f2fdacd5fef4}" ma:internalName="TaxCatchAll" ma:showField="CatchAllData" ma:web="34e7643f-2a9f-4a64-a4ba-836cf78c5c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4e7643f-2a9f-4a64-a4ba-836cf78c5c76" xsi:nil="true"/>
    <lcf76f155ced4ddcb4097134ff3c332f xmlns="1d2cd3fc-951f-4e4c-8f77-1331cffdf41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759BA51-70E0-4713-8508-0B40CD6BD740}"/>
</file>

<file path=customXml/itemProps2.xml><?xml version="1.0" encoding="utf-8"?>
<ds:datastoreItem xmlns:ds="http://schemas.openxmlformats.org/officeDocument/2006/customXml" ds:itemID="{B858B32B-4E9B-4AFD-BA46-9201B427AB3E}"/>
</file>

<file path=customXml/itemProps3.xml><?xml version="1.0" encoding="utf-8"?>
<ds:datastoreItem xmlns:ds="http://schemas.openxmlformats.org/officeDocument/2006/customXml" ds:itemID="{E7EB3C24-7262-45C1-823C-44FBA9FFAA0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Competitive Benchmarking Analysis</dc:title>
  <dc:subject>PptxGenJS Presentation</dc:subject>
  <dc:creator>Falcon Hotels &amp; Restaurants</dc:creator>
  <cp:lastModifiedBy>Falcon Hotels &amp; Restaurants</cp:lastModifiedBy>
  <cp:revision>1</cp:revision>
  <dcterms:created xsi:type="dcterms:W3CDTF">2026-03-25T01:53:02Z</dcterms:created>
  <dcterms:modified xsi:type="dcterms:W3CDTF">2026-03-25T01:53:02Z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0x0101008B91501FD4DDC148AD1E3FAF4074DBCB</vt:lpwstr>
  </property>
</Properties>
</file>