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4CE0D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35.7</c:v>
                </c:pt>
                <c:pt idx="1">
                  <c:v>104.9</c:v>
                </c:pt>
                <c:pt idx="2">
                  <c:v>99.3</c:v>
                </c:pt>
                <c:pt idx="3">
                  <c:v>160.4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8888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34</c:v>
                </c:pt>
                <c:pt idx="1">
                  <c:v>90</c:v>
                </c:pt>
                <c:pt idx="2">
                  <c:v>107.5</c:v>
                </c:pt>
                <c:pt idx="3">
                  <c:v>140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111111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4CE0D2"/>
              </a:solidFill>
              <a:effectLst/>
            </c:spPr>
          </c:dPt>
          <c:dPt>
            <c:idx val="1"/>
            <c:bubble3D val="0"/>
            <c:spPr>
              <a:solidFill>
                <a:srgbClr val="FF1654"/>
              </a:solidFill>
              <a:effectLst/>
            </c:spPr>
          </c:dPt>
          <c:dPt>
            <c:idx val="2"/>
            <c:bubble3D val="0"/>
            <c:spPr>
              <a:solidFill>
                <a:srgbClr val="7BC142"/>
              </a:solidFill>
              <a:effectLst/>
            </c:spPr>
          </c:dPt>
          <c:dPt>
            <c:idx val="3"/>
            <c:bubble3D val="0"/>
            <c:spPr>
              <a:solidFill>
                <a:srgbClr val="FF8C42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Sparkling Water</c:v>
                </c:pt>
                <c:pt idx="1">
                  <c:v>Craft Soda</c:v>
                </c:pt>
                <c:pt idx="2">
                  <c:v>Energy Drink</c:v>
                </c:pt>
                <c:pt idx="3">
                  <c:v>Juice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371</c:v>
                </c:pt>
                <c:pt idx="1">
                  <c:v>364</c:v>
                </c:pt>
                <c:pt idx="2">
                  <c:v>276</c:v>
                </c:pt>
                <c:pt idx="3">
                  <c:v>242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00000"/>
    </a:solidFill>
    <a:ln>
      <a:noFill/>
    </a:ln>
    <a:effectLst/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4CE0D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Distributor</c:v>
                  </c:pt>
                  <c:pt idx="1">
                    <c:v>Retail</c:v>
                  </c:pt>
                  <c:pt idx="2">
                    <c:v>Supermarket</c:v>
                  </c:pt>
                  <c:pt idx="3">
                    <c:v>Restaurant</c:v>
                  </c:pt>
                  <c:pt idx="4">
                    <c:v>Online</c:v>
                  </c:pt>
                  <c:pt idx="5">
                    <c:v>DTC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385</c:v>
                </c:pt>
                <c:pt idx="1">
                  <c:v>229</c:v>
                </c:pt>
                <c:pt idx="2">
                  <c:v>219</c:v>
                </c:pt>
                <c:pt idx="3">
                  <c:v>167</c:v>
                </c:pt>
                <c:pt idx="4">
                  <c:v>133</c:v>
                </c:pt>
                <c:pt idx="5">
                  <c:v>118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FF8C4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Southeast</c:v>
                  </c:pt>
                  <c:pt idx="1">
                    <c:v>West</c:v>
                  </c:pt>
                  <c:pt idx="2">
                    <c:v>Northeast</c:v>
                  </c:pt>
                  <c:pt idx="3">
                    <c:v>Midwest</c:v>
                  </c:pt>
                  <c:pt idx="4">
                    <c:v>International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381</c:v>
                </c:pt>
                <c:pt idx="1">
                  <c:v>319</c:v>
                </c:pt>
                <c:pt idx="2">
                  <c:v>296</c:v>
                </c:pt>
                <c:pt idx="3">
                  <c:v>180</c:v>
                </c:pt>
                <c:pt idx="4">
                  <c:v>76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Impressions (M)</c:v>
                </c:pt>
              </c:strCache>
            </c:strRef>
          </c:tx>
          <c:spPr>
            <a:solidFill>
              <a:srgbClr val="9B59B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46</c:v>
                </c:pt>
                <c:pt idx="1">
                  <c:v>48</c:v>
                </c:pt>
                <c:pt idx="2">
                  <c:v>34</c:v>
                </c:pt>
                <c:pt idx="3">
                  <c:v>28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r>
              <a:rPr sz="900" b="0" i="0" u="none" strike="noStrike">
                <a:solidFill>
                  <a:srgbClr val="888888"/>
                </a:solidFill>
                <a:latin typeface="Arial"/>
              </a:rPr>
              <a:t>Spend: Actual vs Plan ($K)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E8A825"/>
            </a:solidFill>
            <a:ln w="38100" cap="flat">
              <a:solidFill>
                <a:srgbClr val="E8A82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E8A82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8A825"/>
              </a:solidFill>
              <a:ln w="9525" cap="flat">
                <a:solidFill>
                  <a:srgbClr val="E8A82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352</c:v>
                </c:pt>
                <c:pt idx="1">
                  <c:v>397</c:v>
                </c:pt>
                <c:pt idx="2">
                  <c:v>316</c:v>
                </c:pt>
                <c:pt idx="3">
                  <c:v>161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88888"/>
            </a:solidFill>
            <a:ln w="38100" cap="flat">
              <a:solidFill>
                <a:srgbClr val="88888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E8A82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88888"/>
              </a:solidFill>
              <a:ln w="9525" cap="flat">
                <a:solidFill>
                  <a:srgbClr val="88888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340</c:v>
                </c:pt>
                <c:pt idx="1">
                  <c:v>380</c:v>
                </c:pt>
                <c:pt idx="2">
                  <c:v>350</c:v>
                </c:pt>
                <c:pt idx="3">
                  <c:v>175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E8A825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3.xml"/><Relationship Id="rId2" Type="http://schemas.openxmlformats.org/officeDocument/2006/relationships/chart" Target="/ppt/charts/chart2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1.xml"/><Relationship Id="rId2" Type="http://schemas.openxmlformats.org/officeDocument/2006/relationships/chart" Target="/ppt/charts/chart2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914400"/>
            <a:ext cx="73152" cy="201168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QUARTERLY</a:t>
            </a:r>
            <a:endParaRPr lang="en-US" sz="36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 REVIEW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22960" y="24688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2025  |  October — December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3017520"/>
            <a:ext cx="2743200" cy="27432"/>
          </a:xfrm>
          <a:prstGeom prst="rect">
            <a:avLst/>
          </a:prstGeom>
          <a:solidFill>
            <a:srgbClr val="88888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3291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Pop Lab Craft Soda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7490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 |  Prepared for Leadership Review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MARKETING PERFORMANCE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9659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2.93x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35.6%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2.8x (+4.6%)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60604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606040" y="640080"/>
            <a:ext cx="1965960" cy="54864"/>
          </a:xfrm>
          <a:prstGeom prst="rect">
            <a:avLst/>
          </a:prstGeom>
          <a:solidFill>
            <a:srgbClr val="FF8C42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$25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9748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Acq.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69748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5" name="Text 13"/>
          <p:cNvSpPr/>
          <p:nvPr/>
        </p:nvSpPr>
        <p:spPr>
          <a:xfrm>
            <a:off x="269748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40.8%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9748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$26 (-3.5%)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75488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0" y="640080"/>
            <a:ext cx="196596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3.23%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84632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Rate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84632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4.7%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3.5% (-7.7%)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90372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903720" y="640080"/>
            <a:ext cx="1965960" cy="54864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26" name="Text 24"/>
          <p:cNvSpPr/>
          <p:nvPr/>
        </p:nvSpPr>
        <p:spPr>
          <a:xfrm>
            <a:off x="699516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$161K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699516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Spend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99516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9" name="Text 27"/>
          <p:cNvSpPr/>
          <p:nvPr/>
        </p:nvSpPr>
        <p:spPr>
          <a:xfrm>
            <a:off x="699516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49.1%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99516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$175K (-8.0%)</a:t>
            </a:r>
            <a:endParaRPr lang="en-US" sz="800" dirty="0"/>
          </a:p>
        </p:txBody>
      </p:sp>
      <p:graphicFrame>
        <p:nvGraphicFramePr>
          <p:cNvPr id="31" name="Chart 0" descr=""/>
          <p:cNvGraphicFramePr/>
          <p:nvPr/>
        </p:nvGraphicFramePr>
        <p:xfrm>
          <a:off x="457200" y="2377440"/>
          <a:ext cx="502920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32" name="Chart 1" descr=""/>
          <p:cNvGraphicFramePr/>
          <p:nvPr/>
        </p:nvGraphicFramePr>
        <p:xfrm>
          <a:off x="5669280" y="2377440"/>
          <a:ext cx="301752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3" name="Text 29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ESG SCORECARD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5" name="Text 3"/>
          <p:cNvSpPr/>
          <p:nvPr/>
        </p:nvSpPr>
        <p:spPr>
          <a:xfrm>
            <a:off x="530352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5.2K 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0352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530352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8" name="Text 6"/>
          <p:cNvSpPr/>
          <p:nvPr/>
        </p:nvSpPr>
        <p:spPr>
          <a:xfrm>
            <a:off x="530352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11.6%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30352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5.0K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463040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+3.3%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2176272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176272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3" name="Text 11"/>
          <p:cNvSpPr/>
          <p:nvPr/>
        </p:nvSpPr>
        <p:spPr>
          <a:xfrm>
            <a:off x="2249424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487K m³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249424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Usage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249424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6" name="Text 14"/>
          <p:cNvSpPr/>
          <p:nvPr/>
        </p:nvSpPr>
        <p:spPr>
          <a:xfrm>
            <a:off x="2249424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14.7%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49424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480K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3182112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+1.4%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3895344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95344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21" name="Text 19"/>
          <p:cNvSpPr/>
          <p:nvPr/>
        </p:nvSpPr>
        <p:spPr>
          <a:xfrm>
            <a:off x="3968496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19.9%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968496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968496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4" name="Text 22"/>
          <p:cNvSpPr/>
          <p:nvPr/>
        </p:nvSpPr>
        <p:spPr>
          <a:xfrm>
            <a:off x="3968496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0.5%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968496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22%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4901184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-9.5%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5614416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614416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29" name="Text 27"/>
          <p:cNvSpPr/>
          <p:nvPr/>
        </p:nvSpPr>
        <p:spPr>
          <a:xfrm>
            <a:off x="5687568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29.4%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5687568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 Packaging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5687568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2" name="Text 30"/>
          <p:cNvSpPr/>
          <p:nvPr/>
        </p:nvSpPr>
        <p:spPr>
          <a:xfrm>
            <a:off x="5687568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0.7%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687568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30%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6620256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-2.0%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7333488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333488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37" name="Text 35"/>
          <p:cNvSpPr/>
          <p:nvPr/>
        </p:nvSpPr>
        <p:spPr>
          <a:xfrm>
            <a:off x="7406640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2.47M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406640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Glass Recycled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7406640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40" name="Text 38"/>
          <p:cNvSpPr/>
          <p:nvPr/>
        </p:nvSpPr>
        <p:spPr>
          <a:xfrm>
            <a:off x="7406640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4.3%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7406640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2.6M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8339328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-5.0%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457200" y="2560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SUSTAINABILITY HIGHLIGHTS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731520" y="292608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19.9% renewable energy penetration (plan: 22%) across all facilities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29.4% eco packaging adoption (plan: 30%) — slightly behind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2.47M glass containers recycled through return program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reduction initiatives on track to meet net-zero 2030 targets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STRATEGIC RECOMMENDATIONS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868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51560" y="82296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Q4 revenue $160.4K crushed $140K plan (+14.6%) — build on holiday momentum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51560" y="1600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deliveries at 17.33% vs 10% plan — secure supplier capacity for 2026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42316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4231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51560" y="237744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recovered: 99.1% pass rate (plan: 99.0%), only 2 recalls vs Q3's 7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20040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2004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51560" y="315468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grew 36% QoQ and hit $76K vs $65K plan — expand 2026 investment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QUESTIONS?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0080" y="42519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leadership@poplab.com  |  www.poplab.com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AGENDA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2344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353312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2344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&amp; Profitability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103120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2344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vs Actual Overview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852928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344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by Category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602736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005072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34440" y="40050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 &amp; Region Mix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4352544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3492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&amp; Supply Chain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46320" y="1353312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&amp; Quality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846320" y="2103120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492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Performance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46320" y="2852928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7" name="Text 25"/>
          <p:cNvSpPr/>
          <p:nvPr/>
        </p:nvSpPr>
        <p:spPr>
          <a:xfrm>
            <a:off x="48463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3492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ESG &amp; Recommendations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46320" y="3602736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0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0" y="228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 = vs Prior Quarter  |  Plan = vs Annual Budget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$160.4K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9436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9436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8872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61.5%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8872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+14.6% vs Plan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9184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9184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15" name="Text 13"/>
          <p:cNvSpPr/>
          <p:nvPr/>
        </p:nvSpPr>
        <p:spPr>
          <a:xfrm>
            <a:off x="342900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$78.1K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42900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42900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8" name="Text 16"/>
          <p:cNvSpPr/>
          <p:nvPr/>
        </p:nvSpPr>
        <p:spPr>
          <a:xfrm>
            <a:off x="342900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02336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62.9%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42900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02336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+13.2% vs Plan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2648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2648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24" name="Text 22"/>
          <p:cNvSpPr/>
          <p:nvPr/>
        </p:nvSpPr>
        <p:spPr>
          <a:xfrm>
            <a:off x="626364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48.6%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626364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6364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7" name="Text 25"/>
          <p:cNvSpPr/>
          <p:nvPr/>
        </p:nvSpPr>
        <p:spPr>
          <a:xfrm>
            <a:off x="626364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85800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0.2%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6364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-1.4% vs Plan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33" name="Text 31"/>
          <p:cNvSpPr/>
          <p:nvPr/>
        </p:nvSpPr>
        <p:spPr>
          <a:xfrm>
            <a:off x="59436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$131.9M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59436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9436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6" name="Text 34"/>
          <p:cNvSpPr/>
          <p:nvPr/>
        </p:nvSpPr>
        <p:spPr>
          <a:xfrm>
            <a:off x="59436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8872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131.4%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9436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18872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+14.7% vs Plan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9184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29184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2" name="Text 40"/>
          <p:cNvSpPr/>
          <p:nvPr/>
        </p:nvSpPr>
        <p:spPr>
          <a:xfrm>
            <a:off x="342900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$102.9M</a:t>
            </a:r>
            <a:endParaRPr lang="en-US" sz="2800" dirty="0"/>
          </a:p>
        </p:txBody>
      </p:sp>
      <p:sp>
        <p:nvSpPr>
          <p:cNvPr id="43" name="Text 41"/>
          <p:cNvSpPr/>
          <p:nvPr/>
        </p:nvSpPr>
        <p:spPr>
          <a:xfrm>
            <a:off x="342900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Profit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42900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45" name="Text 43"/>
          <p:cNvSpPr/>
          <p:nvPr/>
        </p:nvSpPr>
        <p:spPr>
          <a:xfrm>
            <a:off x="342900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02336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131.2%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342900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02336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+15.6% vs Plan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12648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12648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1" name="Text 49"/>
          <p:cNvSpPr/>
          <p:nvPr/>
        </p:nvSpPr>
        <p:spPr>
          <a:xfrm>
            <a:off x="626364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1.95%</a:t>
            </a:r>
            <a:endParaRPr lang="en-US" sz="2800" dirty="0"/>
          </a:p>
        </p:txBody>
      </p:sp>
      <p:sp>
        <p:nvSpPr>
          <p:cNvPr id="52" name="Text 50"/>
          <p:cNvSpPr/>
          <p:nvPr/>
        </p:nvSpPr>
        <p:spPr>
          <a:xfrm>
            <a:off x="626364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Rate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26364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54" name="Text 52"/>
          <p:cNvSpPr/>
          <p:nvPr/>
        </p:nvSpPr>
        <p:spPr>
          <a:xfrm>
            <a:off x="626364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85800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10.2%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626364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685800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+8.3% vs Plan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REVENUE &amp; PROFITABILITY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77240"/>
          <a:ext cx="53035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5760720" y="777240"/>
            <a:ext cx="292608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" name="Text 2"/>
          <p:cNvSpPr/>
          <p:nvPr/>
        </p:nvSpPr>
        <p:spPr>
          <a:xfrm>
            <a:off x="5852160" y="7772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 vs PLAN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5760720" y="1188720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852160" y="12070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5852160" y="138988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$160.4K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85216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$140.0K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7BC142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+14.6%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760720" y="1938528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852160" y="1956816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5852160" y="213969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$78.1K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5852160" y="239572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$69.0K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7BC14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+13.2%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5760720" y="2688336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852160" y="2706624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5852160" y="288950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$131.9M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5852160" y="31455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$115M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7BC142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+14.7%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5760720" y="3438144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852160" y="345643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5852160" y="363931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48.6%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5852160" y="389534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49.3%</a:t>
            </a:r>
            <a:endParaRPr lang="en-US" sz="800" dirty="0"/>
          </a:p>
        </p:txBody>
      </p:sp>
      <p:sp>
        <p:nvSpPr>
          <p:cNvPr id="28" name="Shape 25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FF1654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-1.4%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record $160.4K crushed $140K plan (+14.6%) — exceptional holiday performance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vs ACTUAL SCORECARD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1828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Q4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65836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METRIC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283464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11480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39496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VARIANCE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675120" y="65836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PRIOR QTR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680960" y="6583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QoQ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1024128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102412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83464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$160.4K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$140.0K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9496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+14.6%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675120" y="102412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$99.3K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680960" y="102412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61.5%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1362456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136245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83464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$78.1K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11480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$69.0K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39496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+13.2%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75120" y="136245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$48.0K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680960" y="136245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62.9%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1700784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170078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83464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48.6%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11480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49.3%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39496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-1.4%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675120" y="170078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48.5%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680960" y="170078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0.2%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2039112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33" name="Text 31"/>
          <p:cNvSpPr/>
          <p:nvPr/>
        </p:nvSpPr>
        <p:spPr>
          <a:xfrm>
            <a:off x="548640" y="203911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83464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$131.9M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11480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$115M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39496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+14.7%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675120" y="203911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$57M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680960" y="203911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131.4%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7200" y="2377440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40" name="Text 38"/>
          <p:cNvSpPr/>
          <p:nvPr/>
        </p:nvSpPr>
        <p:spPr>
          <a:xfrm>
            <a:off x="548640" y="237744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283464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2.93x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11480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2.8x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39496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+4.6%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675120" y="237744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2.16x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680960" y="237744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35.6%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2715768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47" name="Text 45"/>
          <p:cNvSpPr/>
          <p:nvPr/>
        </p:nvSpPr>
        <p:spPr>
          <a:xfrm>
            <a:off x="548640" y="271576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Util.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83464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51.2%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11480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58%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39496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-11.7%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675120" y="271576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53.1%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7680960" y="271576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3.6%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57200" y="3054096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4" name="Text 52"/>
          <p:cNvSpPr/>
          <p:nvPr/>
        </p:nvSpPr>
        <p:spPr>
          <a:xfrm>
            <a:off x="548640" y="305409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Pass Rate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283464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99.1%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411480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539496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+0.1%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6675120" y="305409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98.8%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7680960" y="305409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0.3%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457200" y="3392424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61" name="Text 59"/>
          <p:cNvSpPr/>
          <p:nvPr/>
        </p:nvSpPr>
        <p:spPr>
          <a:xfrm>
            <a:off x="548640" y="339242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%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283464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17.33%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411480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539496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+73.3%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6675120" y="339242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13.64%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7680960" y="339242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27.1%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457200" y="3730752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68" name="Text 66"/>
          <p:cNvSpPr/>
          <p:nvPr/>
        </p:nvSpPr>
        <p:spPr>
          <a:xfrm>
            <a:off x="548640" y="373075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283464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4.57%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411480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3.5%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539496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+30.6%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6675120" y="373075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5.73%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7680960" y="373075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20.2%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457200" y="4069080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75" name="Text 73"/>
          <p:cNvSpPr/>
          <p:nvPr/>
        </p:nvSpPr>
        <p:spPr>
          <a:xfrm>
            <a:off x="548640" y="406908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283464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5.2K</a:t>
            </a:r>
            <a:endParaRPr lang="en-US" sz="1000" dirty="0"/>
          </a:p>
        </p:txBody>
      </p:sp>
      <p:sp>
        <p:nvSpPr>
          <p:cNvPr id="77" name="Text 75"/>
          <p:cNvSpPr/>
          <p:nvPr/>
        </p:nvSpPr>
        <p:spPr>
          <a:xfrm>
            <a:off x="411480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5.0K</a:t>
            </a:r>
            <a:endParaRPr lang="en-US" sz="1000" dirty="0"/>
          </a:p>
        </p:txBody>
      </p:sp>
      <p:sp>
        <p:nvSpPr>
          <p:cNvPr id="78" name="Text 76"/>
          <p:cNvSpPr/>
          <p:nvPr/>
        </p:nvSpPr>
        <p:spPr>
          <a:xfrm>
            <a:off x="539496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+3.3%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6675120" y="406908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5.8K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7680960" y="406908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11.6%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457200" y="4498848"/>
            <a:ext cx="8229600" cy="292608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82" name="Text 80"/>
          <p:cNvSpPr/>
          <p:nvPr/>
        </p:nvSpPr>
        <p:spPr>
          <a:xfrm>
            <a:off x="548640" y="449884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8C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of 10 metrics met or beat plan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5029200" y="449884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metrics below plan — see recommendations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SALES BY CATEGORY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Q4</a:t>
            </a:r>
            <a:endParaRPr lang="en-US" sz="2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77724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754880" y="777240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754880" y="777240"/>
            <a:ext cx="73152" cy="82296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7" name="Text 4"/>
          <p:cNvSpPr/>
          <p:nvPr/>
        </p:nvSpPr>
        <p:spPr>
          <a:xfrm>
            <a:off x="5029200" y="79552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Sparkling Water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10515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$371K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498080" y="8229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29.6%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6400800" y="1307592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20.0%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754880" y="1664208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54880" y="1664208"/>
            <a:ext cx="73152" cy="822960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13" name="Text 10"/>
          <p:cNvSpPr/>
          <p:nvPr/>
        </p:nvSpPr>
        <p:spPr>
          <a:xfrm>
            <a:off x="5029200" y="168249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Craft Soda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029200" y="193852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$364K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7498080" y="17099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29.1%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6400800" y="21945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5.2%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4754880" y="2551176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4754880" y="2551176"/>
            <a:ext cx="73152" cy="822960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9" name="Text 16"/>
          <p:cNvSpPr/>
          <p:nvPr/>
        </p:nvSpPr>
        <p:spPr>
          <a:xfrm>
            <a:off x="5029200" y="256946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Drink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029200" y="282549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$276K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498080" y="259689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22.0%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6400800" y="3081528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1.1%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4754880" y="3438144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754880" y="3438144"/>
            <a:ext cx="73152" cy="822960"/>
          </a:xfrm>
          <a:prstGeom prst="rect">
            <a:avLst/>
          </a:prstGeom>
          <a:solidFill>
            <a:srgbClr val="FF8C42"/>
          </a:solidFill>
          <a:ln/>
        </p:spPr>
      </p:sp>
      <p:sp>
        <p:nvSpPr>
          <p:cNvPr id="25" name="Text 22"/>
          <p:cNvSpPr/>
          <p:nvPr/>
        </p:nvSpPr>
        <p:spPr>
          <a:xfrm>
            <a:off x="5029200" y="34564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Juice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029200" y="371246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$242K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7498080" y="348386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19.3%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6400800" y="3968496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21.2%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CHANNEL &amp; REGION MIX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Q4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CHANNEL</a:t>
            </a:r>
            <a:endParaRPr lang="en-US" sz="12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84632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REGION</a:t>
            </a:r>
            <a:endParaRPr lang="en-US" sz="1200" dirty="0"/>
          </a:p>
        </p:txBody>
      </p:sp>
      <p:graphicFrame>
        <p:nvGraphicFramePr>
          <p:cNvPr id="7" name="Chart 1" descr=""/>
          <p:cNvGraphicFramePr/>
          <p:nvPr/>
        </p:nvGraphicFramePr>
        <p:xfrm>
          <a:off x="466344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429768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$1,251K across 6 channels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4846320" y="4297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$1,252K across 5 regions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&amp; SUPPLY CHAIN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HEALTH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51 days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of Stock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4.9%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45 days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+13.3%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4.57%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20.2%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3.5%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+30.6%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682K units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Expiry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8.6%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600K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+13.7%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$12.7K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Value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7.4%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$12.0K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+6.2%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SUPPLY CHAIN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20.1 days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Lead Time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8.6%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18 days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+11.7%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17.33%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Rate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27.1%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10%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+73.3%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4.12/5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Score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0.7%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4.3/5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-4.2%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$1.1M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Procurement Cost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0.0%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$1M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+10.0%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 &amp; QUALITY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51.2%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Utilization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3.6%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58%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-11.7%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94.9%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Yield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0.1%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96%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-1.1%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1.01%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Defect Rate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17.9%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0.9%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+12.2%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458h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Downtime Hours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16.4%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400h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+14.5%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QUALITY &amp; COMPLIANCE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99.1%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 Rate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0.3%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99%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+0.1%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Violations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16.7%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+25.0%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Recalls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71.4%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+0.0%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3.16%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Violation Rate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10.0%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2.8%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+12.9%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1501FD4DDC148AD1E3FAF4074DBCB" ma:contentTypeVersion="10" ma:contentTypeDescription="Create a new document." ma:contentTypeScope="" ma:versionID="23307c1766f35e1813edc1f238b31f69">
  <xsd:schema xmlns:xsd="http://www.w3.org/2001/XMLSchema" xmlns:xs="http://www.w3.org/2001/XMLSchema" xmlns:p="http://schemas.microsoft.com/office/2006/metadata/properties" xmlns:ns2="1d2cd3fc-951f-4e4c-8f77-1331cffdf41d" xmlns:ns3="34e7643f-2a9f-4a64-a4ba-836cf78c5c76" targetNamespace="http://schemas.microsoft.com/office/2006/metadata/properties" ma:root="true" ma:fieldsID="36ef4bd80d09d7a3142c5bd9cda6c92f" ns2:_="" ns3:_="">
    <xsd:import namespace="1d2cd3fc-951f-4e4c-8f77-1331cffdf41d"/>
    <xsd:import namespace="34e7643f-2a9f-4a64-a4ba-836cf78c5c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cd3fc-951f-4e4c-8f77-1331cffdf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08c4cd-8667-446b-b651-bab9ad446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7643f-2a9f-4a64-a4ba-836cf78c5c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7cb98-881d-40df-bd60-f2fdacd5fef4}" ma:internalName="TaxCatchAll" ma:showField="CatchAllData" ma:web="34e7643f-2a9f-4a64-a4ba-836cf78c5c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e7643f-2a9f-4a64-a4ba-836cf78c5c76" xsi:nil="true"/>
    <lcf76f155ced4ddcb4097134ff3c332f xmlns="1d2cd3fc-951f-4e4c-8f77-1331cffdf4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D5957E3-B472-4858-BEB7-DD2DF94C989E}"/>
</file>

<file path=customXml/itemProps2.xml><?xml version="1.0" encoding="utf-8"?>
<ds:datastoreItem xmlns:ds="http://schemas.openxmlformats.org/officeDocument/2006/customXml" ds:itemID="{AAA99149-ACEA-45B6-B5AD-D8F7D99DAF3D}"/>
</file>

<file path=customXml/itemProps3.xml><?xml version="1.0" encoding="utf-8"?>
<ds:datastoreItem xmlns:ds="http://schemas.openxmlformats.org/officeDocument/2006/customXml" ds:itemID="{B8014EAF-E037-49BF-846B-9801CDE187C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2026-03-14T18:59:58Z</dcterms:created>
  <dcterms:modified xsi:type="dcterms:W3CDTF">2026-03-14T18:59:58Z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0x0101008B91501FD4DDC148AD1E3FAF4074DBCB</vt:lpwstr>
  </property>
</Properties>
</file>