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m4v" ContentType="video/mp4"/>
  <Default Extension="mp4" ContentType="video/mp4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1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($K)</c:v>
                </c:pt>
              </c:strCache>
            </c:strRef>
          </c:tx>
          <c:spPr>
            <a:solidFill>
              <a:srgbClr val="4CE0D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35.7</c:v>
                </c:pt>
                <c:pt idx="1">
                  <c:v>104.9</c:v>
                </c:pt>
                <c:pt idx="2">
                  <c:v>99.3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($K)</c:v>
                </c:pt>
              </c:strCache>
            </c:strRef>
          </c:tx>
          <c:spPr>
            <a:solidFill>
              <a:srgbClr val="88888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</c:lvl>
              </c:multiLvlStrCache>
            </c:multiLvl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34</c:v>
                </c:pt>
                <c:pt idx="1">
                  <c:v>90</c:v>
                </c:pt>
                <c:pt idx="2">
                  <c:v>107.5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111111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88888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4CE0D2"/>
              </a:solidFill>
              <a:effectLst/>
            </c:spPr>
          </c:dPt>
          <c:dPt>
            <c:idx val="1"/>
            <c:bubble3D val="0"/>
            <c:spPr>
              <a:solidFill>
                <a:srgbClr val="FF1654"/>
              </a:solidFill>
              <a:effectLst/>
            </c:spPr>
          </c:dPt>
          <c:dPt>
            <c:idx val="2"/>
            <c:bubble3D val="0"/>
            <c:spPr>
              <a:solidFill>
                <a:srgbClr val="7BC142"/>
              </a:solidFill>
              <a:effectLst/>
            </c:spPr>
          </c:dPt>
          <c:dPt>
            <c:idx val="3"/>
            <c:bubble3D val="0"/>
            <c:spPr>
              <a:solidFill>
                <a:srgbClr val="FF8C42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Sparkling Water</c:v>
                </c:pt>
                <c:pt idx="1">
                  <c:v>Craft Soda</c:v>
                </c:pt>
                <c:pt idx="2">
                  <c:v>Juice</c:v>
                </c:pt>
                <c:pt idx="3">
                  <c:v>Energy Drink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464</c:v>
                </c:pt>
                <c:pt idx="1">
                  <c:v>384</c:v>
                </c:pt>
                <c:pt idx="2">
                  <c:v>307</c:v>
                </c:pt>
                <c:pt idx="3">
                  <c:v>279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88888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00000"/>
    </a:solidFill>
    <a:ln>
      <a:noFill/>
    </a:ln>
    <a:effectLst/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4CE0D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Distributor</c:v>
                  </c:pt>
                  <c:pt idx="1">
                    <c:v>Retail</c:v>
                  </c:pt>
                  <c:pt idx="2">
                    <c:v>Supermarket</c:v>
                  </c:pt>
                  <c:pt idx="3">
                    <c:v>Restaurant</c:v>
                  </c:pt>
                  <c:pt idx="4">
                    <c:v>Online</c:v>
                  </c:pt>
                  <c:pt idx="5">
                    <c:v>DTC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550</c:v>
                </c:pt>
                <c:pt idx="1">
                  <c:v>244</c:v>
                </c:pt>
                <c:pt idx="2">
                  <c:v>230</c:v>
                </c:pt>
                <c:pt idx="3">
                  <c:v>149</c:v>
                </c:pt>
                <c:pt idx="4">
                  <c:v>143</c:v>
                </c:pt>
                <c:pt idx="5">
                  <c:v>118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FF8C4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Southeast</c:v>
                  </c:pt>
                  <c:pt idx="1">
                    <c:v>West</c:v>
                  </c:pt>
                  <c:pt idx="2">
                    <c:v>Northeast</c:v>
                  </c:pt>
                  <c:pt idx="3">
                    <c:v>Midwest</c:v>
                  </c:pt>
                  <c:pt idx="4">
                    <c:v>International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526</c:v>
                </c:pt>
                <c:pt idx="1">
                  <c:v>366</c:v>
                </c:pt>
                <c:pt idx="2">
                  <c:v>288</c:v>
                </c:pt>
                <c:pt idx="3">
                  <c:v>197</c:v>
                </c:pt>
                <c:pt idx="4">
                  <c:v>56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Impressions (M)</c:v>
                </c:pt>
              </c:strCache>
            </c:strRef>
          </c:tx>
          <c:spPr>
            <a:solidFill>
              <a:srgbClr val="9B59B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46</c:v>
                </c:pt>
                <c:pt idx="1">
                  <c:v>48</c:v>
                </c:pt>
                <c:pt idx="2">
                  <c:v>34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r>
              <a:rPr sz="900" b="0" i="0" u="none" strike="noStrike">
                <a:solidFill>
                  <a:srgbClr val="888888"/>
                </a:solidFill>
                <a:latin typeface="Arial"/>
              </a:rPr>
              <a:t>Spend: Actual vs Plan ($K)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($K)</c:v>
                </c:pt>
              </c:strCache>
            </c:strRef>
          </c:tx>
          <c:spPr>
            <a:solidFill>
              <a:srgbClr val="E8A825"/>
            </a:solidFill>
            <a:ln w="38100" cap="flat">
              <a:solidFill>
                <a:srgbClr val="E8A82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E8A825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E8A825"/>
              </a:solidFill>
              <a:ln w="9525" cap="flat">
                <a:solidFill>
                  <a:srgbClr val="E8A82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Sheet1!$A$2:$A$4</c:f>
              <c:multiLvlStrCache>
                <c:ptCount val="3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352</c:v>
                </c:pt>
                <c:pt idx="1">
                  <c:v>397</c:v>
                </c:pt>
                <c:pt idx="2">
                  <c:v>316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($K)</c:v>
                </c:pt>
              </c:strCache>
            </c:strRef>
          </c:tx>
          <c:spPr>
            <a:solidFill>
              <a:srgbClr val="888888"/>
            </a:solidFill>
            <a:ln w="38100" cap="flat">
              <a:solidFill>
                <a:srgbClr val="88888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E8A825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888888"/>
              </a:solidFill>
              <a:ln w="9525" cap="flat">
                <a:solidFill>
                  <a:srgbClr val="88888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Sheet1!$A$2:$A$4</c:f>
              <c:multiLvlStrCache>
                <c:ptCount val="3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</c:lvl>
              </c:multiLvlStrCache>
            </c:multiLvl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340</c:v>
                </c:pt>
                <c:pt idx="1">
                  <c:v>380</c:v>
                </c:pt>
                <c:pt idx="2">
                  <c:v>350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E8A825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
              <a:solidFill>
                <a:srgbClr val="888888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7.xml"/><Relationship Id="rId2" Type="http://schemas.openxmlformats.org/officeDocument/2006/relationships/chart" Target="/ppt/charts/chart18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5.xml"/><Relationship Id="rId2" Type="http://schemas.openxmlformats.org/officeDocument/2006/relationships/chart" Target="/ppt/charts/chart16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914400"/>
            <a:ext cx="73152" cy="201168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91440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QUARTERLY</a:t>
            </a:r>
            <a:endParaRPr lang="en-US" sz="36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BUSINESS REVIEW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22960" y="24688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 2025  |  July — September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822960" y="3017520"/>
            <a:ext cx="2743200" cy="27432"/>
          </a:xfrm>
          <a:prstGeom prst="rect">
            <a:avLst/>
          </a:prstGeom>
          <a:solidFill>
            <a:srgbClr val="888888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3291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Pop Lab Craft Soda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37490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 |  Prepared for Leadership Review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MARKETING PERFORMANCE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1965960" cy="15544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640080"/>
            <a:ext cx="19659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2.16x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4864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417320"/>
            <a:ext cx="178308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26.0%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2.8x (-22.9%)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606040" y="640080"/>
            <a:ext cx="1965960" cy="15544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606040" y="640080"/>
            <a:ext cx="1965960" cy="54864"/>
          </a:xfrm>
          <a:prstGeom prst="rect">
            <a:avLst/>
          </a:prstGeom>
          <a:solidFill>
            <a:srgbClr val="FF8C42"/>
          </a:solidFill>
          <a:ln/>
        </p:spPr>
      </p:sp>
      <p:sp>
        <p:nvSpPr>
          <p:cNvPr id="12" name="Text 10"/>
          <p:cNvSpPr/>
          <p:nvPr/>
        </p:nvSpPr>
        <p:spPr>
          <a:xfrm>
            <a:off x="269748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69748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Per Acq.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697480" y="1417320"/>
            <a:ext cx="178308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5" name="Text 13"/>
          <p:cNvSpPr/>
          <p:nvPr/>
        </p:nvSpPr>
        <p:spPr>
          <a:xfrm>
            <a:off x="269748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30.9%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69748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$35 (+21.2%)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754880" y="640080"/>
            <a:ext cx="1965960" cy="15544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754880" y="640080"/>
            <a:ext cx="196596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3.39%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484632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Conversion Rate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846320" y="1417320"/>
            <a:ext cx="178308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9.6%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4632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3.8% (-10.8%)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6903720" y="640080"/>
            <a:ext cx="1965960" cy="15544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903720" y="640080"/>
            <a:ext cx="1965960" cy="54864"/>
          </a:xfrm>
          <a:prstGeom prst="rect">
            <a:avLst/>
          </a:prstGeom>
          <a:solidFill>
            <a:srgbClr val="FF1654"/>
          </a:solidFill>
          <a:ln/>
        </p:spPr>
      </p:sp>
      <p:sp>
        <p:nvSpPr>
          <p:cNvPr id="26" name="Text 24"/>
          <p:cNvSpPr/>
          <p:nvPr/>
        </p:nvSpPr>
        <p:spPr>
          <a:xfrm>
            <a:off x="699516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$316K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699516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Spend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995160" y="1417320"/>
            <a:ext cx="178308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9" name="Text 27"/>
          <p:cNvSpPr/>
          <p:nvPr/>
        </p:nvSpPr>
        <p:spPr>
          <a:xfrm>
            <a:off x="699516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20.4%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99516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$350K (-9.7%)</a:t>
            </a:r>
            <a:endParaRPr lang="en-US" sz="800" dirty="0"/>
          </a:p>
        </p:txBody>
      </p:sp>
      <p:graphicFrame>
        <p:nvGraphicFramePr>
          <p:cNvPr id="31" name="Chart 0" descr=""/>
          <p:cNvGraphicFramePr/>
          <p:nvPr/>
        </p:nvGraphicFramePr>
        <p:xfrm>
          <a:off x="457200" y="2377440"/>
          <a:ext cx="5029200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32" name="Chart 1" descr=""/>
          <p:cNvGraphicFramePr/>
          <p:nvPr/>
        </p:nvGraphicFramePr>
        <p:xfrm>
          <a:off x="5669280" y="2377440"/>
          <a:ext cx="3017520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3" name="Text 29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ESG SCORECARD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5" name="Text 3"/>
          <p:cNvSpPr/>
          <p:nvPr/>
        </p:nvSpPr>
        <p:spPr>
          <a:xfrm>
            <a:off x="530352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5.8K 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30352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(tonnes)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530352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8" name="Text 6"/>
          <p:cNvSpPr/>
          <p:nvPr/>
        </p:nvSpPr>
        <p:spPr>
          <a:xfrm>
            <a:off x="530352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10.7%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30352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5.2K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1463040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+12.4%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2176272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176272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13" name="Text 11"/>
          <p:cNvSpPr/>
          <p:nvPr/>
        </p:nvSpPr>
        <p:spPr>
          <a:xfrm>
            <a:off x="2249424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570K m³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249424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Usage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2249424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6" name="Text 14"/>
          <p:cNvSpPr/>
          <p:nvPr/>
        </p:nvSpPr>
        <p:spPr>
          <a:xfrm>
            <a:off x="2249424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16.3%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249424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520K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3182112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+9.7%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3895344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895344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21" name="Text 19"/>
          <p:cNvSpPr/>
          <p:nvPr/>
        </p:nvSpPr>
        <p:spPr>
          <a:xfrm>
            <a:off x="3968496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20%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3968496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Energy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3968496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4" name="Text 22"/>
          <p:cNvSpPr/>
          <p:nvPr/>
        </p:nvSpPr>
        <p:spPr>
          <a:xfrm>
            <a:off x="3968496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1.5%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3968496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22%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4901184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-9.1%</a:t>
            </a:r>
            <a:endParaRPr lang="en-US" sz="700" dirty="0"/>
          </a:p>
        </p:txBody>
      </p:sp>
      <p:sp>
        <p:nvSpPr>
          <p:cNvPr id="27" name="Shape 25"/>
          <p:cNvSpPr/>
          <p:nvPr/>
        </p:nvSpPr>
        <p:spPr>
          <a:xfrm>
            <a:off x="5614416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614416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29" name="Text 27"/>
          <p:cNvSpPr/>
          <p:nvPr/>
        </p:nvSpPr>
        <p:spPr>
          <a:xfrm>
            <a:off x="5687568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29.2%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5687568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 Packaging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5687568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32" name="Text 30"/>
          <p:cNvSpPr/>
          <p:nvPr/>
        </p:nvSpPr>
        <p:spPr>
          <a:xfrm>
            <a:off x="5687568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1.0%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687568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30%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6620256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-2.7%</a:t>
            </a:r>
            <a:endParaRPr lang="en-US" sz="700" dirty="0"/>
          </a:p>
        </p:txBody>
      </p:sp>
      <p:sp>
        <p:nvSpPr>
          <p:cNvPr id="35" name="Shape 33"/>
          <p:cNvSpPr/>
          <p:nvPr/>
        </p:nvSpPr>
        <p:spPr>
          <a:xfrm>
            <a:off x="7333488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333488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37" name="Text 35"/>
          <p:cNvSpPr/>
          <p:nvPr/>
        </p:nvSpPr>
        <p:spPr>
          <a:xfrm>
            <a:off x="7406640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2.58M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7406640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Glass Recycled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7406640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40" name="Text 38"/>
          <p:cNvSpPr/>
          <p:nvPr/>
        </p:nvSpPr>
        <p:spPr>
          <a:xfrm>
            <a:off x="7406640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1.1%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7406640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2.8M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8339328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-7.9%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457200" y="2560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SUSTAINABILITY HIGHLIGHTS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731520" y="292608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 renewable energy penetration (plan: 22%) across all facilities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29.2% eco packaging adoption (plan: 30%) — slightly behind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2.58M glass containers recycled through return program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reduction initiatives on track to meet net-zero 2030 targets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STRATEGIC RECOMMENDATIONS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320040" cy="320040"/>
          </a:xfrm>
          <a:prstGeom prst="ellipse">
            <a:avLst/>
          </a:prstGeom>
          <a:solidFill>
            <a:srgbClr val="4CE0D2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8686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51560" y="82296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URGENT: 7 recalls vs 2 planned — 6 FDA violations require immediate root cause analysis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645920"/>
            <a:ext cx="320040" cy="320040"/>
          </a:xfrm>
          <a:prstGeom prst="ellipse">
            <a:avLst/>
          </a:prstGeom>
          <a:solidFill>
            <a:srgbClr val="4CE0D2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51560" y="160020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missed plan by 7.7% ($99.3K vs $107.5K) — quality issues impacted distribution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423160"/>
            <a:ext cx="320040" cy="320040"/>
          </a:xfrm>
          <a:prstGeom prst="ellipse">
            <a:avLst/>
          </a:prstGeom>
          <a:solidFill>
            <a:srgbClr val="4CE0D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4231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51560" y="237744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rate 13.64% vs 8% plan — conduct supplier performance reviews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3200400"/>
            <a:ext cx="320040" cy="320040"/>
          </a:xfrm>
          <a:prstGeom prst="ellipse">
            <a:avLst/>
          </a:prstGeom>
          <a:solidFill>
            <a:srgbClr val="4CE0D2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2004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51560" y="315468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ROI at 2.16x (plan: 2.8x) — pause underperforming campaigns immediately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977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QUESTIONS?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40080" y="425196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leadership@poplab.com  |  www.poplab.com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AGENDA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234440" y="10058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31520" y="1353312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755648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234440" y="17556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&amp; Profitability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2103120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250545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234440" y="250545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vs Actual Overview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2852928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3255264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234440" y="3255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by Category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3602736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4005072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234440" y="400507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 &amp; Region Mix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4352544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8" name="Text 16"/>
          <p:cNvSpPr/>
          <p:nvPr/>
        </p:nvSpPr>
        <p:spPr>
          <a:xfrm>
            <a:off x="4846320" y="1005840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349240" y="10058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&amp; Supply Chain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846320" y="1353312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1" name="Text 19"/>
          <p:cNvSpPr/>
          <p:nvPr/>
        </p:nvSpPr>
        <p:spPr>
          <a:xfrm>
            <a:off x="4846320" y="1755648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07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349240" y="17556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Production &amp; Quality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846320" y="2103120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4" name="Text 22"/>
          <p:cNvSpPr/>
          <p:nvPr/>
        </p:nvSpPr>
        <p:spPr>
          <a:xfrm>
            <a:off x="4846320" y="250545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08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349240" y="250545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Performance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46320" y="2852928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7" name="Text 25"/>
          <p:cNvSpPr/>
          <p:nvPr/>
        </p:nvSpPr>
        <p:spPr>
          <a:xfrm>
            <a:off x="4846320" y="3255264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09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349240" y="3255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ESG &amp; Recommendations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846320" y="3602736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30" name="Text 28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EXECUTIVE SUMMARY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0" y="228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 = vs Prior Quarter  |  Plan = vs Annual Budget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457200" y="68580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68580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$99.3K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9436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94360" y="169164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9" name="Text 7"/>
          <p:cNvSpPr/>
          <p:nvPr/>
        </p:nvSpPr>
        <p:spPr>
          <a:xfrm>
            <a:off x="59436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18872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5.3%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9436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8872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-7.6% vs Plan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91840" y="68580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91840" y="68580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15" name="Text 13"/>
          <p:cNvSpPr/>
          <p:nvPr/>
        </p:nvSpPr>
        <p:spPr>
          <a:xfrm>
            <a:off x="342900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$48.0K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342900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429000" y="169164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8" name="Text 16"/>
          <p:cNvSpPr/>
          <p:nvPr/>
        </p:nvSpPr>
        <p:spPr>
          <a:xfrm>
            <a:off x="342900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02336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5.1%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42900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02336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-9.8% vs Plan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26480" y="68580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126480" y="68580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24" name="Text 22"/>
          <p:cNvSpPr/>
          <p:nvPr/>
        </p:nvSpPr>
        <p:spPr>
          <a:xfrm>
            <a:off x="626364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48.5%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626364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263640" y="169164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7" name="Text 25"/>
          <p:cNvSpPr/>
          <p:nvPr/>
        </p:nvSpPr>
        <p:spPr>
          <a:xfrm>
            <a:off x="626364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85800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0.6%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6364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85800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-2.0% vs Plan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57200" y="283464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283464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33" name="Text 31"/>
          <p:cNvSpPr/>
          <p:nvPr/>
        </p:nvSpPr>
        <p:spPr>
          <a:xfrm>
            <a:off x="59436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$57M</a:t>
            </a:r>
            <a:endParaRPr lang="en-US" sz="2800" dirty="0"/>
          </a:p>
        </p:txBody>
      </p:sp>
      <p:sp>
        <p:nvSpPr>
          <p:cNvPr id="34" name="Text 32"/>
          <p:cNvSpPr/>
          <p:nvPr/>
        </p:nvSpPr>
        <p:spPr>
          <a:xfrm>
            <a:off x="59436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594360" y="384048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36" name="Text 34"/>
          <p:cNvSpPr/>
          <p:nvPr/>
        </p:nvSpPr>
        <p:spPr>
          <a:xfrm>
            <a:off x="59436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18872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30.6%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9436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118872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-12.3% vs Plan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291840" y="283464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3291840" y="283464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42" name="Text 40"/>
          <p:cNvSpPr/>
          <p:nvPr/>
        </p:nvSpPr>
        <p:spPr>
          <a:xfrm>
            <a:off x="342900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$44.5M</a:t>
            </a:r>
            <a:endParaRPr lang="en-US" sz="2800" dirty="0"/>
          </a:p>
        </p:txBody>
      </p:sp>
      <p:sp>
        <p:nvSpPr>
          <p:cNvPr id="43" name="Text 41"/>
          <p:cNvSpPr/>
          <p:nvPr/>
        </p:nvSpPr>
        <p:spPr>
          <a:xfrm>
            <a:off x="342900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Profit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3429000" y="384048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45" name="Text 43"/>
          <p:cNvSpPr/>
          <p:nvPr/>
        </p:nvSpPr>
        <p:spPr>
          <a:xfrm>
            <a:off x="342900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02336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30.5%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342900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402336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-11.9% vs Plan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126480" y="283464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126480" y="283464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51" name="Text 49"/>
          <p:cNvSpPr/>
          <p:nvPr/>
        </p:nvSpPr>
        <p:spPr>
          <a:xfrm>
            <a:off x="626364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1.77%</a:t>
            </a:r>
            <a:endParaRPr lang="en-US" sz="2800" dirty="0"/>
          </a:p>
        </p:txBody>
      </p:sp>
      <p:sp>
        <p:nvSpPr>
          <p:cNvPr id="52" name="Text 50"/>
          <p:cNvSpPr/>
          <p:nvPr/>
        </p:nvSpPr>
        <p:spPr>
          <a:xfrm>
            <a:off x="626364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Rate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6263640" y="384048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54" name="Text 52"/>
          <p:cNvSpPr/>
          <p:nvPr/>
        </p:nvSpPr>
        <p:spPr>
          <a:xfrm>
            <a:off x="626364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685800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11.5%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626364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685800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-1.7% vs Plan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REVENUE &amp; PROFITABILITY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777240"/>
          <a:ext cx="530352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Shape 1"/>
          <p:cNvSpPr/>
          <p:nvPr/>
        </p:nvSpPr>
        <p:spPr>
          <a:xfrm>
            <a:off x="5760720" y="777240"/>
            <a:ext cx="2926080" cy="32004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5" name="Text 2"/>
          <p:cNvSpPr/>
          <p:nvPr/>
        </p:nvSpPr>
        <p:spPr>
          <a:xfrm>
            <a:off x="5852160" y="7772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ACTUAL vs PLAN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5760720" y="1188720"/>
            <a:ext cx="2926080" cy="658368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852160" y="120700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5852160" y="138988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$99.3K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5852160" y="16459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$107.5K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7498080" y="1371600"/>
            <a:ext cx="1051560" cy="320040"/>
          </a:xfrm>
          <a:prstGeom prst="rect">
            <a:avLst/>
          </a:prstGeom>
          <a:solidFill>
            <a:srgbClr val="222222"/>
          </a:solidFill>
          <a:ln w="12700">
            <a:solidFill>
              <a:srgbClr val="FF1654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498080" y="1371600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-7.6%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5760720" y="1938528"/>
            <a:ext cx="2926080" cy="658368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852160" y="1956816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5852160" y="2139696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$48.0K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5852160" y="239572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$53.2K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7498080" y="2121408"/>
            <a:ext cx="1051560" cy="320040"/>
          </a:xfrm>
          <a:prstGeom prst="rect">
            <a:avLst/>
          </a:prstGeom>
          <a:solidFill>
            <a:srgbClr val="222222"/>
          </a:solidFill>
          <a:ln w="12700">
            <a:solidFill>
              <a:srgbClr val="FF1654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498080" y="2121408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-9.8%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5760720" y="2688336"/>
            <a:ext cx="2926080" cy="658368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852160" y="2706624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5852160" y="2889504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$57M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5852160" y="314553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$65M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7498080" y="2871216"/>
            <a:ext cx="1051560" cy="320040"/>
          </a:xfrm>
          <a:prstGeom prst="rect">
            <a:avLst/>
          </a:prstGeom>
          <a:solidFill>
            <a:srgbClr val="222222"/>
          </a:solidFill>
          <a:ln w="12700">
            <a:solidFill>
              <a:srgbClr val="FF1654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498080" y="2871216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-12.3%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5760720" y="3438144"/>
            <a:ext cx="2926080" cy="658368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852160" y="3456432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5852160" y="363931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48.5%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5852160" y="3895344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49.5%</a:t>
            </a:r>
            <a:endParaRPr lang="en-US" sz="800" dirty="0"/>
          </a:p>
        </p:txBody>
      </p:sp>
      <p:sp>
        <p:nvSpPr>
          <p:cNvPr id="28" name="Shape 25"/>
          <p:cNvSpPr/>
          <p:nvPr/>
        </p:nvSpPr>
        <p:spPr>
          <a:xfrm>
            <a:off x="7498080" y="3621024"/>
            <a:ext cx="1051560" cy="320040"/>
          </a:xfrm>
          <a:prstGeom prst="rect">
            <a:avLst/>
          </a:prstGeom>
          <a:solidFill>
            <a:srgbClr val="222222"/>
          </a:solidFill>
          <a:ln w="12700">
            <a:solidFill>
              <a:srgbClr val="FF1654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7498080" y="3621024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-2.0%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457200" y="4160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 revenue missed $107.5K plan by 7.7% — quality issues impacted sales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 vs ACTUAL SCORECARD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18288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Q3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8229600" cy="320040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65836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METRIC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283464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ACTUAL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11480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39496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VARIANCE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675120" y="65836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PRIOR QTR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680960" y="6583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QoQ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1024128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1024128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83464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$99.3K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$107.5K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39496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-7.6%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675120" y="1024128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$104.9K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680960" y="1024128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5.3%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1362456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1362456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83464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$48.0K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11480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$53.2K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39496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-9.8%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675120" y="1362456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$50.5K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680960" y="1362456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5.1%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1700784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1700784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283464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48.5%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11480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49.5%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39496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-2.0%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675120" y="1700784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48.8%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7680960" y="1700784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0.6%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7200" y="2039112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33" name="Text 31"/>
          <p:cNvSpPr/>
          <p:nvPr/>
        </p:nvSpPr>
        <p:spPr>
          <a:xfrm>
            <a:off x="548640" y="2039112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83464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$57M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11480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$65M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39496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-12.3%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675120" y="2039112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$82.1M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680960" y="2039112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30.6%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57200" y="2377440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40" name="Text 38"/>
          <p:cNvSpPr/>
          <p:nvPr/>
        </p:nvSpPr>
        <p:spPr>
          <a:xfrm>
            <a:off x="548640" y="2377440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ROI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283464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2.16x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411480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2.8x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39496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-22.9%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675120" y="2377440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2.92x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7680960" y="2377440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26.0%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57200" y="2715768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47" name="Text 45"/>
          <p:cNvSpPr/>
          <p:nvPr/>
        </p:nvSpPr>
        <p:spPr>
          <a:xfrm>
            <a:off x="548640" y="2715768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Util.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83464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53.1%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411480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58%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539496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-8.4%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6675120" y="2715768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49.6%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7680960" y="2715768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7.1%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457200" y="3054096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54" name="Text 52"/>
          <p:cNvSpPr/>
          <p:nvPr/>
        </p:nvSpPr>
        <p:spPr>
          <a:xfrm>
            <a:off x="548640" y="3054096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Pass Rate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283464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98.8%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411480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99.2%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539496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-0.4%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6675120" y="3054096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98.9%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7680960" y="3054096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0.1%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457200" y="3392424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61" name="Text 59"/>
          <p:cNvSpPr/>
          <p:nvPr/>
        </p:nvSpPr>
        <p:spPr>
          <a:xfrm>
            <a:off x="548640" y="3392424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%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283464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13.64%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411480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</a:t>
            </a:r>
            <a:endParaRPr lang="en-US" sz="1000" dirty="0"/>
          </a:p>
        </p:txBody>
      </p:sp>
      <p:sp>
        <p:nvSpPr>
          <p:cNvPr id="64" name="Text 62"/>
          <p:cNvSpPr/>
          <p:nvPr/>
        </p:nvSpPr>
        <p:spPr>
          <a:xfrm>
            <a:off x="539496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+70.5%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6675120" y="3392424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5.63%</a:t>
            </a:r>
            <a:endParaRPr lang="en-US" sz="1000" dirty="0"/>
          </a:p>
        </p:txBody>
      </p:sp>
      <p:sp>
        <p:nvSpPr>
          <p:cNvPr id="66" name="Text 64"/>
          <p:cNvSpPr/>
          <p:nvPr/>
        </p:nvSpPr>
        <p:spPr>
          <a:xfrm>
            <a:off x="7680960" y="3392424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142.3%</a:t>
            </a:r>
            <a:endParaRPr lang="en-US" sz="1000" dirty="0"/>
          </a:p>
        </p:txBody>
      </p:sp>
      <p:sp>
        <p:nvSpPr>
          <p:cNvPr id="67" name="Shape 65"/>
          <p:cNvSpPr/>
          <p:nvPr/>
        </p:nvSpPr>
        <p:spPr>
          <a:xfrm>
            <a:off x="457200" y="3730752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68" name="Text 66"/>
          <p:cNvSpPr/>
          <p:nvPr/>
        </p:nvSpPr>
        <p:spPr>
          <a:xfrm>
            <a:off x="548640" y="3730752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Stockout Rate</a:t>
            </a:r>
            <a:endParaRPr lang="en-US" sz="1000" dirty="0"/>
          </a:p>
        </p:txBody>
      </p:sp>
      <p:sp>
        <p:nvSpPr>
          <p:cNvPr id="69" name="Text 67"/>
          <p:cNvSpPr/>
          <p:nvPr/>
        </p:nvSpPr>
        <p:spPr>
          <a:xfrm>
            <a:off x="283464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5.73%</a:t>
            </a:r>
            <a:endParaRPr lang="en-US" sz="1000" dirty="0"/>
          </a:p>
        </p:txBody>
      </p:sp>
      <p:sp>
        <p:nvSpPr>
          <p:cNvPr id="70" name="Text 68"/>
          <p:cNvSpPr/>
          <p:nvPr/>
        </p:nvSpPr>
        <p:spPr>
          <a:xfrm>
            <a:off x="411480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3.5%</a:t>
            </a:r>
            <a:endParaRPr lang="en-US" sz="1000" dirty="0"/>
          </a:p>
        </p:txBody>
      </p:sp>
      <p:sp>
        <p:nvSpPr>
          <p:cNvPr id="71" name="Text 69"/>
          <p:cNvSpPr/>
          <p:nvPr/>
        </p:nvSpPr>
        <p:spPr>
          <a:xfrm>
            <a:off x="539496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+63.7%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6675120" y="3730752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5.19%</a:t>
            </a:r>
            <a:endParaRPr lang="en-US" sz="1000" dirty="0"/>
          </a:p>
        </p:txBody>
      </p:sp>
      <p:sp>
        <p:nvSpPr>
          <p:cNvPr id="73" name="Text 71"/>
          <p:cNvSpPr/>
          <p:nvPr/>
        </p:nvSpPr>
        <p:spPr>
          <a:xfrm>
            <a:off x="7680960" y="3730752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10.4%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457200" y="4069080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75" name="Text 73"/>
          <p:cNvSpPr/>
          <p:nvPr/>
        </p:nvSpPr>
        <p:spPr>
          <a:xfrm>
            <a:off x="548640" y="4069080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(tonnes)</a:t>
            </a:r>
            <a:endParaRPr lang="en-US" sz="1000" dirty="0"/>
          </a:p>
        </p:txBody>
      </p:sp>
      <p:sp>
        <p:nvSpPr>
          <p:cNvPr id="76" name="Text 74"/>
          <p:cNvSpPr/>
          <p:nvPr/>
        </p:nvSpPr>
        <p:spPr>
          <a:xfrm>
            <a:off x="283464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5.8K</a:t>
            </a:r>
            <a:endParaRPr lang="en-US" sz="1000" dirty="0"/>
          </a:p>
        </p:txBody>
      </p:sp>
      <p:sp>
        <p:nvSpPr>
          <p:cNvPr id="77" name="Text 75"/>
          <p:cNvSpPr/>
          <p:nvPr/>
        </p:nvSpPr>
        <p:spPr>
          <a:xfrm>
            <a:off x="411480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5.2K</a:t>
            </a:r>
            <a:endParaRPr lang="en-US" sz="1000" dirty="0"/>
          </a:p>
        </p:txBody>
      </p:sp>
      <p:sp>
        <p:nvSpPr>
          <p:cNvPr id="78" name="Text 76"/>
          <p:cNvSpPr/>
          <p:nvPr/>
        </p:nvSpPr>
        <p:spPr>
          <a:xfrm>
            <a:off x="539496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+12.4%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6675120" y="4069080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5.3K</a:t>
            </a:r>
            <a:endParaRPr lang="en-US" sz="1000" dirty="0"/>
          </a:p>
        </p:txBody>
      </p:sp>
      <p:sp>
        <p:nvSpPr>
          <p:cNvPr id="80" name="Text 78"/>
          <p:cNvSpPr/>
          <p:nvPr/>
        </p:nvSpPr>
        <p:spPr>
          <a:xfrm>
            <a:off x="7680960" y="4069080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10.7%</a:t>
            </a:r>
            <a:endParaRPr lang="en-US" sz="1000" dirty="0"/>
          </a:p>
        </p:txBody>
      </p:sp>
      <p:sp>
        <p:nvSpPr>
          <p:cNvPr id="81" name="Shape 79"/>
          <p:cNvSpPr/>
          <p:nvPr/>
        </p:nvSpPr>
        <p:spPr>
          <a:xfrm>
            <a:off x="457200" y="4498848"/>
            <a:ext cx="8229600" cy="292608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82" name="Text 80"/>
          <p:cNvSpPr/>
          <p:nvPr/>
        </p:nvSpPr>
        <p:spPr>
          <a:xfrm>
            <a:off x="548640" y="449884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8C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of 10 metrics met or beat plan</a:t>
            </a:r>
            <a:endParaRPr lang="en-US" sz="1000" dirty="0"/>
          </a:p>
        </p:txBody>
      </p:sp>
      <p:sp>
        <p:nvSpPr>
          <p:cNvPr id="83" name="Text 81"/>
          <p:cNvSpPr/>
          <p:nvPr/>
        </p:nvSpPr>
        <p:spPr>
          <a:xfrm>
            <a:off x="5029200" y="4498848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metrics below plan — see recommendations</a:t>
            </a:r>
            <a:endParaRPr lang="en-US" sz="1000" dirty="0"/>
          </a:p>
        </p:txBody>
      </p:sp>
      <p:sp>
        <p:nvSpPr>
          <p:cNvPr id="84" name="Text 82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SALES BY CATEGORY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228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Q3</a:t>
            </a:r>
            <a:endParaRPr lang="en-US" sz="2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777240"/>
          <a:ext cx="41148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4754880" y="777240"/>
            <a:ext cx="393192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4754880" y="777240"/>
            <a:ext cx="73152" cy="82296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7" name="Text 4"/>
          <p:cNvSpPr/>
          <p:nvPr/>
        </p:nvSpPr>
        <p:spPr>
          <a:xfrm>
            <a:off x="5029200" y="79552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Sparkling Water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029200" y="105156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$464K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7498080" y="8229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32.4%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6400800" y="1307592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10.2%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4754880" y="1664208"/>
            <a:ext cx="393192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754880" y="1664208"/>
            <a:ext cx="73152" cy="822960"/>
          </a:xfrm>
          <a:prstGeom prst="rect">
            <a:avLst/>
          </a:prstGeom>
          <a:solidFill>
            <a:srgbClr val="FF1654"/>
          </a:solidFill>
          <a:ln/>
        </p:spPr>
      </p:sp>
      <p:sp>
        <p:nvSpPr>
          <p:cNvPr id="13" name="Text 10"/>
          <p:cNvSpPr/>
          <p:nvPr/>
        </p:nvSpPr>
        <p:spPr>
          <a:xfrm>
            <a:off x="5029200" y="1682496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Craft Soda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5029200" y="193852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$384K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7498080" y="1709928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26.8%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6400800" y="219456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3.0%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4754880" y="2551176"/>
            <a:ext cx="393192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4754880" y="2551176"/>
            <a:ext cx="73152" cy="822960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19" name="Text 16"/>
          <p:cNvSpPr/>
          <p:nvPr/>
        </p:nvSpPr>
        <p:spPr>
          <a:xfrm>
            <a:off x="5029200" y="256946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Juice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029200" y="2825496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$307K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498080" y="2596896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21.4%</a:t>
            </a:r>
            <a:endParaRPr lang="en-US" sz="1500" dirty="0"/>
          </a:p>
        </p:txBody>
      </p:sp>
      <p:sp>
        <p:nvSpPr>
          <p:cNvPr id="22" name="Text 19"/>
          <p:cNvSpPr/>
          <p:nvPr/>
        </p:nvSpPr>
        <p:spPr>
          <a:xfrm>
            <a:off x="6400800" y="3081528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15.0%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4754880" y="3438144"/>
            <a:ext cx="393192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4754880" y="3438144"/>
            <a:ext cx="73152" cy="822960"/>
          </a:xfrm>
          <a:prstGeom prst="rect">
            <a:avLst/>
          </a:prstGeom>
          <a:solidFill>
            <a:srgbClr val="FF8C42"/>
          </a:solidFill>
          <a:ln/>
        </p:spPr>
      </p:sp>
      <p:sp>
        <p:nvSpPr>
          <p:cNvPr id="25" name="Text 22"/>
          <p:cNvSpPr/>
          <p:nvPr/>
        </p:nvSpPr>
        <p:spPr>
          <a:xfrm>
            <a:off x="5029200" y="34564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Drink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5029200" y="371246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$279K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7498080" y="3483864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19.5%</a:t>
            </a:r>
            <a:endParaRPr lang="en-US" sz="1500" dirty="0"/>
          </a:p>
        </p:txBody>
      </p:sp>
      <p:sp>
        <p:nvSpPr>
          <p:cNvPr id="28" name="Text 25"/>
          <p:cNvSpPr/>
          <p:nvPr/>
        </p:nvSpPr>
        <p:spPr>
          <a:xfrm>
            <a:off x="6400800" y="3968496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5.4%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CHANNEL &amp; REGION MIX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228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Q3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CHANNEL</a:t>
            </a:r>
            <a:endParaRPr lang="en-US" sz="12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100584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846320" y="731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REGION</a:t>
            </a:r>
            <a:endParaRPr lang="en-US" sz="1200" dirty="0"/>
          </a:p>
        </p:txBody>
      </p:sp>
      <p:graphicFrame>
        <p:nvGraphicFramePr>
          <p:cNvPr id="7" name="Chart 1" descr=""/>
          <p:cNvGraphicFramePr/>
          <p:nvPr/>
        </p:nvGraphicFramePr>
        <p:xfrm>
          <a:off x="4663440" y="100584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" name="Text 4"/>
          <p:cNvSpPr/>
          <p:nvPr/>
        </p:nvSpPr>
        <p:spPr>
          <a:xfrm>
            <a:off x="457200" y="429768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$1,434K across 6 channels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4846320" y="429768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$1,433K across 5 regions</a:t>
            </a:r>
            <a:endParaRPr lang="en-US" sz="900" dirty="0"/>
          </a:p>
        </p:txBody>
      </p:sp>
      <p:sp>
        <p:nvSpPr>
          <p:cNvPr id="10" name="Text 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INVENTORY &amp; SUPPLY CHAIN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3931920" cy="32004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INVENTORY HEALTH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48.6 days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Days of Stock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1.8%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45 days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46888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+8.0% vs Plan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5.73%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Stockout Rate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10.4%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3.5%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46888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+63.7% vs Plan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" y="3026664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628K units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 Expiry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8.1%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9436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550K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46888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+14.2% vs Plan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" y="4014216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$11.9K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436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Value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4.1%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436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$11.0K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46888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+7.8% vs Plan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54880" y="640080"/>
            <a:ext cx="3931920" cy="320040"/>
          </a:xfrm>
          <a:prstGeom prst="rect">
            <a:avLst/>
          </a:prstGeom>
          <a:solidFill>
            <a:srgbClr val="FF1654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SUPPLY CHAIN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1051560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18.5 days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9204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Lead Time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04088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2.1%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9204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18 days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76656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+2.8% vs Plan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54880" y="2039112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13.64%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89204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Rate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04088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142.3%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04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8%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76656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+70.5% vs Plan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54880" y="3026664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4.15/5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89204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Supplier Score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04088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1.0%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9204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4.3/5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76656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-3.5% vs Plan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754880" y="4014216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$1.1M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489204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Procurement Cost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704088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31.0%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89204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$1M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76656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+10.0% vs Plan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 &amp; QUALITY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3931920" cy="32004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53.1%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Utilization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7.1%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58%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46888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-8.4% vs Plan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94.8%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Yield Rate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0.2%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96%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46888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-1.3% vs Plan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" y="3026664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1.23%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Defect Rate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7.0%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9436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0.9%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46888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+36.7% vs Plan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" y="4014216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548h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436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Downtime Hours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22.6%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436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420h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46888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+30.5% vs Plan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54880" y="640080"/>
            <a:ext cx="3931920" cy="320040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QUALITY &amp; COMPLIANCE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1051560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98.8%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9204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 Rate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04088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0.1%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9204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99.2%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76656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-0.4% vs Plan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54880" y="2039112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89204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 Violations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04088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50.0%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04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76656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+100.0% vs Plan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54880" y="3026664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89204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Recalls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04088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250.0%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9204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76656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+250.0% vs Plan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754880" y="4014216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3.51%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489204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Violation Rate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704088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55.3%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89204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2.5%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76656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+40.4% vs Plan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1501FD4DDC148AD1E3FAF4074DBCB" ma:contentTypeVersion="10" ma:contentTypeDescription="Create a new document." ma:contentTypeScope="" ma:versionID="23307c1766f35e1813edc1f238b31f69">
  <xsd:schema xmlns:xsd="http://www.w3.org/2001/XMLSchema" xmlns:xs="http://www.w3.org/2001/XMLSchema" xmlns:p="http://schemas.microsoft.com/office/2006/metadata/properties" xmlns:ns2="1d2cd3fc-951f-4e4c-8f77-1331cffdf41d" xmlns:ns3="34e7643f-2a9f-4a64-a4ba-836cf78c5c76" targetNamespace="http://schemas.microsoft.com/office/2006/metadata/properties" ma:root="true" ma:fieldsID="36ef4bd80d09d7a3142c5bd9cda6c92f" ns2:_="" ns3:_="">
    <xsd:import namespace="1d2cd3fc-951f-4e4c-8f77-1331cffdf41d"/>
    <xsd:import namespace="34e7643f-2a9f-4a64-a4ba-836cf78c5c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2cd3fc-951f-4e4c-8f77-1331cffdf4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908c4cd-8667-446b-b651-bab9ad446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e7643f-2a9f-4a64-a4ba-836cf78c5c7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157cb98-881d-40df-bd60-f2fdacd5fef4}" ma:internalName="TaxCatchAll" ma:showField="CatchAllData" ma:web="34e7643f-2a9f-4a64-a4ba-836cf78c5c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e7643f-2a9f-4a64-a4ba-836cf78c5c76" xsi:nil="true"/>
    <lcf76f155ced4ddcb4097134ff3c332f xmlns="1d2cd3fc-951f-4e4c-8f77-1331cffdf41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5D354F0-F23B-4601-B75E-7D2E03D725AA}"/>
</file>

<file path=customXml/itemProps2.xml><?xml version="1.0" encoding="utf-8"?>
<ds:datastoreItem xmlns:ds="http://schemas.openxmlformats.org/officeDocument/2006/customXml" ds:itemID="{AA0D3513-5887-4DBD-8DC2-3C1C28C401CB}"/>
</file>

<file path=customXml/itemProps3.xml><?xml version="1.0" encoding="utf-8"?>
<ds:datastoreItem xmlns:ds="http://schemas.openxmlformats.org/officeDocument/2006/customXml" ds:itemID="{23FE8A69-95DA-4037-A4A9-BFC1F15E64E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2026-03-14T18:59:58Z</dcterms:created>
  <dcterms:modified xsi:type="dcterms:W3CDTF">2026-03-14T18:59:58Z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0x0101008B91501FD4DDC148AD1E3FAF4074DBCB</vt:lpwstr>
  </property>
</Properties>
</file>