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35.7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111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CE0D2"/>
              </a:solidFill>
              <a:effectLst/>
            </c:spPr>
          </c:dPt>
          <c:dPt>
            <c:idx val="1"/>
            <c:bubble3D val="0"/>
            <c:spPr>
              <a:solidFill>
                <a:srgbClr val="FF1654"/>
              </a:solidFill>
              <a:effectLst/>
            </c:spPr>
          </c:dPt>
          <c:dPt>
            <c:idx val="2"/>
            <c:bubble3D val="0"/>
            <c:spPr>
              <a:solidFill>
                <a:srgbClr val="7BC142"/>
              </a:solidFill>
              <a:effectLst/>
            </c:spPr>
          </c:dPt>
          <c:dPt>
            <c:idx val="3"/>
            <c:bubble3D val="0"/>
            <c:spPr>
              <a:solidFill>
                <a:srgbClr val="FF8C4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323</c:v>
                </c:pt>
                <c:pt idx="1">
                  <c:v>320</c:v>
                </c:pt>
                <c:pt idx="2">
                  <c:v>284</c:v>
                </c:pt>
                <c:pt idx="3">
                  <c:v>252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00000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Supermarket</c:v>
                  </c:pt>
                  <c:pt idx="2">
                    <c:v>Retail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395</c:v>
                </c:pt>
                <c:pt idx="1">
                  <c:v>227</c:v>
                </c:pt>
                <c:pt idx="2">
                  <c:v>224</c:v>
                </c:pt>
                <c:pt idx="3">
                  <c:v>128</c:v>
                </c:pt>
                <c:pt idx="4">
                  <c:v>118</c:v>
                </c:pt>
                <c:pt idx="5">
                  <c:v>89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F8C4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375</c:v>
                </c:pt>
                <c:pt idx="1">
                  <c:v>286</c:v>
                </c:pt>
                <c:pt idx="2">
                  <c:v>268</c:v>
                </c:pt>
                <c:pt idx="3">
                  <c:v>199</c:v>
                </c:pt>
                <c:pt idx="4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9B59B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r>
              <a:rPr sz="900" b="0" i="0" u="none" strike="noStrike">
                <a:solidFill>
                  <a:srgbClr val="888888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E8A825"/>
            </a:solidFill>
            <a:ln w="38100" cap="flat">
              <a:solidFill>
                <a:srgbClr val="E8A82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A825"/>
              </a:solidFill>
              <a:ln w="9525" cap="flat">
                <a:solidFill>
                  <a:srgbClr val="E8A82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352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340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E8A82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chart" Target="/ppt/charts/chart6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2025  |  January — March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Pop Lab Craft Soda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3.56x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3.2x (+11.2%)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$21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$22 (-3.1%)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4.33%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4% (+8.3%)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$352K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$340K (+3.5%)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4.5K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+6.0%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422K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+5.4%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19.9%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29.2%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2.46M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-1.6%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19.9%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29.2%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2.46M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distributor partnerships — currently 33% of channel revenue with strong growth trajectory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Investigate return rate drivers (2.38% vs plan 2.0%) — launch quality improvement initiatives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at 3.56x beats 3.2x plan — invest in high-performing channels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Craft Soda product line — nearly equal to Sparkling Water at $320K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leadership@poplab.com  |  www.poplab.com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$35.7K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+5.1%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$17.7K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+4.3%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49.4%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-1.2%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$29.1M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+3.9%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$22.7M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+5.6%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2.38%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+19.0%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$35.7K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$34.0K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+5.1%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$17.7K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$17.0K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+4.3%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$29.1M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$28M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+3.9%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49.4%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50%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-1.2%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revenue $35.7K vs $34K plan (+5.1%) — solid start to the year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$35.7K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$34.0K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+5.1%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$17.7K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$17.0K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+4.3%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49.4%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-1.2%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$29.1M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+3.9%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3.56x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+11.2%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50.2%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-8.7%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-0.2%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12.12%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+51.5%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4.01%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4.2K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+6.0%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8C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$323K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27.4%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$320K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27.1%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$284K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24.1%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$252K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$1,181K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$1,179K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50.8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+12.9%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4.01%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528K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+17.3%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$10.8K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22.2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20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+11.0%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12.12%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+51.5%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4.00/5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-4.8%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50.2%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-8.7%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95.4%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1.05%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433h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380h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+13.9%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-0.2%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+66.7%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3.16%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+26.4%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7E8815-0756-497E-B43D-4E63D7D572DF}"/>
</file>

<file path=customXml/itemProps2.xml><?xml version="1.0" encoding="utf-8"?>
<ds:datastoreItem xmlns:ds="http://schemas.openxmlformats.org/officeDocument/2006/customXml" ds:itemID="{C7FF60D6-58A1-4C7D-A951-A31DCC596E5F}"/>
</file>

<file path=customXml/itemProps3.xml><?xml version="1.0" encoding="utf-8"?>
<ds:datastoreItem xmlns:ds="http://schemas.openxmlformats.org/officeDocument/2006/customXml" ds:itemID="{2EDFA025-1E11-4381-A9BD-A06ACDC598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2026-03-14T18:59:58Z</dcterms:created>
  <dcterms:modified xsi:type="dcterms:W3CDTF">2026-03-14T18:59:58Z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