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g"/>
  <Default Extension="m4v" ContentType="video/mp4"/>
  <Default Extension="mp4" ContentType="video/mp4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1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 ($K)</c:v>
                </c:pt>
              </c:strCache>
            </c:strRef>
          </c:tx>
          <c:spPr>
            <a:solidFill>
              <a:srgbClr val="DB0A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</c:f>
              <c:multiLvlStrCache>
                <c:ptCount val="1"/>
                <c:lvl>
                  <c:pt idx="0">
                    <c:v>Q1</c:v>
                  </c:pt>
                </c:lvl>
              </c:multiLvlStrCache>
            </c:multiLvl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35.7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Plan ($K)</c:v>
                </c:pt>
              </c:strCache>
            </c:strRef>
          </c:tx>
          <c:spPr>
            <a:solidFill>
              <a:srgbClr val="8B9DB7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</c:f>
              <c:multiLvlStrCache>
                <c:ptCount val="1"/>
                <c:lvl>
                  <c:pt idx="0">
                    <c:v>Q1</c:v>
                  </c:pt>
                </c:lvl>
              </c:multiLvlStrCache>
            </c:multiLvlStrRef>
          </c:cat>
          <c:val>
            <c:numRef>
              <c:f>Sheet1!$C$2:$C$2</c:f>
              <c:numCache>
                <c:formatCode>General</c:formatCode>
                <c:ptCount val="1"/>
                <c:pt idx="0">
                  <c:v>34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1E3A5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0F2136"/>
        </a:solidFill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8B9DB7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0F2136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DB0A40"/>
              </a:solidFill>
              <a:effectLst/>
            </c:spPr>
          </c:dPt>
          <c:dPt>
            <c:idx val="1"/>
            <c:bubble3D val="0"/>
            <c:spPr>
              <a:solidFill>
                <a:srgbClr val="EF4444"/>
              </a:solidFill>
              <a:effectLst/>
            </c:spPr>
          </c:dPt>
          <c:dPt>
            <c:idx val="2"/>
            <c:bubble3D val="0"/>
            <c:spPr>
              <a:solidFill>
                <a:srgbClr val="22C55E"/>
              </a:solidFill>
              <a:effectLst/>
            </c:spPr>
          </c:dPt>
          <c:dPt>
            <c:idx val="3"/>
            <c:bubble3D val="0"/>
            <c:spPr>
              <a:solidFill>
                <a:srgbClr val="F97316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Sparkling Water</c:v>
                </c:pt>
                <c:pt idx="1">
                  <c:v>Craft Soda</c:v>
                </c:pt>
                <c:pt idx="2">
                  <c:v>Energy Drink</c:v>
                </c:pt>
                <c:pt idx="3">
                  <c:v>Juice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323</c:v>
                </c:pt>
                <c:pt idx="1">
                  <c:v>320</c:v>
                </c:pt>
                <c:pt idx="2">
                  <c:v>284</c:v>
                </c:pt>
                <c:pt idx="3">
                  <c:v>252</c:v>
                </c:pt>
              </c:numCache>
            </c:numRef>
          </c:val>
        </c:ser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8B9DB7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0D1B2A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DB0A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Distributor</c:v>
                  </c:pt>
                  <c:pt idx="1">
                    <c:v>Supermarket</c:v>
                  </c:pt>
                  <c:pt idx="2">
                    <c:v>Retail</c:v>
                  </c:pt>
                  <c:pt idx="3">
                    <c:v>Restaurant</c:v>
                  </c:pt>
                  <c:pt idx="4">
                    <c:v>Online</c:v>
                  </c:pt>
                  <c:pt idx="5">
                    <c:v>DTC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395</c:v>
                </c:pt>
                <c:pt idx="1">
                  <c:v>227</c:v>
                </c:pt>
                <c:pt idx="2">
                  <c:v>224</c:v>
                </c:pt>
                <c:pt idx="3">
                  <c:v>128</c:v>
                </c:pt>
                <c:pt idx="4">
                  <c:v>118</c:v>
                </c:pt>
                <c:pt idx="5">
                  <c:v>89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1E3A5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0F2136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F9731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Southeast</c:v>
                  </c:pt>
                  <c:pt idx="1">
                    <c:v>West</c:v>
                  </c:pt>
                  <c:pt idx="2">
                    <c:v>Northeast</c:v>
                  </c:pt>
                  <c:pt idx="3">
                    <c:v>Midwest</c:v>
                  </c:pt>
                  <c:pt idx="4">
                    <c:v>International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375</c:v>
                </c:pt>
                <c:pt idx="1">
                  <c:v>286</c:v>
                </c:pt>
                <c:pt idx="2">
                  <c:v>268</c:v>
                </c:pt>
                <c:pt idx="3">
                  <c:v>199</c:v>
                </c:pt>
                <c:pt idx="4">
                  <c:v>51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1E3A5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0F2136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Impressions (M)</c:v>
                </c:pt>
              </c:strCache>
            </c:strRef>
          </c:tx>
          <c:spPr>
            <a:solidFill>
              <a:srgbClr val="8B5CF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</c:f>
              <c:multiLvlStrCache>
                <c:ptCount val="1"/>
                <c:lvl>
                  <c:pt idx="0">
                    <c:v>Q1</c:v>
                  </c:pt>
                </c:lvl>
              </c:multiLvlStrCache>
            </c:multiLvl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46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1E3A5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0F2136"/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900" b="0" i="0" u="none" strike="noStrike">
                <a:solidFill>
                  <a:srgbClr val="8B9DB7"/>
                </a:solidFill>
                <a:latin typeface="Arial"/>
              </a:defRPr>
            </a:pPr>
            <a:r>
              <a:rPr sz="900" b="0" i="0" u="none" strike="noStrike">
                <a:solidFill>
                  <a:srgbClr val="8B9DB7"/>
                </a:solidFill>
                <a:latin typeface="Arial"/>
              </a:rPr>
              <a:t>Spend: Actual vs Plan ($K)</a:t>
            </a:r>
          </a:p>
        </c:rich>
      </c:tx>
      <c:layout/>
      <c:overlay val="0"/>
    </c:title>
    <c:autoTitleDeleted val="0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 ($K)</c:v>
                </c:pt>
              </c:strCache>
            </c:strRef>
          </c:tx>
          <c:spPr>
            <a:solidFill>
              <a:srgbClr val="FFC72C"/>
            </a:solidFill>
            <a:ln w="38100" cap="flat">
              <a:solidFill>
                <a:srgbClr val="FFC72C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FFC72C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FFC72C"/>
              </a:solidFill>
              <a:ln w="9525" cap="flat">
                <a:solidFill>
                  <a:srgbClr val="FFC72C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Sheet1!$A$2:$A$2</c:f>
              <c:multiLvlStrCache>
                <c:ptCount val="1"/>
                <c:lvl>
                  <c:pt idx="0">
                    <c:v>Q1</c:v>
                  </c:pt>
                </c:lvl>
              </c:multiLvlStrCache>
            </c:multiLvl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352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Plan ($K)</c:v>
                </c:pt>
              </c:strCache>
            </c:strRef>
          </c:tx>
          <c:spPr>
            <a:solidFill>
              <a:srgbClr val="8B9DB7"/>
            </a:solidFill>
            <a:ln w="38100" cap="flat">
              <a:solidFill>
                <a:srgbClr val="8B9DB7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FFC72C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8B9DB7"/>
              </a:solidFill>
              <a:ln w="9525" cap="flat">
                <a:solidFill>
                  <a:srgbClr val="8B9DB7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Sheet1!$A$2:$A$2</c:f>
              <c:multiLvlStrCache>
                <c:ptCount val="1"/>
                <c:lvl>
                  <c:pt idx="0">
                    <c:v>Q1</c:v>
                  </c:pt>
                </c:lvl>
              </c:multiLvlStrCache>
            </c:multiLvlStrRef>
          </c:cat>
          <c:val>
            <c:numRef>
              <c:f>Sheet1!$C$2:$C$2</c:f>
              <c:numCache>
                <c:formatCode>General</c:formatCode>
                <c:ptCount val="1"/>
                <c:pt idx="0">
                  <c:v>340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FFC72C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1E3A5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B9DB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800">
              <a:solidFill>
                <a:srgbClr val="8B9DB7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0F2136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chart" Target="/ppt/charts/chart6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chart" Target="/ppt/charts/chart4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914400"/>
            <a:ext cx="73152" cy="2011680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914400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0000"/>
              </a:lnSpc>
              <a:buNone/>
            </a:pPr>
            <a:r>
              <a:rPr lang="en-US" sz="36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QUARTERLY</a:t>
            </a:r>
            <a:endParaRPr lang="en-US" sz="3600" dirty="0"/>
          </a:p>
          <a:p>
            <a:pPr indent="0" marL="0">
              <a:lnSpc>
                <a:spcPct val="90000"/>
              </a:lnSpc>
              <a:buNone/>
            </a:pPr>
            <a:r>
              <a:rPr lang="en-US" sz="36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BUSINESS REVIEW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22960" y="24688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 2025  |  January — March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822960" y="3017520"/>
            <a:ext cx="2743200" cy="27432"/>
          </a:xfrm>
          <a:prstGeom prst="rect">
            <a:avLst/>
          </a:prstGeom>
          <a:solidFill>
            <a:srgbClr val="8B9DB7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32918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Rush Energy Co.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374904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 |  Prepared for Leadership Review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MARKETING PERFORMANCE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1965960" cy="155448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640080"/>
            <a:ext cx="19659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3.56x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54864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ROI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1417320"/>
            <a:ext cx="178308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3.2x (+11.2%)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606040" y="640080"/>
            <a:ext cx="1965960" cy="155448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606040" y="640080"/>
            <a:ext cx="1965960" cy="54864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12" name="Text 10"/>
          <p:cNvSpPr/>
          <p:nvPr/>
        </p:nvSpPr>
        <p:spPr>
          <a:xfrm>
            <a:off x="269748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$21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269748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Per Acq.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2697480" y="1417320"/>
            <a:ext cx="178308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5" name="Text 13"/>
          <p:cNvSpPr/>
          <p:nvPr/>
        </p:nvSpPr>
        <p:spPr>
          <a:xfrm>
            <a:off x="269748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69748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$22 (-3.1%)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754880" y="640080"/>
            <a:ext cx="1965960" cy="155448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754880" y="640080"/>
            <a:ext cx="196596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9" name="Text 17"/>
          <p:cNvSpPr/>
          <p:nvPr/>
        </p:nvSpPr>
        <p:spPr>
          <a:xfrm>
            <a:off x="484632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4.33%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484632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Conversion Rate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846320" y="1417320"/>
            <a:ext cx="178308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2" name="Text 20"/>
          <p:cNvSpPr/>
          <p:nvPr/>
        </p:nvSpPr>
        <p:spPr>
          <a:xfrm>
            <a:off x="484632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84632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4% (+8.3%)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6903720" y="640080"/>
            <a:ext cx="1965960" cy="155448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903720" y="640080"/>
            <a:ext cx="196596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6" name="Text 24"/>
          <p:cNvSpPr/>
          <p:nvPr/>
        </p:nvSpPr>
        <p:spPr>
          <a:xfrm>
            <a:off x="699516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$352K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699516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Spend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995160" y="1417320"/>
            <a:ext cx="178308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9" name="Text 27"/>
          <p:cNvSpPr/>
          <p:nvPr/>
        </p:nvSpPr>
        <p:spPr>
          <a:xfrm>
            <a:off x="699516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99516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$340K (+3.5%)</a:t>
            </a:r>
            <a:endParaRPr lang="en-US" sz="800" dirty="0"/>
          </a:p>
        </p:txBody>
      </p:sp>
      <p:graphicFrame>
        <p:nvGraphicFramePr>
          <p:cNvPr id="31" name="Chart 0" descr=""/>
          <p:cNvGraphicFramePr/>
          <p:nvPr/>
        </p:nvGraphicFramePr>
        <p:xfrm>
          <a:off x="457200" y="2377440"/>
          <a:ext cx="5029200" cy="21031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32" name="Chart 1" descr=""/>
          <p:cNvGraphicFramePr/>
          <p:nvPr/>
        </p:nvGraphicFramePr>
        <p:xfrm>
          <a:off x="5669280" y="2377440"/>
          <a:ext cx="3017520" cy="21031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3" name="Text 29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ESG SCORECARD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1600200" cy="16916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640080"/>
            <a:ext cx="160020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5" name="Text 3"/>
          <p:cNvSpPr/>
          <p:nvPr/>
        </p:nvSpPr>
        <p:spPr>
          <a:xfrm>
            <a:off x="530352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4.5K t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30352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(tonnes)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530352" y="1417320"/>
            <a:ext cx="1453896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8" name="Text 6"/>
          <p:cNvSpPr/>
          <p:nvPr/>
        </p:nvSpPr>
        <p:spPr>
          <a:xfrm>
            <a:off x="530352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530352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4.2K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1463040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+6.0%</a:t>
            </a:r>
            <a:endParaRPr lang="en-US" sz="700" dirty="0"/>
          </a:p>
        </p:txBody>
      </p:sp>
      <p:sp>
        <p:nvSpPr>
          <p:cNvPr id="11" name="Shape 9"/>
          <p:cNvSpPr/>
          <p:nvPr/>
        </p:nvSpPr>
        <p:spPr>
          <a:xfrm>
            <a:off x="2176272" y="640080"/>
            <a:ext cx="1600200" cy="16916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176272" y="640080"/>
            <a:ext cx="160020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3" name="Text 11"/>
          <p:cNvSpPr/>
          <p:nvPr/>
        </p:nvSpPr>
        <p:spPr>
          <a:xfrm>
            <a:off x="2249424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422K m³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2249424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Usage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2249424" y="1417320"/>
            <a:ext cx="1453896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6" name="Text 14"/>
          <p:cNvSpPr/>
          <p:nvPr/>
        </p:nvSpPr>
        <p:spPr>
          <a:xfrm>
            <a:off x="2249424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2249424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400K</a:t>
            </a:r>
            <a:endParaRPr lang="en-US" sz="700" dirty="0"/>
          </a:p>
        </p:txBody>
      </p:sp>
      <p:sp>
        <p:nvSpPr>
          <p:cNvPr id="18" name="Text 16"/>
          <p:cNvSpPr/>
          <p:nvPr/>
        </p:nvSpPr>
        <p:spPr>
          <a:xfrm>
            <a:off x="3182112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+5.4%</a:t>
            </a:r>
            <a:endParaRPr lang="en-US" sz="700" dirty="0"/>
          </a:p>
        </p:txBody>
      </p:sp>
      <p:sp>
        <p:nvSpPr>
          <p:cNvPr id="19" name="Shape 17"/>
          <p:cNvSpPr/>
          <p:nvPr/>
        </p:nvSpPr>
        <p:spPr>
          <a:xfrm>
            <a:off x="3895344" y="640080"/>
            <a:ext cx="1600200" cy="16916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895344" y="640080"/>
            <a:ext cx="160020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21" name="Text 19"/>
          <p:cNvSpPr/>
          <p:nvPr/>
        </p:nvSpPr>
        <p:spPr>
          <a:xfrm>
            <a:off x="3968496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19.9%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3968496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Renewable Energy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3968496" y="1417320"/>
            <a:ext cx="1453896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4" name="Text 22"/>
          <p:cNvSpPr/>
          <p:nvPr/>
        </p:nvSpPr>
        <p:spPr>
          <a:xfrm>
            <a:off x="3968496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3968496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22%</a:t>
            </a:r>
            <a:endParaRPr lang="en-US" sz="700" dirty="0"/>
          </a:p>
        </p:txBody>
      </p:sp>
      <p:sp>
        <p:nvSpPr>
          <p:cNvPr id="26" name="Text 24"/>
          <p:cNvSpPr/>
          <p:nvPr/>
        </p:nvSpPr>
        <p:spPr>
          <a:xfrm>
            <a:off x="4901184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-9.5%</a:t>
            </a:r>
            <a:endParaRPr lang="en-US" sz="700" dirty="0"/>
          </a:p>
        </p:txBody>
      </p:sp>
      <p:sp>
        <p:nvSpPr>
          <p:cNvPr id="27" name="Shape 25"/>
          <p:cNvSpPr/>
          <p:nvPr/>
        </p:nvSpPr>
        <p:spPr>
          <a:xfrm>
            <a:off x="5614416" y="640080"/>
            <a:ext cx="1600200" cy="16916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614416" y="640080"/>
            <a:ext cx="160020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29" name="Text 27"/>
          <p:cNvSpPr/>
          <p:nvPr/>
        </p:nvSpPr>
        <p:spPr>
          <a:xfrm>
            <a:off x="5687568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29.2%</a:t>
            </a:r>
            <a:endParaRPr lang="en-US" sz="1500" dirty="0"/>
          </a:p>
        </p:txBody>
      </p:sp>
      <p:sp>
        <p:nvSpPr>
          <p:cNvPr id="30" name="Text 28"/>
          <p:cNvSpPr/>
          <p:nvPr/>
        </p:nvSpPr>
        <p:spPr>
          <a:xfrm>
            <a:off x="5687568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 Packaging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5687568" y="1417320"/>
            <a:ext cx="1453896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2" name="Text 30"/>
          <p:cNvSpPr/>
          <p:nvPr/>
        </p:nvSpPr>
        <p:spPr>
          <a:xfrm>
            <a:off x="5687568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5687568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30%</a:t>
            </a:r>
            <a:endParaRPr lang="en-US" sz="700" dirty="0"/>
          </a:p>
        </p:txBody>
      </p:sp>
      <p:sp>
        <p:nvSpPr>
          <p:cNvPr id="34" name="Text 32"/>
          <p:cNvSpPr/>
          <p:nvPr/>
        </p:nvSpPr>
        <p:spPr>
          <a:xfrm>
            <a:off x="6620256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-2.7%</a:t>
            </a:r>
            <a:endParaRPr lang="en-US" sz="700" dirty="0"/>
          </a:p>
        </p:txBody>
      </p:sp>
      <p:sp>
        <p:nvSpPr>
          <p:cNvPr id="35" name="Shape 33"/>
          <p:cNvSpPr/>
          <p:nvPr/>
        </p:nvSpPr>
        <p:spPr>
          <a:xfrm>
            <a:off x="7333488" y="640080"/>
            <a:ext cx="1600200" cy="16916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7333488" y="640080"/>
            <a:ext cx="1600200" cy="54864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37" name="Text 35"/>
          <p:cNvSpPr/>
          <p:nvPr/>
        </p:nvSpPr>
        <p:spPr>
          <a:xfrm>
            <a:off x="7406640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2.46M</a:t>
            </a:r>
            <a:endParaRPr lang="en-US" sz="1500" dirty="0"/>
          </a:p>
        </p:txBody>
      </p:sp>
      <p:sp>
        <p:nvSpPr>
          <p:cNvPr id="38" name="Text 36"/>
          <p:cNvSpPr/>
          <p:nvPr/>
        </p:nvSpPr>
        <p:spPr>
          <a:xfrm>
            <a:off x="7406640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Glass Recycled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7406640" y="1417320"/>
            <a:ext cx="1453896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40" name="Text 38"/>
          <p:cNvSpPr/>
          <p:nvPr/>
        </p:nvSpPr>
        <p:spPr>
          <a:xfrm>
            <a:off x="7406640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7406640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2.5M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8339328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-1.6%</a:t>
            </a:r>
            <a:endParaRPr lang="en-US" sz="700" dirty="0"/>
          </a:p>
        </p:txBody>
      </p:sp>
      <p:sp>
        <p:nvSpPr>
          <p:cNvPr id="43" name="Text 41"/>
          <p:cNvSpPr/>
          <p:nvPr/>
        </p:nvSpPr>
        <p:spPr>
          <a:xfrm>
            <a:off x="457200" y="25603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SUSTAINABILITY HIGHLIGHTS</a:t>
            </a:r>
            <a:endParaRPr lang="en-US" sz="1400" dirty="0"/>
          </a:p>
        </p:txBody>
      </p:sp>
      <p:sp>
        <p:nvSpPr>
          <p:cNvPr id="44" name="Text 42"/>
          <p:cNvSpPr/>
          <p:nvPr/>
        </p:nvSpPr>
        <p:spPr>
          <a:xfrm>
            <a:off x="731520" y="292608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19.9% renewable energy penetration (plan: 22%) across all facilities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29.2% eco packaging adoption (plan: 30%) — slightly behind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2.46M glass containers recycled through return program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reduction initiatives on track to meet net-zero 2030 targets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STRATEGIC RECOMMENDATIONS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320040" cy="320040"/>
          </a:xfrm>
          <a:prstGeom prst="ellipse">
            <a:avLst/>
          </a:prstGeom>
          <a:solidFill>
            <a:srgbClr val="DB0A40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86868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1051560" y="82296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 distributor partnerships — currently 33% of channel revenue with strong growth trajectory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48640" y="1645920"/>
            <a:ext cx="320040" cy="320040"/>
          </a:xfrm>
          <a:prstGeom prst="ellipse">
            <a:avLst/>
          </a:prstGeom>
          <a:solidFill>
            <a:srgbClr val="DB0A40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51560" y="160020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Investigate return rate drivers (2.38% vs plan 2.0%) — launch quality improvement initiatives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423160"/>
            <a:ext cx="320040" cy="320040"/>
          </a:xfrm>
          <a:prstGeom prst="ellipse">
            <a:avLst/>
          </a:prstGeom>
          <a:solidFill>
            <a:srgbClr val="DB0A40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42316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051560" y="237744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ROI at 3.56x beats 3.2x plan — invest in high-performing channels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" y="3200400"/>
            <a:ext cx="320040" cy="320040"/>
          </a:xfrm>
          <a:prstGeom prst="ellipse">
            <a:avLst/>
          </a:prstGeom>
          <a:solidFill>
            <a:srgbClr val="DB0A40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32004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051560" y="315468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Expand Craft Soda product line — nearly equal to Sparkling Water at $320K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3931920"/>
            <a:ext cx="8229600" cy="64008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39776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QUESTIONS?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40080" y="4251960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leadership@rushenergy.com  |  www.rushenergy.com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21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AGENDA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1005840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234440" y="1005840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Summary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731520" y="1353312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755648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234440" y="175564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&amp; Profitability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31520" y="2103120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2505456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234440" y="2505456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vs Actual Overview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731520" y="2852928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3255264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234440" y="3255264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by Category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31520" y="3602736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4005072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05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234440" y="4005072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Channel &amp; Region Mix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731520" y="4352544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8" name="Text 16"/>
          <p:cNvSpPr/>
          <p:nvPr/>
        </p:nvSpPr>
        <p:spPr>
          <a:xfrm>
            <a:off x="4846320" y="1005840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06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349240" y="1005840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Inventory &amp; Supply Chain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846320" y="1353312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1" name="Text 19"/>
          <p:cNvSpPr/>
          <p:nvPr/>
        </p:nvSpPr>
        <p:spPr>
          <a:xfrm>
            <a:off x="4846320" y="1755648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07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349240" y="175564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Production &amp; Quality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846320" y="2103120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4" name="Text 22"/>
          <p:cNvSpPr/>
          <p:nvPr/>
        </p:nvSpPr>
        <p:spPr>
          <a:xfrm>
            <a:off x="4846320" y="2505456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08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349240" y="2505456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Performance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846320" y="2852928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7" name="Text 25"/>
          <p:cNvSpPr/>
          <p:nvPr/>
        </p:nvSpPr>
        <p:spPr>
          <a:xfrm>
            <a:off x="4846320" y="3255264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09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349240" y="3255264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ESG &amp; Recommendations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846320" y="3602736"/>
            <a:ext cx="347472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0" name="Text 28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EXECUTIVE SUMMARY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029200" y="2286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 = vs Prior Quarter  |  Plan = vs Annual Budget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457200" y="685800"/>
            <a:ext cx="2651760" cy="19202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685800"/>
            <a:ext cx="26517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" y="8229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$35.7K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594360" y="13716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Revenue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94360" y="1691640"/>
            <a:ext cx="237744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9" name="Text 7"/>
          <p:cNvSpPr/>
          <p:nvPr/>
        </p:nvSpPr>
        <p:spPr>
          <a:xfrm>
            <a:off x="594360" y="17830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188720" y="17830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94360" y="21031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88720" y="21031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+5.1% vs Plan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91840" y="685800"/>
            <a:ext cx="2651760" cy="19202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91840" y="685800"/>
            <a:ext cx="26517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15" name="Text 13"/>
          <p:cNvSpPr/>
          <p:nvPr/>
        </p:nvSpPr>
        <p:spPr>
          <a:xfrm>
            <a:off x="3429000" y="8229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$17.7K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3429000" y="13716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Profit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429000" y="1691640"/>
            <a:ext cx="237744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8" name="Text 16"/>
          <p:cNvSpPr/>
          <p:nvPr/>
        </p:nvSpPr>
        <p:spPr>
          <a:xfrm>
            <a:off x="3429000" y="17830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023360" y="17830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429000" y="21031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023360" y="21031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+4.3% vs Plan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126480" y="685800"/>
            <a:ext cx="2651760" cy="19202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126480" y="685800"/>
            <a:ext cx="26517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24" name="Text 22"/>
          <p:cNvSpPr/>
          <p:nvPr/>
        </p:nvSpPr>
        <p:spPr>
          <a:xfrm>
            <a:off x="6263640" y="8229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49.4%</a:t>
            </a:r>
            <a:endParaRPr lang="en-US" sz="2800" dirty="0"/>
          </a:p>
        </p:txBody>
      </p:sp>
      <p:sp>
        <p:nvSpPr>
          <p:cNvPr id="25" name="Text 23"/>
          <p:cNvSpPr/>
          <p:nvPr/>
        </p:nvSpPr>
        <p:spPr>
          <a:xfrm>
            <a:off x="6263640" y="13716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263640" y="1691640"/>
            <a:ext cx="237744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27" name="Text 25"/>
          <p:cNvSpPr/>
          <p:nvPr/>
        </p:nvSpPr>
        <p:spPr>
          <a:xfrm>
            <a:off x="6263640" y="17830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858000" y="17830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63640" y="21031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858000" y="21031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-1.2% vs Plan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57200" y="2834640"/>
            <a:ext cx="2651760" cy="19202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57200" y="2834640"/>
            <a:ext cx="26517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33" name="Text 31"/>
          <p:cNvSpPr/>
          <p:nvPr/>
        </p:nvSpPr>
        <p:spPr>
          <a:xfrm>
            <a:off x="594360" y="29718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$29.1M</a:t>
            </a:r>
            <a:endParaRPr lang="en-US" sz="2800" dirty="0"/>
          </a:p>
        </p:txBody>
      </p:sp>
      <p:sp>
        <p:nvSpPr>
          <p:cNvPr id="34" name="Text 32"/>
          <p:cNvSpPr/>
          <p:nvPr/>
        </p:nvSpPr>
        <p:spPr>
          <a:xfrm>
            <a:off x="594360" y="352044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594360" y="3840480"/>
            <a:ext cx="237744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6" name="Text 34"/>
          <p:cNvSpPr/>
          <p:nvPr/>
        </p:nvSpPr>
        <p:spPr>
          <a:xfrm>
            <a:off x="594360" y="39319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1188720" y="39319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94360" y="42519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1188720" y="42519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+3.9% vs Plan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291840" y="2834640"/>
            <a:ext cx="2651760" cy="19202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3291840" y="2834640"/>
            <a:ext cx="26517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42" name="Text 40"/>
          <p:cNvSpPr/>
          <p:nvPr/>
        </p:nvSpPr>
        <p:spPr>
          <a:xfrm>
            <a:off x="3429000" y="29718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$22.7M</a:t>
            </a:r>
            <a:endParaRPr lang="en-US" sz="2800" dirty="0"/>
          </a:p>
        </p:txBody>
      </p:sp>
      <p:sp>
        <p:nvSpPr>
          <p:cNvPr id="43" name="Text 41"/>
          <p:cNvSpPr/>
          <p:nvPr/>
        </p:nvSpPr>
        <p:spPr>
          <a:xfrm>
            <a:off x="3429000" y="352044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Profit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3429000" y="3840480"/>
            <a:ext cx="237744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45" name="Text 43"/>
          <p:cNvSpPr/>
          <p:nvPr/>
        </p:nvSpPr>
        <p:spPr>
          <a:xfrm>
            <a:off x="3429000" y="39319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4023360" y="39319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3429000" y="42519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4023360" y="42519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+5.6% vs Plan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6126480" y="2834640"/>
            <a:ext cx="2651760" cy="192024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6126480" y="2834640"/>
            <a:ext cx="2651760" cy="54864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51" name="Text 49"/>
          <p:cNvSpPr/>
          <p:nvPr/>
        </p:nvSpPr>
        <p:spPr>
          <a:xfrm>
            <a:off x="6263640" y="29718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2.38%</a:t>
            </a:r>
            <a:endParaRPr lang="en-US" sz="2800" dirty="0"/>
          </a:p>
        </p:txBody>
      </p:sp>
      <p:sp>
        <p:nvSpPr>
          <p:cNvPr id="52" name="Text 50"/>
          <p:cNvSpPr/>
          <p:nvPr/>
        </p:nvSpPr>
        <p:spPr>
          <a:xfrm>
            <a:off x="6263640" y="352044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Return Rate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6263640" y="3840480"/>
            <a:ext cx="2377440" cy="9144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54" name="Text 52"/>
          <p:cNvSpPr/>
          <p:nvPr/>
        </p:nvSpPr>
        <p:spPr>
          <a:xfrm>
            <a:off x="6263640" y="39319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6858000" y="39319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6263640" y="42519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57" name="Text 55"/>
          <p:cNvSpPr/>
          <p:nvPr/>
        </p:nvSpPr>
        <p:spPr>
          <a:xfrm>
            <a:off x="6858000" y="42519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+19.0% vs Plan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REVENUE &amp; PROFITABILITY</a:t>
            </a:r>
            <a:endParaRPr lang="en-US" sz="24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274320" y="777240"/>
          <a:ext cx="530352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Shape 1"/>
          <p:cNvSpPr/>
          <p:nvPr/>
        </p:nvSpPr>
        <p:spPr>
          <a:xfrm>
            <a:off x="5760720" y="777240"/>
            <a:ext cx="2926080" cy="320040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5" name="Text 2"/>
          <p:cNvSpPr/>
          <p:nvPr/>
        </p:nvSpPr>
        <p:spPr>
          <a:xfrm>
            <a:off x="5852160" y="7772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ACTUAL vs PLAN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5760720" y="1188720"/>
            <a:ext cx="2926080" cy="658368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852160" y="1207008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5852160" y="138988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$35.7K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5852160" y="164592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$34.0K</a:t>
            </a:r>
            <a:endParaRPr lang="en-US" sz="800" dirty="0"/>
          </a:p>
        </p:txBody>
      </p:sp>
      <p:sp>
        <p:nvSpPr>
          <p:cNvPr id="10" name="Shape 7"/>
          <p:cNvSpPr/>
          <p:nvPr/>
        </p:nvSpPr>
        <p:spPr>
          <a:xfrm>
            <a:off x="7498080" y="1371600"/>
            <a:ext cx="1051560" cy="320040"/>
          </a:xfrm>
          <a:prstGeom prst="rect">
            <a:avLst/>
          </a:prstGeom>
          <a:solidFill>
            <a:srgbClr val="1A2D47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498080" y="1371600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+5.1%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5760720" y="1938528"/>
            <a:ext cx="2926080" cy="658368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852160" y="1956816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Profit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5852160" y="2139696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$17.7K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5852160" y="2395728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$17.0K</a:t>
            </a:r>
            <a:endParaRPr lang="en-US" sz="800" dirty="0"/>
          </a:p>
        </p:txBody>
      </p:sp>
      <p:sp>
        <p:nvSpPr>
          <p:cNvPr id="16" name="Shape 13"/>
          <p:cNvSpPr/>
          <p:nvPr/>
        </p:nvSpPr>
        <p:spPr>
          <a:xfrm>
            <a:off x="7498080" y="2121408"/>
            <a:ext cx="1051560" cy="320040"/>
          </a:xfrm>
          <a:prstGeom prst="rect">
            <a:avLst/>
          </a:prstGeom>
          <a:solidFill>
            <a:srgbClr val="1A2D47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7498080" y="2121408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+4.3%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5760720" y="2688336"/>
            <a:ext cx="2926080" cy="658368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852160" y="2706624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</a:t>
            </a:r>
            <a:endParaRPr lang="en-US" sz="800" dirty="0"/>
          </a:p>
        </p:txBody>
      </p:sp>
      <p:sp>
        <p:nvSpPr>
          <p:cNvPr id="20" name="Text 17"/>
          <p:cNvSpPr/>
          <p:nvPr/>
        </p:nvSpPr>
        <p:spPr>
          <a:xfrm>
            <a:off x="5852160" y="2889504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$29.1M</a:t>
            </a:r>
            <a:endParaRPr lang="en-US" sz="1600" dirty="0"/>
          </a:p>
        </p:txBody>
      </p:sp>
      <p:sp>
        <p:nvSpPr>
          <p:cNvPr id="21" name="Text 18"/>
          <p:cNvSpPr/>
          <p:nvPr/>
        </p:nvSpPr>
        <p:spPr>
          <a:xfrm>
            <a:off x="5852160" y="3145536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$28M</a:t>
            </a:r>
            <a:endParaRPr lang="en-US" sz="800" dirty="0"/>
          </a:p>
        </p:txBody>
      </p:sp>
      <p:sp>
        <p:nvSpPr>
          <p:cNvPr id="22" name="Shape 19"/>
          <p:cNvSpPr/>
          <p:nvPr/>
        </p:nvSpPr>
        <p:spPr>
          <a:xfrm>
            <a:off x="7498080" y="2871216"/>
            <a:ext cx="1051560" cy="320040"/>
          </a:xfrm>
          <a:prstGeom prst="rect">
            <a:avLst/>
          </a:prstGeom>
          <a:solidFill>
            <a:srgbClr val="1A2D47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7498080" y="2871216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+3.9%</a:t>
            </a:r>
            <a:endParaRPr lang="en-US" sz="1200" dirty="0"/>
          </a:p>
        </p:txBody>
      </p:sp>
      <p:sp>
        <p:nvSpPr>
          <p:cNvPr id="24" name="Shape 21"/>
          <p:cNvSpPr/>
          <p:nvPr/>
        </p:nvSpPr>
        <p:spPr>
          <a:xfrm>
            <a:off x="5760720" y="3438144"/>
            <a:ext cx="2926080" cy="658368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5852160" y="3456432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</a:t>
            </a:r>
            <a:endParaRPr lang="en-US" sz="800" dirty="0"/>
          </a:p>
        </p:txBody>
      </p:sp>
      <p:sp>
        <p:nvSpPr>
          <p:cNvPr id="26" name="Text 23"/>
          <p:cNvSpPr/>
          <p:nvPr/>
        </p:nvSpPr>
        <p:spPr>
          <a:xfrm>
            <a:off x="5852160" y="3639312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49.4%</a:t>
            </a:r>
            <a:endParaRPr lang="en-US" sz="1600" dirty="0"/>
          </a:p>
        </p:txBody>
      </p:sp>
      <p:sp>
        <p:nvSpPr>
          <p:cNvPr id="27" name="Text 24"/>
          <p:cNvSpPr/>
          <p:nvPr/>
        </p:nvSpPr>
        <p:spPr>
          <a:xfrm>
            <a:off x="5852160" y="3895344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50%</a:t>
            </a:r>
            <a:endParaRPr lang="en-US" sz="800" dirty="0"/>
          </a:p>
        </p:txBody>
      </p:sp>
      <p:sp>
        <p:nvSpPr>
          <p:cNvPr id="28" name="Shape 25"/>
          <p:cNvSpPr/>
          <p:nvPr/>
        </p:nvSpPr>
        <p:spPr>
          <a:xfrm>
            <a:off x="7498080" y="3621024"/>
            <a:ext cx="1051560" cy="320040"/>
          </a:xfrm>
          <a:prstGeom prst="rect">
            <a:avLst/>
          </a:prstGeom>
          <a:solidFill>
            <a:srgbClr val="1A2D47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7498080" y="3621024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-1.2%</a:t>
            </a:r>
            <a:endParaRPr lang="en-US" sz="1200" dirty="0"/>
          </a:p>
        </p:txBody>
      </p:sp>
      <p:sp>
        <p:nvSpPr>
          <p:cNvPr id="30" name="Text 27"/>
          <p:cNvSpPr/>
          <p:nvPr/>
        </p:nvSpPr>
        <p:spPr>
          <a:xfrm>
            <a:off x="457200" y="4160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 revenue $35.7K vs $34K plan (+5.1%) — solid start to the year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PLAN vs ACTUAL SCORECARD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315200" y="18288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8B9DB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Q1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8229600" cy="320040"/>
          </a:xfrm>
          <a:prstGeom prst="rect">
            <a:avLst/>
          </a:prstGeom>
          <a:solidFill>
            <a:srgbClr val="1A2D47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658368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METRIC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2834640" y="65836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ACTUAL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114800" y="65836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PLAN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5394960" y="65836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VARIANCE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6675120" y="658368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PRIOR QTR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7680960" y="65836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C72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QoQ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57200" y="1024128"/>
            <a:ext cx="8229600" cy="338328"/>
          </a:xfrm>
          <a:prstGeom prst="rect">
            <a:avLst/>
          </a:prstGeom>
          <a:solidFill>
            <a:srgbClr val="142238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1024128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Revenue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834640" y="102412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$35.7K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114800" y="102412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$34.0K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394960" y="102412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+5.1%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675120" y="1024128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7680960" y="1024128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1362456"/>
            <a:ext cx="8229600" cy="338328"/>
          </a:xfrm>
          <a:prstGeom prst="rect">
            <a:avLst/>
          </a:prstGeom>
          <a:solidFill>
            <a:srgbClr val="0F2136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1362456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Profit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834640" y="136245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$17.7K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114800" y="136245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$17.0K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394960" y="136245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+4.3%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675120" y="1362456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7680960" y="1362456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57200" y="1700784"/>
            <a:ext cx="8229600" cy="338328"/>
          </a:xfrm>
          <a:prstGeom prst="rect">
            <a:avLst/>
          </a:prstGeom>
          <a:solidFill>
            <a:srgbClr val="142238"/>
          </a:solidFill>
          <a:ln/>
        </p:spPr>
      </p:sp>
      <p:sp>
        <p:nvSpPr>
          <p:cNvPr id="26" name="Text 24"/>
          <p:cNvSpPr/>
          <p:nvPr/>
        </p:nvSpPr>
        <p:spPr>
          <a:xfrm>
            <a:off x="548640" y="1700784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2834640" y="170078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49.4%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114800" y="170078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394960" y="170078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-1.2%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675120" y="1700784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7680960" y="1700784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57200" y="2039112"/>
            <a:ext cx="8229600" cy="338328"/>
          </a:xfrm>
          <a:prstGeom prst="rect">
            <a:avLst/>
          </a:prstGeom>
          <a:solidFill>
            <a:srgbClr val="0F2136"/>
          </a:solidFill>
          <a:ln/>
        </p:spPr>
      </p:sp>
      <p:sp>
        <p:nvSpPr>
          <p:cNvPr id="33" name="Text 31"/>
          <p:cNvSpPr/>
          <p:nvPr/>
        </p:nvSpPr>
        <p:spPr>
          <a:xfrm>
            <a:off x="548640" y="2039112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2834640" y="203911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$29.1M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4114800" y="203911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$28M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394960" y="203911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+3.9%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6675120" y="2039112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7680960" y="2039112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57200" y="2377440"/>
            <a:ext cx="8229600" cy="338328"/>
          </a:xfrm>
          <a:prstGeom prst="rect">
            <a:avLst/>
          </a:prstGeom>
          <a:solidFill>
            <a:srgbClr val="142238"/>
          </a:solidFill>
          <a:ln/>
        </p:spPr>
      </p:sp>
      <p:sp>
        <p:nvSpPr>
          <p:cNvPr id="40" name="Text 38"/>
          <p:cNvSpPr/>
          <p:nvPr/>
        </p:nvSpPr>
        <p:spPr>
          <a:xfrm>
            <a:off x="548640" y="2377440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ROI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2834640" y="237744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3.56x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4114800" y="237744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3.2x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5394960" y="237744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+11.2%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6675120" y="2377440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7680960" y="2377440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457200" y="2715768"/>
            <a:ext cx="8229600" cy="338328"/>
          </a:xfrm>
          <a:prstGeom prst="rect">
            <a:avLst/>
          </a:prstGeom>
          <a:solidFill>
            <a:srgbClr val="0F2136"/>
          </a:solidFill>
          <a:ln/>
        </p:spPr>
      </p:sp>
      <p:sp>
        <p:nvSpPr>
          <p:cNvPr id="47" name="Text 45"/>
          <p:cNvSpPr/>
          <p:nvPr/>
        </p:nvSpPr>
        <p:spPr>
          <a:xfrm>
            <a:off x="548640" y="2715768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Capacity Util.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2834640" y="271576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50.2%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4114800" y="271576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55%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5394960" y="271576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-8.7%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6675120" y="2715768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7680960" y="2715768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457200" y="3054096"/>
            <a:ext cx="8229600" cy="338328"/>
          </a:xfrm>
          <a:prstGeom prst="rect">
            <a:avLst/>
          </a:prstGeom>
          <a:solidFill>
            <a:srgbClr val="142238"/>
          </a:solidFill>
          <a:ln/>
        </p:spPr>
      </p:sp>
      <p:sp>
        <p:nvSpPr>
          <p:cNvPr id="54" name="Text 52"/>
          <p:cNvSpPr/>
          <p:nvPr/>
        </p:nvSpPr>
        <p:spPr>
          <a:xfrm>
            <a:off x="548640" y="3054096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Pass Rate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2834640" y="305409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99%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4114800" y="305409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99.2%</a:t>
            </a:r>
            <a:endParaRPr lang="en-US" sz="1000" dirty="0"/>
          </a:p>
        </p:txBody>
      </p:sp>
      <p:sp>
        <p:nvSpPr>
          <p:cNvPr id="57" name="Text 55"/>
          <p:cNvSpPr/>
          <p:nvPr/>
        </p:nvSpPr>
        <p:spPr>
          <a:xfrm>
            <a:off x="5394960" y="305409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-0.2%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6675120" y="3054096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000" dirty="0"/>
          </a:p>
        </p:txBody>
      </p:sp>
      <p:sp>
        <p:nvSpPr>
          <p:cNvPr id="59" name="Text 57"/>
          <p:cNvSpPr/>
          <p:nvPr/>
        </p:nvSpPr>
        <p:spPr>
          <a:xfrm>
            <a:off x="7680960" y="3054096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60" name="Shape 58"/>
          <p:cNvSpPr/>
          <p:nvPr/>
        </p:nvSpPr>
        <p:spPr>
          <a:xfrm>
            <a:off x="457200" y="3392424"/>
            <a:ext cx="8229600" cy="338328"/>
          </a:xfrm>
          <a:prstGeom prst="rect">
            <a:avLst/>
          </a:prstGeom>
          <a:solidFill>
            <a:srgbClr val="0F2136"/>
          </a:solidFill>
          <a:ln/>
        </p:spPr>
      </p:sp>
      <p:sp>
        <p:nvSpPr>
          <p:cNvPr id="61" name="Text 59"/>
          <p:cNvSpPr/>
          <p:nvPr/>
        </p:nvSpPr>
        <p:spPr>
          <a:xfrm>
            <a:off x="548640" y="3392424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Late Delivery %</a:t>
            </a:r>
            <a:endParaRPr lang="en-US" sz="1000" dirty="0"/>
          </a:p>
        </p:txBody>
      </p:sp>
      <p:sp>
        <p:nvSpPr>
          <p:cNvPr id="62" name="Text 60"/>
          <p:cNvSpPr/>
          <p:nvPr/>
        </p:nvSpPr>
        <p:spPr>
          <a:xfrm>
            <a:off x="2834640" y="339242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12.12%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4114800" y="339242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8%</a:t>
            </a:r>
            <a:endParaRPr lang="en-US" sz="1000" dirty="0"/>
          </a:p>
        </p:txBody>
      </p:sp>
      <p:sp>
        <p:nvSpPr>
          <p:cNvPr id="64" name="Text 62"/>
          <p:cNvSpPr/>
          <p:nvPr/>
        </p:nvSpPr>
        <p:spPr>
          <a:xfrm>
            <a:off x="5394960" y="339242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+51.5%</a:t>
            </a:r>
            <a:endParaRPr lang="en-US" sz="1000" dirty="0"/>
          </a:p>
        </p:txBody>
      </p:sp>
      <p:sp>
        <p:nvSpPr>
          <p:cNvPr id="65" name="Text 63"/>
          <p:cNvSpPr/>
          <p:nvPr/>
        </p:nvSpPr>
        <p:spPr>
          <a:xfrm>
            <a:off x="6675120" y="3392424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000" dirty="0"/>
          </a:p>
        </p:txBody>
      </p:sp>
      <p:sp>
        <p:nvSpPr>
          <p:cNvPr id="66" name="Text 64"/>
          <p:cNvSpPr/>
          <p:nvPr/>
        </p:nvSpPr>
        <p:spPr>
          <a:xfrm>
            <a:off x="7680960" y="3392424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67" name="Shape 65"/>
          <p:cNvSpPr/>
          <p:nvPr/>
        </p:nvSpPr>
        <p:spPr>
          <a:xfrm>
            <a:off x="457200" y="3730752"/>
            <a:ext cx="8229600" cy="338328"/>
          </a:xfrm>
          <a:prstGeom prst="rect">
            <a:avLst/>
          </a:prstGeom>
          <a:solidFill>
            <a:srgbClr val="142238"/>
          </a:solidFill>
          <a:ln/>
        </p:spPr>
      </p:sp>
      <p:sp>
        <p:nvSpPr>
          <p:cNvPr id="68" name="Text 66"/>
          <p:cNvSpPr/>
          <p:nvPr/>
        </p:nvSpPr>
        <p:spPr>
          <a:xfrm>
            <a:off x="548640" y="3730752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Stockout Rate</a:t>
            </a:r>
            <a:endParaRPr lang="en-US" sz="1000" dirty="0"/>
          </a:p>
        </p:txBody>
      </p:sp>
      <p:sp>
        <p:nvSpPr>
          <p:cNvPr id="69" name="Text 67"/>
          <p:cNvSpPr/>
          <p:nvPr/>
        </p:nvSpPr>
        <p:spPr>
          <a:xfrm>
            <a:off x="2834640" y="373075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4.01%</a:t>
            </a:r>
            <a:endParaRPr lang="en-US" sz="1000" dirty="0"/>
          </a:p>
        </p:txBody>
      </p:sp>
      <p:sp>
        <p:nvSpPr>
          <p:cNvPr id="70" name="Text 68"/>
          <p:cNvSpPr/>
          <p:nvPr/>
        </p:nvSpPr>
        <p:spPr>
          <a:xfrm>
            <a:off x="4114800" y="373075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3.5%</a:t>
            </a:r>
            <a:endParaRPr lang="en-US" sz="1000" dirty="0"/>
          </a:p>
        </p:txBody>
      </p:sp>
      <p:sp>
        <p:nvSpPr>
          <p:cNvPr id="71" name="Text 69"/>
          <p:cNvSpPr/>
          <p:nvPr/>
        </p:nvSpPr>
        <p:spPr>
          <a:xfrm>
            <a:off x="5394960" y="373075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+14.6%</a:t>
            </a:r>
            <a:endParaRPr lang="en-US" sz="1000" dirty="0"/>
          </a:p>
        </p:txBody>
      </p:sp>
      <p:sp>
        <p:nvSpPr>
          <p:cNvPr id="72" name="Text 70"/>
          <p:cNvSpPr/>
          <p:nvPr/>
        </p:nvSpPr>
        <p:spPr>
          <a:xfrm>
            <a:off x="6675120" y="3730752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000" dirty="0"/>
          </a:p>
        </p:txBody>
      </p:sp>
      <p:sp>
        <p:nvSpPr>
          <p:cNvPr id="73" name="Text 71"/>
          <p:cNvSpPr/>
          <p:nvPr/>
        </p:nvSpPr>
        <p:spPr>
          <a:xfrm>
            <a:off x="7680960" y="3730752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74" name="Shape 72"/>
          <p:cNvSpPr/>
          <p:nvPr/>
        </p:nvSpPr>
        <p:spPr>
          <a:xfrm>
            <a:off x="457200" y="4069080"/>
            <a:ext cx="8229600" cy="338328"/>
          </a:xfrm>
          <a:prstGeom prst="rect">
            <a:avLst/>
          </a:prstGeom>
          <a:solidFill>
            <a:srgbClr val="0F2136"/>
          </a:solidFill>
          <a:ln/>
        </p:spPr>
      </p:sp>
      <p:sp>
        <p:nvSpPr>
          <p:cNvPr id="75" name="Text 73"/>
          <p:cNvSpPr/>
          <p:nvPr/>
        </p:nvSpPr>
        <p:spPr>
          <a:xfrm>
            <a:off x="548640" y="4069080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(tonnes)</a:t>
            </a:r>
            <a:endParaRPr lang="en-US" sz="1000" dirty="0"/>
          </a:p>
        </p:txBody>
      </p:sp>
      <p:sp>
        <p:nvSpPr>
          <p:cNvPr id="76" name="Text 74"/>
          <p:cNvSpPr/>
          <p:nvPr/>
        </p:nvSpPr>
        <p:spPr>
          <a:xfrm>
            <a:off x="2834640" y="406908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B0A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4.5K</a:t>
            </a:r>
            <a:endParaRPr lang="en-US" sz="1000" dirty="0"/>
          </a:p>
        </p:txBody>
      </p:sp>
      <p:sp>
        <p:nvSpPr>
          <p:cNvPr id="77" name="Text 75"/>
          <p:cNvSpPr/>
          <p:nvPr/>
        </p:nvSpPr>
        <p:spPr>
          <a:xfrm>
            <a:off x="4114800" y="406908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4.2K</a:t>
            </a:r>
            <a:endParaRPr lang="en-US" sz="1000" dirty="0"/>
          </a:p>
        </p:txBody>
      </p:sp>
      <p:sp>
        <p:nvSpPr>
          <p:cNvPr id="78" name="Text 76"/>
          <p:cNvSpPr/>
          <p:nvPr/>
        </p:nvSpPr>
        <p:spPr>
          <a:xfrm>
            <a:off x="5394960" y="406908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+6.0%</a:t>
            </a:r>
            <a:endParaRPr lang="en-US" sz="1000" dirty="0"/>
          </a:p>
        </p:txBody>
      </p:sp>
      <p:sp>
        <p:nvSpPr>
          <p:cNvPr id="79" name="Text 77"/>
          <p:cNvSpPr/>
          <p:nvPr/>
        </p:nvSpPr>
        <p:spPr>
          <a:xfrm>
            <a:off x="6675120" y="4069080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000" dirty="0"/>
          </a:p>
        </p:txBody>
      </p:sp>
      <p:sp>
        <p:nvSpPr>
          <p:cNvPr id="80" name="Text 78"/>
          <p:cNvSpPr/>
          <p:nvPr/>
        </p:nvSpPr>
        <p:spPr>
          <a:xfrm>
            <a:off x="7680960" y="4069080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1000" dirty="0"/>
          </a:p>
        </p:txBody>
      </p:sp>
      <p:sp>
        <p:nvSpPr>
          <p:cNvPr id="81" name="Shape 79"/>
          <p:cNvSpPr/>
          <p:nvPr/>
        </p:nvSpPr>
        <p:spPr>
          <a:xfrm>
            <a:off x="457200" y="4498848"/>
            <a:ext cx="8229600" cy="292608"/>
          </a:xfrm>
          <a:prstGeom prst="rect">
            <a:avLst/>
          </a:prstGeom>
          <a:solidFill>
            <a:srgbClr val="1A2D47"/>
          </a:solidFill>
          <a:ln/>
        </p:spPr>
      </p:sp>
      <p:sp>
        <p:nvSpPr>
          <p:cNvPr id="82" name="Text 80"/>
          <p:cNvSpPr/>
          <p:nvPr/>
        </p:nvSpPr>
        <p:spPr>
          <a:xfrm>
            <a:off x="548640" y="4498848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of 10 metrics met or beat plan</a:t>
            </a:r>
            <a:endParaRPr lang="en-US" sz="1000" dirty="0"/>
          </a:p>
        </p:txBody>
      </p:sp>
      <p:sp>
        <p:nvSpPr>
          <p:cNvPr id="83" name="Text 81"/>
          <p:cNvSpPr/>
          <p:nvPr/>
        </p:nvSpPr>
        <p:spPr>
          <a:xfrm>
            <a:off x="5029200" y="4498848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metrics below plan — see recommendations</a:t>
            </a:r>
            <a:endParaRPr lang="en-US" sz="1000" dirty="0"/>
          </a:p>
        </p:txBody>
      </p:sp>
      <p:sp>
        <p:nvSpPr>
          <p:cNvPr id="84" name="Text 82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SALES BY CATEGORY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315200" y="22860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8B9DB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Q1</a:t>
            </a:r>
            <a:endParaRPr lang="en-US" sz="24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274320" y="777240"/>
          <a:ext cx="41148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4754880" y="777240"/>
            <a:ext cx="3931920" cy="82296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4754880" y="777240"/>
            <a:ext cx="73152" cy="822960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7" name="Text 4"/>
          <p:cNvSpPr/>
          <p:nvPr/>
        </p:nvSpPr>
        <p:spPr>
          <a:xfrm>
            <a:off x="5029200" y="795528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Sparkling Water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029200" y="1051560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$323K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7498080" y="82296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27.4%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6400800" y="1307592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4754880" y="1664208"/>
            <a:ext cx="3931920" cy="82296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754880" y="1664208"/>
            <a:ext cx="73152" cy="82296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3" name="Text 10"/>
          <p:cNvSpPr/>
          <p:nvPr/>
        </p:nvSpPr>
        <p:spPr>
          <a:xfrm>
            <a:off x="5029200" y="1682496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Craft Soda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5029200" y="1938528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$320K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7498080" y="1709928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27.1%</a:t>
            </a:r>
            <a:endParaRPr lang="en-US" sz="1500" dirty="0"/>
          </a:p>
        </p:txBody>
      </p:sp>
      <p:sp>
        <p:nvSpPr>
          <p:cNvPr id="16" name="Text 13"/>
          <p:cNvSpPr/>
          <p:nvPr/>
        </p:nvSpPr>
        <p:spPr>
          <a:xfrm>
            <a:off x="6400800" y="2194560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4754880" y="2551176"/>
            <a:ext cx="3931920" cy="82296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4754880" y="2551176"/>
            <a:ext cx="73152" cy="82296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19" name="Text 16"/>
          <p:cNvSpPr/>
          <p:nvPr/>
        </p:nvSpPr>
        <p:spPr>
          <a:xfrm>
            <a:off x="5029200" y="2569464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Drink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5029200" y="2825496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$284K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498080" y="2596896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24.1%</a:t>
            </a:r>
            <a:endParaRPr lang="en-US" sz="1500" dirty="0"/>
          </a:p>
        </p:txBody>
      </p:sp>
      <p:sp>
        <p:nvSpPr>
          <p:cNvPr id="22" name="Text 19"/>
          <p:cNvSpPr/>
          <p:nvPr/>
        </p:nvSpPr>
        <p:spPr>
          <a:xfrm>
            <a:off x="6400800" y="3081528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23" name="Shape 20"/>
          <p:cNvSpPr/>
          <p:nvPr/>
        </p:nvSpPr>
        <p:spPr>
          <a:xfrm>
            <a:off x="4754880" y="3438144"/>
            <a:ext cx="3931920" cy="82296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4754880" y="3438144"/>
            <a:ext cx="73152" cy="822960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25" name="Text 22"/>
          <p:cNvSpPr/>
          <p:nvPr/>
        </p:nvSpPr>
        <p:spPr>
          <a:xfrm>
            <a:off x="5029200" y="345643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Juice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5029200" y="3712464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$252K</a:t>
            </a:r>
            <a:endParaRPr lang="en-US" sz="1400" dirty="0"/>
          </a:p>
        </p:txBody>
      </p:sp>
      <p:sp>
        <p:nvSpPr>
          <p:cNvPr id="27" name="Text 24"/>
          <p:cNvSpPr/>
          <p:nvPr/>
        </p:nvSpPr>
        <p:spPr>
          <a:xfrm>
            <a:off x="7498080" y="3483864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21.4%</a:t>
            </a:r>
            <a:endParaRPr lang="en-US" sz="1500" dirty="0"/>
          </a:p>
        </p:txBody>
      </p:sp>
      <p:sp>
        <p:nvSpPr>
          <p:cNvPr id="28" name="Text 25"/>
          <p:cNvSpPr/>
          <p:nvPr/>
        </p:nvSpPr>
        <p:spPr>
          <a:xfrm>
            <a:off x="6400800" y="3968496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29" name="Text 2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CHANNEL &amp; REGION MIX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315200" y="22860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8B9DB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Q1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BY CHANNEL</a:t>
            </a:r>
            <a:endParaRPr lang="en-US" sz="12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274320" y="1005840"/>
          <a:ext cx="41148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846320" y="731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BY REGION</a:t>
            </a:r>
            <a:endParaRPr lang="en-US" sz="1200" dirty="0"/>
          </a:p>
        </p:txBody>
      </p:sp>
      <p:graphicFrame>
        <p:nvGraphicFramePr>
          <p:cNvPr id="7" name="Chart 1" descr=""/>
          <p:cNvGraphicFramePr/>
          <p:nvPr/>
        </p:nvGraphicFramePr>
        <p:xfrm>
          <a:off x="4663440" y="1005840"/>
          <a:ext cx="41148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8" name="Text 4"/>
          <p:cNvSpPr/>
          <p:nvPr/>
        </p:nvSpPr>
        <p:spPr>
          <a:xfrm>
            <a:off x="457200" y="4297680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Total: $1,181K across 6 channels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4846320" y="429768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Total: $1,179K across 5 regions</a:t>
            </a:r>
            <a:endParaRPr lang="en-US" sz="900" dirty="0"/>
          </a:p>
        </p:txBody>
      </p:sp>
      <p:sp>
        <p:nvSpPr>
          <p:cNvPr id="10" name="Text 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INVENTORY &amp; SUPPLY CHAIN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3931920" cy="320040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INVENTORY HEALTH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50.8 days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9436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Days of Stock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74320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9436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45 days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246888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+12.9% vs Plan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57200" y="2039112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4.01%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9436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Stockout Rate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74320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9436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3.5%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246888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+14.6% vs Plan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57200" y="3026664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528K units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9436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Near Expiry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74320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9436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450K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246888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+17.3% vs Plan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457200" y="4014216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$10.8K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59436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Inventory Value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274320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9436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$10.0K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246888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+7.8% vs Plan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4754880" y="640080"/>
            <a:ext cx="3931920" cy="32004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0" name="Text 28"/>
          <p:cNvSpPr/>
          <p:nvPr/>
        </p:nvSpPr>
        <p:spPr>
          <a:xfrm>
            <a:off x="484632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SUPPLY CHAIN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754880" y="1051560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9204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22.2 days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489204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 Lead Time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704088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89204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20 days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676656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+11.0% vs Plan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4754880" y="2039112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9204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12.12%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489204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Late Delivery Rate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704088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89204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8%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676656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+51.5% vs Plan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754880" y="3026664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9204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4.00/5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489204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Supplier Score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704088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489204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4.2/5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676656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-4.8% vs Plan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4754880" y="4014216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89204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F444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$1.1M</a:t>
            </a:r>
            <a:endParaRPr lang="en-US" sz="1800" dirty="0"/>
          </a:p>
        </p:txBody>
      </p:sp>
      <p:sp>
        <p:nvSpPr>
          <p:cNvPr id="51" name="Text 49"/>
          <p:cNvSpPr/>
          <p:nvPr/>
        </p:nvSpPr>
        <p:spPr>
          <a:xfrm>
            <a:off x="489204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Procurement Cost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704088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489204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$1M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676656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+10.0% vs Plan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PRODUCTION &amp; QUALITY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3931920" cy="320040"/>
          </a:xfrm>
          <a:prstGeom prst="rect">
            <a:avLst/>
          </a:prstGeom>
          <a:solidFill>
            <a:srgbClr val="DB0A40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PRODUCTION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50.2%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9436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Capacity Utilization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74320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9436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55%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246888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-8.7% vs Plan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57200" y="2039112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95.4%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9436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Yield Rate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74320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9436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96%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246888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-0.6% vs Plan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57200" y="3026664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1.05%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9436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Defect Rate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74320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9436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0.9%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246888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+16.7% vs Plan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457200" y="4014216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DB0A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433h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59436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Downtime Hours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274320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9436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380h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246888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+13.9% vs Plan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4754880" y="640080"/>
            <a:ext cx="3931920" cy="32004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30" name="Text 28"/>
          <p:cNvSpPr/>
          <p:nvPr/>
        </p:nvSpPr>
        <p:spPr>
          <a:xfrm>
            <a:off x="484632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QUALITY &amp; COMPLIANCE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754880" y="1051560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9204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2C55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99%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489204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Pass Rate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704088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89204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99.2%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676656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-0.2% vs Plan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4754880" y="2039112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9204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489204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FDA Violations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704088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89204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676656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+66.7% vs Plan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754880" y="3026664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9204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489204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Recalls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704088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489204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676656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+0.0% vs Plan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4754880" y="4014216"/>
            <a:ext cx="3931920" cy="914400"/>
          </a:xfrm>
          <a:prstGeom prst="rect">
            <a:avLst/>
          </a:prstGeom>
          <a:solidFill>
            <a:srgbClr val="142238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89204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9731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3.16%</a:t>
            </a:r>
            <a:endParaRPr lang="en-US" sz="1800" dirty="0"/>
          </a:p>
        </p:txBody>
      </p:sp>
      <p:sp>
        <p:nvSpPr>
          <p:cNvPr id="51" name="Text 49"/>
          <p:cNvSpPr/>
          <p:nvPr/>
        </p:nvSpPr>
        <p:spPr>
          <a:xfrm>
            <a:off x="489204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Violation Rate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704088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N/A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489204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2.5%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676656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+26.4% vs Plan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B9D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Rush Energy Co.  |  Confidential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1501FD4DDC148AD1E3FAF4074DBCB" ma:contentTypeVersion="10" ma:contentTypeDescription="Create a new document." ma:contentTypeScope="" ma:versionID="23307c1766f35e1813edc1f238b31f69">
  <xsd:schema xmlns:xsd="http://www.w3.org/2001/XMLSchema" xmlns:xs="http://www.w3.org/2001/XMLSchema" xmlns:p="http://schemas.microsoft.com/office/2006/metadata/properties" xmlns:ns2="1d2cd3fc-951f-4e4c-8f77-1331cffdf41d" xmlns:ns3="34e7643f-2a9f-4a64-a4ba-836cf78c5c76" targetNamespace="http://schemas.microsoft.com/office/2006/metadata/properties" ma:root="true" ma:fieldsID="36ef4bd80d09d7a3142c5bd9cda6c92f" ns2:_="" ns3:_="">
    <xsd:import namespace="1d2cd3fc-951f-4e4c-8f77-1331cffdf41d"/>
    <xsd:import namespace="34e7643f-2a9f-4a64-a4ba-836cf78c5c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2cd3fc-951f-4e4c-8f77-1331cffdf4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908c4cd-8667-446b-b651-bab9ad4462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e7643f-2a9f-4a64-a4ba-836cf78c5c7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157cb98-881d-40df-bd60-f2fdacd5fef4}" ma:internalName="TaxCatchAll" ma:showField="CatchAllData" ma:web="34e7643f-2a9f-4a64-a4ba-836cf78c5c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4e7643f-2a9f-4a64-a4ba-836cf78c5c76" xsi:nil="true"/>
    <lcf76f155ced4ddcb4097134ff3c332f xmlns="1d2cd3fc-951f-4e4c-8f77-1331cffdf41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E6619C6-C769-4930-9EF8-D28FC237DEE7}"/>
</file>

<file path=customXml/itemProps2.xml><?xml version="1.0" encoding="utf-8"?>
<ds:datastoreItem xmlns:ds="http://schemas.openxmlformats.org/officeDocument/2006/customXml" ds:itemID="{B88445BE-CB1B-4A9B-8768-E9B1CCCBF681}"/>
</file>

<file path=customXml/itemProps3.xml><?xml version="1.0" encoding="utf-8"?>
<ds:datastoreItem xmlns:ds="http://schemas.openxmlformats.org/officeDocument/2006/customXml" ds:itemID="{B2A8113D-59F9-42EF-ACFB-936524316EC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2026-03-14T22:33:51Z</dcterms:created>
  <dcterms:modified xsi:type="dcterms:W3CDTF">2026-03-14T22:33:51Z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0x0101008B91501FD4DDC148AD1E3FAF4074DBCB</vt:lpwstr>
  </property>
</Properties>
</file>