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Headcount by Department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Headcount</c:v>
                </c:pt>
              </c:strCache>
            </c:strRef>
          </c:tx>
          <c:spPr>
            <a:solidFill>
              <a:srgbClr val="006A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D4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Frontend Eng</c:v>
                  </c:pt>
                  <c:pt idx="1">
                    <c:v>Backend Eng</c:v>
                  </c:pt>
                  <c:pt idx="2">
                    <c:v>SMB Sales</c:v>
                  </c:pt>
                  <c:pt idx="3">
                    <c:v>Data &amp; AI</c:v>
                  </c:pt>
                  <c:pt idx="4">
                    <c:v>Customer Success</c:v>
                  </c:pt>
                  <c:pt idx="5">
                    <c:v>HR</c:v>
                  </c:pt>
                  <c:pt idx="6">
                    <c:v>Enterprise Sales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138</c:v>
                </c:pt>
                <c:pt idx="1">
                  <c:v>138</c:v>
                </c:pt>
                <c:pt idx="2">
                  <c:v>58</c:v>
                </c:pt>
                <c:pt idx="3">
                  <c:v>56</c:v>
                </c:pt>
                <c:pt idx="4">
                  <c:v>55</c:v>
                </c:pt>
                <c:pt idx="5">
                  <c:v>55</c:v>
                </c:pt>
                <c:pt idx="6">
                  <c:v>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D4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Compensation YoY Comparison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1A7F6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Avg Base</c:v>
                  </c:pt>
                  <c:pt idx="1">
                    <c:v>Avg Bonus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119000</c:v>
                </c:pt>
                <c:pt idx="1">
                  <c:v>19000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EA5E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Avg Base</c:v>
                  </c:pt>
                  <c:pt idx="1">
                    <c:v>Avg Bonus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123000</c:v>
                </c:pt>
                <c:pt idx="1">
                  <c:v>19643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5A5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2024 Rating Distribution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2024 Ratings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06AFF"/>
              </a:solidFill>
              <a:effectLst/>
            </c:spPr>
          </c:dPt>
          <c:dPt>
            <c:idx val="1"/>
            <c:bubble3D val="0"/>
            <c:spPr>
              <a:solidFill>
                <a:srgbClr val="1A7F64"/>
              </a:solidFill>
              <a:effectLst/>
            </c:spPr>
          </c:dPt>
          <c:dPt>
            <c:idx val="2"/>
            <c:bubble3D val="0"/>
            <c:spPr>
              <a:solidFill>
                <a:srgbClr val="F59E0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5F7FA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Exceeds (278)</c:v>
                </c:pt>
                <c:pt idx="1">
                  <c:v>Meets (431)</c:v>
                </c:pt>
                <c:pt idx="2">
                  <c:v>Below (151)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278</c:v>
                </c:pt>
                <c:pt idx="1">
                  <c:v>431</c:v>
                </c:pt>
                <c:pt idx="2">
                  <c:v>151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5A5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Annual Exit Trend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Exits</c:v>
                </c:pt>
              </c:strCache>
            </c:strRef>
          </c:tx>
          <c:spPr>
            <a:solidFill>
              <a:srgbClr val="0EA5E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00D4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2021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2024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34</c:v>
                </c:pt>
                <c:pt idx="2">
                  <c:v>30</c:v>
                </c:pt>
                <c:pt idx="3">
                  <c:v>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00D4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solidFill>
              <a:srgbClr val="006A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00D4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Applied</c:v>
                  </c:pt>
                  <c:pt idx="1">
                    <c:v>Hired</c:v>
                  </c:pt>
                  <c:pt idx="2">
                    <c:v>Rejected</c:v>
                  </c:pt>
                  <c:pt idx="3">
                    <c:v>Screening</c:v>
                  </c:pt>
                  <c:pt idx="4">
                    <c:v>Interview</c:v>
                  </c:pt>
                  <c:pt idx="5">
                    <c:v>Offer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138</c:v>
                </c:pt>
                <c:pt idx="1">
                  <c:v>89</c:v>
                </c:pt>
                <c:pt idx="2">
                  <c:v>70</c:v>
                </c:pt>
                <c:pt idx="3">
                  <c:v>69</c:v>
                </c:pt>
                <c:pt idx="4">
                  <c:v>35</c:v>
                </c:pt>
                <c:pt idx="5">
                  <c:v>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00D4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Training Enrollments by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Enrollments</c:v>
                </c:pt>
              </c:strCache>
            </c:strRef>
          </c:tx>
          <c:spPr>
            <a:solidFill>
              <a:srgbClr val="1A7F6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D4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2021</c:v>
                  </c:pt>
                  <c:pt idx="4">
                    <c:v>2022</c:v>
                  </c:pt>
                  <c:pt idx="5">
                    <c:v>2023</c:v>
                  </c:pt>
                  <c:pt idx="6">
                    <c:v>2024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130</c:v>
                </c:pt>
                <c:pt idx="1">
                  <c:v>142</c:v>
                </c:pt>
                <c:pt idx="2">
                  <c:v>152</c:v>
                </c:pt>
                <c:pt idx="3">
                  <c:v>154</c:v>
                </c:pt>
                <c:pt idx="4">
                  <c:v>175</c:v>
                </c:pt>
                <c:pt idx="5">
                  <c:v>160</c:v>
                </c:pt>
                <c:pt idx="6">
                  <c:v>457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D4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Engagement Score Trend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Annual</c:v>
                </c:pt>
              </c:strCache>
            </c:strRef>
          </c:tx>
          <c:spPr>
            <a:solidFill>
              <a:srgbClr val="006AFF"/>
            </a:solidFill>
            <a:ln w="38100" cap="flat">
              <a:solidFill>
                <a:srgbClr val="006AF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06AFF"/>
              </a:solidFill>
              <a:ln w="9525" cap="flat">
                <a:solidFill>
                  <a:srgbClr val="006AF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2023</c:v>
                  </c:pt>
                  <c:pt idx="1">
                    <c:v>2024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7.5</c:v>
                </c:pt>
                <c:pt idx="1">
                  <c:v>7.44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Pulse Q2</c:v>
                </c:pt>
              </c:strCache>
            </c:strRef>
          </c:tx>
          <c:spPr>
            <a:solidFill>
              <a:srgbClr val="F59E0B"/>
            </a:solidFill>
            <a:ln w="38100" cap="flat">
              <a:solidFill>
                <a:srgbClr val="F59E0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59E0B"/>
              </a:solidFill>
              <a:ln w="9525" cap="flat">
                <a:solidFill>
                  <a:srgbClr val="F59E0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2023</c:v>
                  </c:pt>
                  <c:pt idx="1">
                    <c:v>2024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8.01</c:v>
                </c:pt>
                <c:pt idx="1">
                  <c:v>7.74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9"/>
          <c:min val="6"/>
        </c:scaling>
        <c:delete val="0"/>
        <c:axPos val="l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5A5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8B95A5"/>
                </a:solidFill>
                <a:latin typeface="Arial"/>
              </a:defRPr>
            </a:pPr>
            <a:r>
              <a:rPr sz="1000" b="0" i="0" u="none" strike="noStrike">
                <a:solidFill>
                  <a:srgbClr val="8B95A5"/>
                </a:solidFill>
                <a:latin typeface="Arial"/>
              </a:rPr>
              <a:t>Gender by Department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EA5E9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Backend Eng</c:v>
                  </c:pt>
                  <c:pt idx="1">
                    <c:v>Frontend Eng</c:v>
                  </c:pt>
                  <c:pt idx="2">
                    <c:v>Data &amp; AI</c:v>
                  </c:pt>
                  <c:pt idx="3">
                    <c:v>HR</c:v>
                  </c:pt>
                  <c:pt idx="4">
                    <c:v>Customer Success</c:v>
                  </c:pt>
                  <c:pt idx="5">
                    <c:v>SMB Sales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69</c:v>
                </c:pt>
                <c:pt idx="1">
                  <c:v>69</c:v>
                </c:pt>
                <c:pt idx="2">
                  <c:v>52</c:v>
                </c:pt>
                <c:pt idx="3">
                  <c:v>53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F59E0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Backend Eng</c:v>
                  </c:pt>
                  <c:pt idx="1">
                    <c:v>Frontend Eng</c:v>
                  </c:pt>
                  <c:pt idx="2">
                    <c:v>Data &amp; AI</c:v>
                  </c:pt>
                  <c:pt idx="3">
                    <c:v>HR</c:v>
                  </c:pt>
                  <c:pt idx="4">
                    <c:v>Customer Success</c:v>
                  </c:pt>
                  <c:pt idx="5">
                    <c:v>SMB Sales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68</c:v>
                </c:pt>
                <c:pt idx="1">
                  <c:v>68</c:v>
                </c:pt>
                <c:pt idx="2">
                  <c:v>4</c:v>
                </c:pt>
                <c:pt idx="3">
                  <c:v>2</c:v>
                </c:pt>
                <c:pt idx="4">
                  <c:v>53</c:v>
                </c:pt>
                <c:pt idx="5">
                  <c:v>55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2A355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B95A5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5A5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41E30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8.xml"/><Relationship Id="rId1" Type="http://schemas.openxmlformats.org/officeDocument/2006/relationships/image" Target="../media/image-10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3.xml"/><Relationship Id="rId1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4.xml"/><Relationship Id="rId1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5.xml"/><Relationship Id="rId1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6.xml"/><Relationship Id="rId1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7.xml"/><Relationship Id="rId1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</a:t>
            </a:r>
            <a:pPr indent="0" marL="0">
              <a:buNone/>
            </a:pPr>
            <a:r>
              <a:rPr lang="en-US" sz="3600" b="1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280160" y="38404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8B9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CORP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Year-End HR Report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D4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2024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analysis across workforce, compensation, performance,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attrition, recruiting, learning, engagement, and diversity.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4297680"/>
            <a:ext cx="1828800" cy="36576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4480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CHRO &amp; Leadership Team  |  January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DEI &amp; Diversity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 Distribution &amp; Departmental Equity  |  Current Snapshot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26517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5156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49%/51%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57200" y="1417320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F/M Overall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1848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 perfect parity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291840" y="1005840"/>
            <a:ext cx="26517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291840" y="105156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3291840" y="1417320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Imbalanced Depts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291840" y="161848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&gt;90% one gender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6126480" y="1005840"/>
            <a:ext cx="26517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126480" y="1051560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0.98</a:t>
            </a:r>
            <a:endParaRPr lang="en-US" sz="2600" dirty="0"/>
          </a:p>
        </p:txBody>
      </p:sp>
      <p:sp>
        <p:nvSpPr>
          <p:cNvPr id="16" name="Text 13"/>
          <p:cNvSpPr/>
          <p:nvPr/>
        </p:nvSpPr>
        <p:spPr>
          <a:xfrm>
            <a:off x="6126480" y="1417320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Equity Ratio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126480" y="161848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2% band</a:t>
            </a:r>
            <a:endParaRPr lang="en-US" sz="8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2103120"/>
          <a:ext cx="502920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9" name="Shape 15"/>
          <p:cNvSpPr/>
          <p:nvPr/>
        </p:nvSpPr>
        <p:spPr>
          <a:xfrm>
            <a:off x="5669280" y="2103120"/>
            <a:ext cx="3200400" cy="265176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Text 16"/>
          <p:cNvSpPr/>
          <p:nvPr/>
        </p:nvSpPr>
        <p:spPr>
          <a:xfrm>
            <a:off x="5852160" y="2194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5852160" y="2560320"/>
            <a:ext cx="28346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49%F / 51%M is exemplary — but this masks stark department-level imbalances.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FF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SMB Sales: 95% male (55M vs 3F)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FF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Success: 96% male (53M vs 2F)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FF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HR: 96% female (53F vs 2M)</a:t>
            </a:r>
            <a:endParaRPr lang="en-US" sz="1000" dirty="0"/>
          </a:p>
          <a:p>
            <a:pPr indent="0" marL="0">
              <a:buNone/>
            </a:pPr>
            <a:r>
              <a:rPr lang="en-US" sz="950" dirty="0">
                <a:solidFill>
                  <a:srgbClr val="FF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AI: 93% female (52F vs 4M)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teams are balanced (50/50), setting a positive benchmark.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Targeted recruiting in imbalanced departments. Set 2025 diversity goals with department-level accountability.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 Strategic Recommendations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371600" cy="274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64008" cy="1143000"/>
          </a:xfrm>
          <a:prstGeom prst="rect">
            <a:avLst/>
          </a:prstGeom>
          <a:solidFill>
            <a:srgbClr val="006AF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07899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Management Exit Risk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138988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is the #1 exit reason (29 exits, 62% regrettable). Launch manager effectiveness surveys and targeted L&amp;D for people leaders.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05840"/>
            <a:ext cx="64008" cy="1143000"/>
          </a:xfrm>
          <a:prstGeom prst="rect">
            <a:avLst/>
          </a:prstGeom>
          <a:solidFill>
            <a:srgbClr val="1A7F64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07899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Rebalance Department Gender Ratios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138988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departments have &gt;90% single-gender composition. Implement targeted sourcing, mentorship pipelines, and 2025 diversity OKRs.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" y="233172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331720"/>
            <a:ext cx="64008" cy="114300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40487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Restore Leadership &amp; Technical Training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271576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saw a 95% drop in non-mandatory training. Rebuild professional development budget and make it visible in engagement surveys.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54880" y="233172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331720"/>
            <a:ext cx="64008" cy="1143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40487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Mid-Year Engagement Dip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271576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Pulse dropped 3.4% (8.01 to 7.74). Conduct focus groups, assess if mandatory training burden or org changes drove the decline.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57200" y="365760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657600"/>
            <a:ext cx="64008" cy="1143000"/>
          </a:xfrm>
          <a:prstGeom prst="rect">
            <a:avLst/>
          </a:prstGeom>
          <a:solidFill>
            <a:srgbClr val="006AFF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73075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Performance Calibration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" y="404164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860 reviews (up 127%), ensure cross-departmental calibration to maintain fairness. 17.6% 'Below' rate needs PIP effectiveness review.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54880" y="3657600"/>
            <a:ext cx="411480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3657600"/>
            <a:ext cx="64008" cy="1143000"/>
          </a:xfrm>
          <a:prstGeom prst="rect">
            <a:avLst/>
          </a:prstGeom>
          <a:solidFill>
            <a:srgbClr val="1A7F64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373075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Recruiting Pipeline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37760" y="4041648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64.5% hire rate on low volume (138 apps). Invest in employer branding, referral programs, and university partnerships to grow volume.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0" y="109728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0D4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</a:t>
            </a:r>
            <a:pPr algn="ctr" indent="0" marL="0">
              <a:buNone/>
            </a:pPr>
            <a:r>
              <a:rPr lang="en-US" sz="4800" b="1" dirty="0">
                <a:solidFill>
                  <a:srgbClr val="FF6B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914400" y="1920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914400" y="26517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Falcon Corp  |  Year-End HR Report 2024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886200" y="3200400"/>
            <a:ext cx="1371600" cy="27432"/>
          </a:xfrm>
          <a:prstGeom prst="rect">
            <a:avLst/>
          </a:prstGeom>
          <a:solidFill>
            <a:srgbClr val="FF6B35"/>
          </a:solidFill>
          <a:ln/>
        </p:spPr>
      </p:sp>
      <p:sp>
        <p:nvSpPr>
          <p:cNvPr id="7" name="Text 5"/>
          <p:cNvSpPr/>
          <p:nvPr/>
        </p:nvSpPr>
        <p:spPr>
          <a:xfrm>
            <a:off x="1828800" y="34747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questions, contact HR Analytics Team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hr-analytics@falconcorp.com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371600" cy="27432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51560"/>
            <a:ext cx="196596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51560"/>
            <a:ext cx="1965960" cy="54864"/>
          </a:xfrm>
          <a:prstGeom prst="rect">
            <a:avLst/>
          </a:prstGeom>
          <a:solidFill>
            <a:srgbClr val="006AF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1887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584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Headcount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514 Active  |  70 Terminated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1051560"/>
            <a:ext cx="196596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606040" y="1051560"/>
            <a:ext cx="1965960" cy="54864"/>
          </a:xfrm>
          <a:prstGeom prst="rect">
            <a:avLst/>
          </a:prstGeom>
          <a:solidFill>
            <a:srgbClr val="1A7F64"/>
          </a:solidFill>
          <a:ln/>
        </p:spPr>
      </p:sp>
      <p:sp>
        <p:nvSpPr>
          <p:cNvPr id="12" name="Text 10"/>
          <p:cNvSpPr/>
          <p:nvPr/>
        </p:nvSpPr>
        <p:spPr>
          <a:xfrm>
            <a:off x="2606040" y="11887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2606040" y="16002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Attrition Drop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606040" y="18288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exits in 2024 vs 30 in 2023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754880" y="1051560"/>
            <a:ext cx="196596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54880" y="1051560"/>
            <a:ext cx="196596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11887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$123K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754880" y="16002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Base Salary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54880" y="18288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+3.2% YoY increase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903720" y="1051560"/>
            <a:ext cx="1965960" cy="1143000"/>
          </a:xfrm>
          <a:prstGeom prst="rect">
            <a:avLst/>
          </a:prstGeom>
          <a:solidFill>
            <a:srgbClr val="0A162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903720" y="1051560"/>
            <a:ext cx="196596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2" name="Text 20"/>
          <p:cNvSpPr/>
          <p:nvPr/>
        </p:nvSpPr>
        <p:spPr>
          <a:xfrm>
            <a:off x="6903720" y="11887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7.44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6903720" y="16002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Score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903720" y="182880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Slight dip from 7.50 (2023)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48640" y="24231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48640" y="2743200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Attrition fell 50% YoY — 15 exits in 2024 vs 30 in 2023, lowest in 4 years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enrollments surged 186% — 457 in 2024 (mainly Mandatory eLearning) vs 160 in 2023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reviews scaled to 860 (from 379) — avg rating slightly dipped to 3.18 from 3.36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 near-parity overall (49.1% F / 50.9% M), but stark imbalances in 4 departments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remains #1 exit reason (29 all-time) — retention risk in mid-management layers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5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Recruiting pipeline converted 21% of 138 applicants to hires (89 total in 2023 data)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Workforce Overview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Headcount &amp; Demographics  |  As of Dec 2024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515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584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457200" y="15544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Employees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606040" y="1005840"/>
            <a:ext cx="19659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2606040" y="10515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514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2606040" y="15544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754880" y="1005840"/>
            <a:ext cx="19659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4754880" y="10515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</a:t>
            </a:r>
            <a:endParaRPr lang="en-US" sz="3000" dirty="0"/>
          </a:p>
        </p:txBody>
      </p:sp>
      <p:sp>
        <p:nvSpPr>
          <p:cNvPr id="14" name="Text 11"/>
          <p:cNvSpPr/>
          <p:nvPr/>
        </p:nvSpPr>
        <p:spPr>
          <a:xfrm>
            <a:off x="4754880" y="15544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Terminated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6903720" y="1005840"/>
            <a:ext cx="1965960" cy="91440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903720" y="105156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49%/51%</a:t>
            </a:r>
            <a:endParaRPr lang="en-US" sz="3000" dirty="0"/>
          </a:p>
        </p:txBody>
      </p:sp>
      <p:sp>
        <p:nvSpPr>
          <p:cNvPr id="17" name="Text 14"/>
          <p:cNvSpPr/>
          <p:nvPr/>
        </p:nvSpPr>
        <p:spPr>
          <a:xfrm>
            <a:off x="6903720" y="1554480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 / Male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2103120"/>
          <a:ext cx="502920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9" name="Shape 15"/>
          <p:cNvSpPr/>
          <p:nvPr/>
        </p:nvSpPr>
        <p:spPr>
          <a:xfrm>
            <a:off x="5669280" y="2103120"/>
            <a:ext cx="3200400" cy="265176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Text 16"/>
          <p:cNvSpPr/>
          <p:nvPr/>
        </p:nvSpPr>
        <p:spPr>
          <a:xfrm>
            <a:off x="5852160" y="2194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1" name="Text 17"/>
          <p:cNvSpPr/>
          <p:nvPr/>
        </p:nvSpPr>
        <p:spPr>
          <a:xfrm>
            <a:off x="5852160" y="2560320"/>
            <a:ext cx="283464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dominates headcount with 276 employees (47% of total) split evenly between Frontend and Backend teams.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Customer-facing roles (Sales + CS) represent 113 employees (19%), signaling a strong product-led growth model.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at 55 headcount suggests a 1:10.6 HR-to-employee ratio — healthy for a company this size.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Compensation &amp; Pay Equity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&amp; Bonus Analysis  |  FY 2024 vs 2023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$123K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Base 2024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from $119K in 2023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260604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60604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$19.6K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60604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Bonus 2024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728 bonus records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$52K–$225K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475488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Salary Range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75488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spectrum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690372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0372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0.98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90372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F/M Pay Ratio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90372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 parity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57200" y="2240280"/>
          <a:ext cx="457200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Shape 19"/>
          <p:cNvSpPr/>
          <p:nvPr/>
        </p:nvSpPr>
        <p:spPr>
          <a:xfrm>
            <a:off x="5212080" y="2240280"/>
            <a:ext cx="3657600" cy="246888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5394960" y="2331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5394960" y="265176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salary grew +3.2% YoY, from $119K avg in 2023 to $123K in 2024, outpacing inflation.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Female-to-Male pay ratio of 0.98 indicates near pay parity — within the 2% tolerance band considered equitable.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Bonus distribution (728 records) shows broad participation. Average bonus held steady at ~$19.6K.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Monitor department-level pay gaps, particularly in Sales and CS where gender imbalances may skew aggregate ratios.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Management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Cycles &amp; Ratings  |  2023 vs 2024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860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in 2024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127% from 379 (2023)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260604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60604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3.18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60604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Rating 2024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from 3.36 (2023)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32.3%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475488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Exceeds Rate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75488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278 of 860 reviews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690372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0372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17.6%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90372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Below Rate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90372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151 reviews flagged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57200" y="2240280"/>
          <a:ext cx="411480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Shape 19"/>
          <p:cNvSpPr/>
          <p:nvPr/>
        </p:nvSpPr>
        <p:spPr>
          <a:xfrm>
            <a:off x="4754880" y="2240280"/>
            <a:ext cx="4114800" cy="246888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4937760" y="2331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4937760" y="2651760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volume more than doubled — 860 in 2024 vs 379 in 2023 — reflecting better process adoption and mid-year cycle expansion.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rating dipped slightly (3.18 vs 3.36), expected as the review population scaled and calibration tightened.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"Below" rate of 17.6% (151 reviews) warrants attention — PIP and coaching programs should be evaluated for effectiveness.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Conduct calibration sessions across departments to ensure rating consistency.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Attrition &amp; Retention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Trends &amp; Root Causes  |  2021–2024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Exits in 2024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50% from 30 (2023)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260604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60604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2.6%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60604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Attrition Rate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15/584 — industry-low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475488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Exit Reason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75488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exits all-time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690372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0372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44%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90372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Regrettable Loss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90372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of 113 all-time exits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57200" y="2240280"/>
          <a:ext cx="411480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Shape 19"/>
          <p:cNvSpPr/>
          <p:nvPr/>
        </p:nvSpPr>
        <p:spPr>
          <a:xfrm>
            <a:off x="4754880" y="2240280"/>
            <a:ext cx="4114800" cy="246888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4937760" y="2331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Reasons (All-Time)</a:t>
            </a:r>
            <a:endParaRPr lang="en-US" sz="1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2651760"/>
          <a:ext cx="3749040" cy="1828800"/>
        </p:xfrm>
        <a:graphic>
          <a:graphicData uri="http://schemas.openxmlformats.org/drawingml/2006/table">
            <a:tbl>
              <a:tblPr/>
              <a:tblGrid>
                <a:gridCol w="1554480"/>
                <a:gridCol w="914400"/>
                <a:gridCol w="1280160"/>
              </a:tblGrid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8B95A5"/>
                          </a:solidFill>
                        </a:rPr>
                        <a:t>Reason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8B95A5"/>
                          </a:solidFill>
                        </a:rPr>
                        <a:t>Count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8B95A5"/>
                          </a:solidFill>
                        </a:rPr>
                        <a:t>Regrettable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Management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29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62%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Compensation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22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59%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Restructuring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15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27%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Career Growth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13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31%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Personal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12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17%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Relocation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12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33%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F5F7FA"/>
                          </a:solidFill>
                        </a:rPr>
                        <a:t>Performance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D4FF"/>
                          </a:solidFill>
                        </a:rPr>
                        <a:t>10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59E0B"/>
                          </a:solidFill>
                        </a:rPr>
                        <a:t>50%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35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Recruiting Pipeline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Funnel &amp; Conversion  |  2023 Data</a:t>
            </a:r>
            <a:endParaRPr lang="en-US" sz="11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457200" y="1097280"/>
          <a:ext cx="50292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Shape 3"/>
          <p:cNvSpPr/>
          <p:nvPr/>
        </p:nvSpPr>
        <p:spPr>
          <a:xfrm>
            <a:off x="5669280" y="1097280"/>
            <a:ext cx="3200400" cy="347472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Text 4"/>
          <p:cNvSpPr/>
          <p:nvPr/>
        </p:nvSpPr>
        <p:spPr>
          <a:xfrm>
            <a:off x="5852160" y="1188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Analysis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852160" y="1554480"/>
            <a:ext cx="2834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138 applications received, with 89 successful hires — a strong 64.5% conversion rate from applied to hired.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 candidates rejected (50.7% rejection rate from total applications) — screening and interview stages filtered effectively.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20 reached offer stage, suggesting high selectivity or candidate drop-off during interviews.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Metric: 69 in screening, 35 reached interview — 50.7% screening pass rate.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Invest in employer branding to increase application volume and diversify the candidate funnel.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F6B35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Learning &amp; Development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Enrollments &amp; Completion  |  2023 vs 2024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457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Enrollments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186% from 160 (2023)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260604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60604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60604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 Rate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398 of 457 completed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86.7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475488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Score (Mand.)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75488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quality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690372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0372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454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90372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Programs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90372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99% of 2024 enrollments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57200" y="2240280"/>
          <a:ext cx="457200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Shape 19"/>
          <p:cNvSpPr/>
          <p:nvPr/>
        </p:nvSpPr>
        <p:spPr>
          <a:xfrm>
            <a:off x="5212080" y="2240280"/>
            <a:ext cx="3657600" cy="246888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5394960" y="2331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5394960" y="265176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saw a massive 186% spike in training enrollments, driven almost entirely by mandatory eLearning programs (454 of 457).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and Technical programs nearly vanished in 2024 — only 2 Leadership and 1 Technical enrollment vs 44 combined in 2023.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mandatory score remained strong at 86.7%, with 87% overall completion rate.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Reinstate Leadership and Technical development budgets — mandatory-only training suggests a compliance focus over growth.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D4FF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28600"/>
            <a:ext cx="320040" cy="320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2286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Employee Engagement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960120" y="566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Scores &amp; Sentiment  |  2023 vs 2024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45720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45720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7.44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45720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Score 2024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from 7.50 (2023)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260604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60604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7.74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60604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Pulse 2024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260604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from 8.01 (Q2 2023)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75488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7.63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475488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Survey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475488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hire sentiment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6903720" y="1005840"/>
            <a:ext cx="1965960" cy="100584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6903720" y="107899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903720" y="1463040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Campaigns in 2024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903720" y="1664208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3 in 2023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57200" y="2240280"/>
          <a:ext cx="4572000" cy="24688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3" name="Shape 19"/>
          <p:cNvSpPr/>
          <p:nvPr/>
        </p:nvSpPr>
        <p:spPr>
          <a:xfrm>
            <a:off x="5212080" y="2240280"/>
            <a:ext cx="3657600" cy="2468880"/>
          </a:xfrm>
          <a:prstGeom prst="rect">
            <a:avLst/>
          </a:prstGeom>
          <a:solidFill>
            <a:srgbClr val="141E30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5394960" y="2331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D4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5394960" y="2651760"/>
            <a:ext cx="32918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engagement dipped slightly from 7.50 to 7.44 — a 0.8% decline, within normal variance but worth monitoring.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Pulse fell more notably from 8.01 to 7.74 (-3.4%), suggesting mid-year sentiment pressure — potentially linked to mandatory training push.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5F7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Hire Onboarding Survey scored 7.63 — solid but not exceptional. 2024 added 5 survey campaigns (vs 3 in 2023), expanding feedback loops.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Investigate Q2 pulse dip through focus groups. Consider reducing mandatory training burden to improve sentiment.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B1C287-9954-4FCD-8514-F065B81A1965}"/>
</file>

<file path=customXml/itemProps2.xml><?xml version="1.0" encoding="utf-8"?>
<ds:datastoreItem xmlns:ds="http://schemas.openxmlformats.org/officeDocument/2006/customXml" ds:itemID="{4271886A-868C-4051-B2EC-2483C4D039B4}"/>
</file>

<file path=customXml/itemProps3.xml><?xml version="1.0" encoding="utf-8"?>
<ds:datastoreItem xmlns:ds="http://schemas.openxmlformats.org/officeDocument/2006/customXml" ds:itemID="{71B35669-44BC-4FBA-8A78-6AE7A6EB7F3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Falcon Corp — Year-End HR Report 2024</dc:title>
  <dc:subject>PptxGenJS Presentation</dc:subject>
  <dc:creator>Falcon HR Analytics</dc:creator>
  <cp:lastModifiedBy>Falcon HR Analytics</cp:lastModifiedBy>
  <cp:revision>1</cp:revision>
  <dcterms:created xsi:type="dcterms:W3CDTF">2026-03-29T12:36:01Z</dcterms:created>
  <dcterms:modified xsi:type="dcterms:W3CDTF">2026-03-29T12:36:01Z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